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Raleway"/>
      <p:regular r:id="rId38"/>
      <p:bold r:id="rId39"/>
      <p:italic r:id="rId40"/>
      <p:boldItalic r:id="rId41"/>
    </p:embeddedFont>
    <p:embeddedFont>
      <p:font typeface="Raleway ExtraBold"/>
      <p:bold r:id="rId42"/>
      <p:boldItalic r:id="rId43"/>
    </p:embeddedFont>
    <p:embeddedFont>
      <p:font typeface="Raleway Thin"/>
      <p:regular r:id="rId44"/>
      <p:bold r:id="rId45"/>
      <p:italic r:id="rId46"/>
      <p:boldItalic r:id="rId47"/>
    </p:embeddedFont>
    <p:embeddedFont>
      <p:font typeface="Century Gothic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053C33-5E63-47C4-8BAF-B1944F75BA4E}">
  <a:tblStyle styleId="{8F053C33-5E63-47C4-8BAF-B1944F75BA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italic.fntdata"/><Relationship Id="rId42" Type="http://schemas.openxmlformats.org/officeDocument/2006/relationships/font" Target="fonts/RalewayExtraBold-bold.fntdata"/><Relationship Id="rId41" Type="http://schemas.openxmlformats.org/officeDocument/2006/relationships/font" Target="fonts/Raleway-boldItalic.fntdata"/><Relationship Id="rId44" Type="http://schemas.openxmlformats.org/officeDocument/2006/relationships/font" Target="fonts/RalewayThin-regular.fntdata"/><Relationship Id="rId43" Type="http://schemas.openxmlformats.org/officeDocument/2006/relationships/font" Target="fonts/RalewayExtraBold-boldItalic.fntdata"/><Relationship Id="rId46" Type="http://schemas.openxmlformats.org/officeDocument/2006/relationships/font" Target="fonts/RalewayThin-italic.fntdata"/><Relationship Id="rId45" Type="http://schemas.openxmlformats.org/officeDocument/2006/relationships/font" Target="fonts/RalewayTh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enturyGothic-regular.fntdata"/><Relationship Id="rId47" Type="http://schemas.openxmlformats.org/officeDocument/2006/relationships/font" Target="fonts/RalewayThin-boldItalic.fntdata"/><Relationship Id="rId49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Raleway-bold.fntdata"/><Relationship Id="rId38" Type="http://schemas.openxmlformats.org/officeDocument/2006/relationships/font" Target="fonts/Raleway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enturyGothic-boldItalic.fntdata"/><Relationship Id="rId5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f629dea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11f629dea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ab20e1f9e_2_7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11ab20e1f9e_2_7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ab20e1f9e_2_7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11ab20e1f9e_2_7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ab20e1f9e_2_7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11ab20e1f9e_2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ab20e1f9e_2_7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11ab20e1f9e_2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ab20e1f9e_2_8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11ab20e1f9e_2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f629dea6a_0_6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11f629dea6a_0_6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11f629dea6a_0_6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f629dea6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1f629dea6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f9009379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11f900937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orienté action – inventivité out of the box et très orienté résultats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Systémique avec les C5 – ime l’approche projet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OK pour contribuer et mettre en œuvre une stratégie définie par d’autres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3 angles de réflexion mais orientation réalisation ne fait pas perdre de temps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f629dea6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11f629dea6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f629dea6a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11f629dea6a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AVEC MANAGER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f629dea6a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11f629dea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f629dea6a_0_3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11f629dea6a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AVEC MANAGER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f629dea6a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11f629dea6a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AVEC MANAGER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f629dea6a_0_6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11f629dea6a_0_6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5" name="Google Shape;445;g11f629dea6a_0_6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f629dea6a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11f629dea6a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1f629dea6a_0_4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11f629dea6a_0_4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g11f629dea6a_0_4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f629dea6a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11f629dea6a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g11f629dea6a_0_4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1f629dea6a_0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11f629dea6a_0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7" name="Google Shape;487;g11f629dea6a_0_4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1f629dea6a_0_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11f629dea6a_0_4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g11f629dea6a_0_4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1f629dea6a_0_4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g11f629dea6a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f629dea6a_0_4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11f629dea6a_0_4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1" name="Google Shape;521;g11f629dea6a_0_4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f629dea6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1f629dea6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22fe02ce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122fe02ce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g122fe02ceb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1f629dea6a_0_5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g11f629dea6a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ab20e1f9e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11ab20e1f9e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" name="Google Shape;109;g11ab20e1f9e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ab20e1f9e_2_5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1ab20e1f9e_2_5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0" name="Google Shape;120;g11ab20e1f9e_2_5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ab20e1f9e_2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1ab20e1f9e_2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Bud Wilkinson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ab20e1f9e_2_5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11ab20e1f9e_2_5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f629dea6a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1f629dea6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ab20e1f9e_2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ab20e1f9e_2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Vide">
  <p:cSld name="4_V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179512" y="681540"/>
            <a:ext cx="87849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79512" y="1329929"/>
            <a:ext cx="87849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7222A"/>
              </a:buClr>
              <a:buSzPts val="1400"/>
              <a:buFont typeface="Calibri"/>
              <a:buAutoNum type="romanUcPeriod"/>
              <a:defRPr b="0" i="0" sz="18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7222A"/>
              </a:buClr>
              <a:buSzPts val="1100"/>
              <a:buFont typeface="Noto Sans Symbols"/>
              <a:buChar char="❑"/>
              <a:defRPr b="0" i="0" sz="14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B7222A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706F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94632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 1">
  <p:cSld name="OBJECT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image" Target="../media/image10.png"/><Relationship Id="rId7" Type="http://schemas.openxmlformats.org/officeDocument/2006/relationships/image" Target="../media/image33.png"/><Relationship Id="rId8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10.png"/><Relationship Id="rId6" Type="http://schemas.openxmlformats.org/officeDocument/2006/relationships/image" Target="../media/image38.png"/><Relationship Id="rId7" Type="http://schemas.openxmlformats.org/officeDocument/2006/relationships/image" Target="../media/image47.png"/><Relationship Id="rId8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hyperlink" Target="https://feedback.mapandmatch.com/index.php?r=survey/index&amp;sid=381382&amp;lang=fr" TargetMode="External"/><Relationship Id="rId6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19.jpg"/><Relationship Id="rId9" Type="http://schemas.openxmlformats.org/officeDocument/2006/relationships/image" Target="../media/image22.png"/><Relationship Id="rId5" Type="http://schemas.openxmlformats.org/officeDocument/2006/relationships/image" Target="../media/image16.jpg"/><Relationship Id="rId6" Type="http://schemas.openxmlformats.org/officeDocument/2006/relationships/image" Target="../media/image20.jpg"/><Relationship Id="rId7" Type="http://schemas.openxmlformats.org/officeDocument/2006/relationships/image" Target="../media/image18.jp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525" y="1271613"/>
            <a:ext cx="2073551" cy="4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8465250" y="4913305"/>
            <a:ext cx="548700" cy="1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fr" sz="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6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650" y="179975"/>
            <a:ext cx="1796374" cy="3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81000" y="1116600"/>
            <a:ext cx="78855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9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fr" sz="26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Performance Collective</a:t>
            </a:r>
            <a:endParaRPr b="1" i="0" sz="2600" u="none" cap="none" strike="noStrike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marR="0" rtl="0" algn="ctr">
              <a:lnSpc>
                <a:spcPct val="109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fr" sz="26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Séminaire</a:t>
            </a:r>
            <a:endParaRPr b="1" i="0" sz="2600" u="none" cap="none" strike="noStrike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marR="0" rtl="0" algn="ctr">
              <a:lnSpc>
                <a:spcPct val="109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fr" sz="26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xx / xx / xxxx</a:t>
            </a:r>
            <a:endParaRPr b="1" sz="26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marR="0" rtl="0" algn="r">
              <a:lnSpc>
                <a:spcPct val="109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6585525" y="275550"/>
            <a:ext cx="168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FF00"/>
                </a:highlight>
              </a:rPr>
              <a:t>LOGO CLIENT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/>
          <p:nvPr/>
        </p:nvSpPr>
        <p:spPr>
          <a:xfrm>
            <a:off x="394" y="4489125"/>
            <a:ext cx="72149" cy="657479"/>
          </a:xfrm>
          <a:custGeom>
            <a:rect b="b" l="l" r="r" t="t"/>
            <a:pathLst>
              <a:path extrusionOk="0" h="1574800" w="96520">
                <a:moveTo>
                  <a:pt x="95999" y="0"/>
                </a:moveTo>
                <a:lnTo>
                  <a:pt x="0" y="8508"/>
                </a:lnTo>
                <a:lnTo>
                  <a:pt x="0" y="1574507"/>
                </a:lnTo>
                <a:lnTo>
                  <a:pt x="95999" y="1574507"/>
                </a:lnTo>
                <a:lnTo>
                  <a:pt x="95999" y="0"/>
                </a:lnTo>
                <a:close/>
              </a:path>
            </a:pathLst>
          </a:custGeom>
          <a:solidFill>
            <a:srgbClr val="1BB5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0" y="9"/>
            <a:ext cx="72000" cy="449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 txBox="1"/>
          <p:nvPr>
            <p:ph idx="12" type="sldNum"/>
          </p:nvPr>
        </p:nvSpPr>
        <p:spPr>
          <a:xfrm>
            <a:off x="8252550" y="4710113"/>
            <a:ext cx="35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570900" y="131156"/>
            <a:ext cx="70083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2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Ce que les Talents ‘T5</a:t>
            </a:r>
            <a:r>
              <a:rPr b="1" baseline="30000" i="0" lang="fr" sz="2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TM</a:t>
            </a:r>
            <a:r>
              <a:rPr b="1" i="0" lang="fr" sz="2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’ ne sont PAS</a:t>
            </a:r>
            <a:endParaRPr b="1" i="0" sz="23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3583838" y="1453069"/>
            <a:ext cx="3039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fr" sz="2300" u="none" cap="none" strike="noStrik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Des compétences métiers… </a:t>
            </a:r>
            <a:endParaRPr b="0" i="0" sz="2300" u="none" cap="none" strike="noStrik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3632312" y="3382018"/>
            <a:ext cx="3773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fr" sz="2300" u="none" cap="none" strike="noStrik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Des traits comportementaux…</a:t>
            </a:r>
            <a:endParaRPr b="0" i="0" sz="2300" u="none" cap="none" strike="noStrik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7149" y="1467451"/>
            <a:ext cx="643300" cy="63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7149" y="3434045"/>
            <a:ext cx="643300" cy="63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7279" y="1121625"/>
            <a:ext cx="1330257" cy="133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94675" y="3160050"/>
            <a:ext cx="1435482" cy="143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/>
          <p:nvPr/>
        </p:nvSpPr>
        <p:spPr>
          <a:xfrm>
            <a:off x="394" y="4489125"/>
            <a:ext cx="72149" cy="657479"/>
          </a:xfrm>
          <a:custGeom>
            <a:rect b="b" l="l" r="r" t="t"/>
            <a:pathLst>
              <a:path extrusionOk="0" h="1574800" w="96520">
                <a:moveTo>
                  <a:pt x="95999" y="0"/>
                </a:moveTo>
                <a:lnTo>
                  <a:pt x="0" y="8508"/>
                </a:lnTo>
                <a:lnTo>
                  <a:pt x="0" y="1574507"/>
                </a:lnTo>
                <a:lnTo>
                  <a:pt x="95999" y="1574507"/>
                </a:lnTo>
                <a:lnTo>
                  <a:pt x="95999" y="0"/>
                </a:lnTo>
                <a:close/>
              </a:path>
            </a:pathLst>
          </a:custGeom>
          <a:solidFill>
            <a:srgbClr val="1BB5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0" y="9"/>
            <a:ext cx="72000" cy="449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6"/>
          <p:cNvSpPr txBox="1"/>
          <p:nvPr>
            <p:ph idx="12" type="sldNum"/>
          </p:nvPr>
        </p:nvSpPr>
        <p:spPr>
          <a:xfrm>
            <a:off x="8252550" y="4710113"/>
            <a:ext cx="35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570900" y="131156"/>
            <a:ext cx="84816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2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…mais de la manière dont nous aimons créer de la valeur</a:t>
            </a:r>
            <a:endParaRPr b="1" baseline="30000" i="0" sz="23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/>
          <p:nvPr/>
        </p:nvSpPr>
        <p:spPr>
          <a:xfrm>
            <a:off x="570900" y="726694"/>
            <a:ext cx="8155800" cy="30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Il existe un lien entre </a:t>
            </a:r>
            <a:r>
              <a:rPr b="1" i="0" lang="fr" sz="1800" u="sng" cap="none" strike="noStrike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ce que nous aimons faire et la création de valeur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rgbClr val="1A214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254000" lvl="0" marL="25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fr" sz="1800" u="none" cap="none" strike="noStrike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Nous allons volontiers y dépenser notre énergie</a:t>
            </a:r>
            <a:endParaRPr sz="1100"/>
          </a:p>
          <a:p>
            <a:pPr indent="-254000" lvl="0" marL="25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fr" sz="1800" u="none" cap="none" strike="noStrike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Cette énergie va créer de la valeur</a:t>
            </a:r>
            <a:endParaRPr sz="1100"/>
          </a:p>
          <a:p>
            <a:pPr indent="-254000" lvl="0" marL="254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b="0" i="0" lang="fr" sz="1800" u="none" cap="none" strike="noStrike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Elle va accroître la performance quand elle est alignée avec les attentes et répond aux enjeux</a:t>
            </a:r>
            <a:endParaRPr sz="11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3600" u="none" cap="none" strike="noStrike">
              <a:solidFill>
                <a:srgbClr val="1A214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7" name="Google Shape;24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7650" y="2976555"/>
            <a:ext cx="1450501" cy="145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20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Les talents T5</a:t>
            </a:r>
            <a:r>
              <a:rPr b="1" baseline="30000" lang="fr" sz="20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TM</a:t>
            </a:r>
            <a:r>
              <a:rPr b="1" lang="fr" sz="20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	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2400" y="41006"/>
            <a:ext cx="742226" cy="4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/>
        </p:nvSpPr>
        <p:spPr>
          <a:xfrm>
            <a:off x="1805475" y="615250"/>
            <a:ext cx="72870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6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Les T5</a:t>
            </a:r>
            <a:r>
              <a:rPr b="1" baseline="30000" i="0" lang="fr" sz="16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TM 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6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sont structurants de la personnalité du faire</a:t>
            </a:r>
            <a:endParaRPr b="0" i="0" sz="16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sont moteurs d’épanouissement</a:t>
            </a:r>
            <a:endParaRPr b="0" i="0" sz="13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constituent un leadership possible</a:t>
            </a:r>
            <a:endParaRPr sz="1300"/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C’est sur eux que l’on tend à se reposer en cas de difficulté</a:t>
            </a:r>
            <a:endParaRPr b="0" i="0" sz="13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9" name="Google Shape;25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500" y="1017746"/>
            <a:ext cx="687825" cy="6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1808351" y="2024000"/>
            <a:ext cx="79914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6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Les C5</a:t>
            </a:r>
            <a:r>
              <a:rPr b="1" baseline="30000" i="0" lang="fr" sz="16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6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correspondent aux zones d’aisance et de confort</a:t>
            </a:r>
            <a:endParaRPr b="0" i="0" sz="16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peuvent générer du plaisir en raison de l’aisance liée à leur mise en œuvre</a:t>
            </a:r>
            <a:endParaRPr sz="1300"/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On peut confier à un individu des responsabilités et des missions qui relèvent de ses C5</a:t>
            </a:r>
            <a:r>
              <a:rPr b="0" baseline="3000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TM</a:t>
            </a: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/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peuvent varier en fonction du contexte et de l’expérience acquise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1811200" y="3448942"/>
            <a:ext cx="78399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6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Les I5</a:t>
            </a:r>
            <a:r>
              <a:rPr b="1" baseline="30000" i="0" lang="fr" sz="16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6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prennent de l’énergie à l’individu</a:t>
            </a:r>
            <a:endParaRPr b="0" i="0" sz="16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seront facilement évités, délégués ou procrastinés</a:t>
            </a:r>
            <a:endParaRPr sz="1300"/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14F"/>
              </a:buClr>
              <a:buSzPts val="1300"/>
              <a:buFont typeface="Raleway"/>
              <a:buChar char="●"/>
            </a:pPr>
            <a:r>
              <a:rPr b="0" i="0" lang="fr" sz="13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Ils évoluent peu dans le temps mais peuvent être surmontés temporairement</a:t>
            </a:r>
            <a:endParaRPr b="1" i="0" sz="13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6573" y="3731916"/>
            <a:ext cx="742225" cy="74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047" y="2321111"/>
            <a:ext cx="795287" cy="79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/>
          <p:nvPr/>
        </p:nvSpPr>
        <p:spPr>
          <a:xfrm>
            <a:off x="680400" y="136225"/>
            <a:ext cx="5901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Cinq grandes familles de fonction</a:t>
            </a:r>
            <a:endParaRPr b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75" name="Google Shape;275;p28"/>
          <p:cNvCxnSpPr/>
          <p:nvPr/>
        </p:nvCxnSpPr>
        <p:spPr>
          <a:xfrm>
            <a:off x="4316127" y="3009133"/>
            <a:ext cx="0" cy="537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8"/>
          <p:cNvCxnSpPr/>
          <p:nvPr/>
        </p:nvCxnSpPr>
        <p:spPr>
          <a:xfrm>
            <a:off x="3997574" y="2944918"/>
            <a:ext cx="968100" cy="0"/>
          </a:xfrm>
          <a:prstGeom prst="straightConnector1">
            <a:avLst/>
          </a:prstGeom>
          <a:solidFill>
            <a:srgbClr val="E6E6E6"/>
          </a:solidFill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77" name="Google Shape;277;p28"/>
          <p:cNvSpPr/>
          <p:nvPr/>
        </p:nvSpPr>
        <p:spPr>
          <a:xfrm>
            <a:off x="3259935" y="1828114"/>
            <a:ext cx="2616000" cy="2328600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8" name="Google Shape;278;p28"/>
          <p:cNvCxnSpPr/>
          <p:nvPr/>
        </p:nvCxnSpPr>
        <p:spPr>
          <a:xfrm>
            <a:off x="2690001" y="3084922"/>
            <a:ext cx="35655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28"/>
          <p:cNvCxnSpPr/>
          <p:nvPr/>
        </p:nvCxnSpPr>
        <p:spPr>
          <a:xfrm>
            <a:off x="4487063" y="1444291"/>
            <a:ext cx="0" cy="30513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280" name="Google Shape;280;p28"/>
          <p:cNvSpPr/>
          <p:nvPr/>
        </p:nvSpPr>
        <p:spPr>
          <a:xfrm flipH="1" rot="2187538">
            <a:off x="3397841" y="2402309"/>
            <a:ext cx="117123" cy="71222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8"/>
          <p:cNvSpPr/>
          <p:nvPr/>
        </p:nvSpPr>
        <p:spPr>
          <a:xfrm flipH="1" rot="-8166816">
            <a:off x="5350148" y="3774404"/>
            <a:ext cx="98236" cy="71928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2971212" y="2708832"/>
            <a:ext cx="541500" cy="5172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7B7B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5435140" y="2702851"/>
            <a:ext cx="540000" cy="51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4216242" y="3751677"/>
            <a:ext cx="540000" cy="5217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600" u="none" cap="none" strike="noStrike">
              <a:solidFill>
                <a:srgbClr val="0000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4216242" y="2700649"/>
            <a:ext cx="538200" cy="5196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4222985" y="1604998"/>
            <a:ext cx="528000" cy="51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76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fr" sz="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dapte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1157349" y="2781503"/>
            <a:ext cx="1650600" cy="3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Initialisation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6108624" y="2777250"/>
            <a:ext cx="1236600" cy="3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Production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4040502" y="1052750"/>
            <a:ext cx="1236600" cy="3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Pilotage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3976991" y="4264562"/>
            <a:ext cx="1100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Feedback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3843250" y="2784975"/>
            <a:ext cx="1236600" cy="3003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Régulation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92" name="Google Shape;292;p28"/>
          <p:cNvGrpSpPr/>
          <p:nvPr/>
        </p:nvGrpSpPr>
        <p:grpSpPr>
          <a:xfrm>
            <a:off x="2971212" y="2708948"/>
            <a:ext cx="541575" cy="537300"/>
            <a:chOff x="2662117" y="3194663"/>
            <a:chExt cx="722100" cy="716400"/>
          </a:xfrm>
        </p:grpSpPr>
        <p:cxnSp>
          <p:nvCxnSpPr>
            <p:cNvPr id="293" name="Google Shape;293;p28"/>
            <p:cNvCxnSpPr/>
            <p:nvPr/>
          </p:nvCxnSpPr>
          <p:spPr>
            <a:xfrm>
              <a:off x="3023145" y="3194663"/>
              <a:ext cx="0" cy="716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4" name="Google Shape;294;p28"/>
            <p:cNvCxnSpPr/>
            <p:nvPr/>
          </p:nvCxnSpPr>
          <p:spPr>
            <a:xfrm>
              <a:off x="2662117" y="3533675"/>
              <a:ext cx="7221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95" name="Google Shape;295;p28"/>
          <p:cNvGrpSpPr/>
          <p:nvPr/>
        </p:nvGrpSpPr>
        <p:grpSpPr>
          <a:xfrm>
            <a:off x="5429738" y="2723785"/>
            <a:ext cx="541575" cy="537300"/>
            <a:chOff x="2662117" y="3213907"/>
            <a:chExt cx="722100" cy="716400"/>
          </a:xfrm>
        </p:grpSpPr>
        <p:cxnSp>
          <p:nvCxnSpPr>
            <p:cNvPr id="296" name="Google Shape;296;p28"/>
            <p:cNvCxnSpPr/>
            <p:nvPr/>
          </p:nvCxnSpPr>
          <p:spPr>
            <a:xfrm>
              <a:off x="3023145" y="3213907"/>
              <a:ext cx="0" cy="716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p28"/>
            <p:cNvCxnSpPr/>
            <p:nvPr/>
          </p:nvCxnSpPr>
          <p:spPr>
            <a:xfrm>
              <a:off x="2662117" y="3533675"/>
              <a:ext cx="7221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298" name="Google Shape;298;p28"/>
          <p:cNvCxnSpPr/>
          <p:nvPr/>
        </p:nvCxnSpPr>
        <p:spPr>
          <a:xfrm>
            <a:off x="4488703" y="1602666"/>
            <a:ext cx="0" cy="537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99" name="Google Shape;299;p28"/>
          <p:cNvGrpSpPr/>
          <p:nvPr/>
        </p:nvGrpSpPr>
        <p:grpSpPr>
          <a:xfrm>
            <a:off x="4217792" y="3767410"/>
            <a:ext cx="541575" cy="537300"/>
            <a:chOff x="2662117" y="3156175"/>
            <a:chExt cx="722100" cy="716400"/>
          </a:xfrm>
        </p:grpSpPr>
        <p:cxnSp>
          <p:nvCxnSpPr>
            <p:cNvPr id="300" name="Google Shape;300;p28"/>
            <p:cNvCxnSpPr/>
            <p:nvPr/>
          </p:nvCxnSpPr>
          <p:spPr>
            <a:xfrm>
              <a:off x="3023145" y="3156175"/>
              <a:ext cx="0" cy="716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1" name="Google Shape;301;p28"/>
            <p:cNvCxnSpPr/>
            <p:nvPr/>
          </p:nvCxnSpPr>
          <p:spPr>
            <a:xfrm>
              <a:off x="2662117" y="3514431"/>
              <a:ext cx="7221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 txBox="1"/>
          <p:nvPr/>
        </p:nvSpPr>
        <p:spPr>
          <a:xfrm>
            <a:off x="680400" y="136225"/>
            <a:ext cx="5901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Autour des grandes phases du projet</a:t>
            </a:r>
            <a:endParaRPr b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2" name="Google Shape;312;p29"/>
          <p:cNvCxnSpPr/>
          <p:nvPr/>
        </p:nvCxnSpPr>
        <p:spPr>
          <a:xfrm>
            <a:off x="4087527" y="2856733"/>
            <a:ext cx="0" cy="537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9"/>
          <p:cNvCxnSpPr/>
          <p:nvPr/>
        </p:nvCxnSpPr>
        <p:spPr>
          <a:xfrm>
            <a:off x="3768974" y="2792518"/>
            <a:ext cx="968100" cy="0"/>
          </a:xfrm>
          <a:prstGeom prst="straightConnector1">
            <a:avLst/>
          </a:prstGeom>
          <a:solidFill>
            <a:srgbClr val="E6E6E6"/>
          </a:solidFill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14" name="Google Shape;314;p29"/>
          <p:cNvSpPr/>
          <p:nvPr/>
        </p:nvSpPr>
        <p:spPr>
          <a:xfrm>
            <a:off x="3013385" y="1689614"/>
            <a:ext cx="2616000" cy="2328600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5" name="Google Shape;315;p29"/>
          <p:cNvCxnSpPr/>
          <p:nvPr/>
        </p:nvCxnSpPr>
        <p:spPr>
          <a:xfrm>
            <a:off x="2461401" y="2932522"/>
            <a:ext cx="35655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29"/>
          <p:cNvCxnSpPr/>
          <p:nvPr/>
        </p:nvCxnSpPr>
        <p:spPr>
          <a:xfrm>
            <a:off x="4258463" y="1291891"/>
            <a:ext cx="0" cy="30513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317" name="Google Shape;317;p29"/>
          <p:cNvSpPr/>
          <p:nvPr/>
        </p:nvSpPr>
        <p:spPr>
          <a:xfrm flipH="1" rot="2187538">
            <a:off x="3169241" y="2249909"/>
            <a:ext cx="117123" cy="71222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29"/>
          <p:cNvSpPr/>
          <p:nvPr/>
        </p:nvSpPr>
        <p:spPr>
          <a:xfrm flipH="1" rot="-8166816">
            <a:off x="5121548" y="3622004"/>
            <a:ext cx="98236" cy="71928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9"/>
          <p:cNvSpPr txBox="1"/>
          <p:nvPr/>
        </p:nvSpPr>
        <p:spPr>
          <a:xfrm>
            <a:off x="2742612" y="2556432"/>
            <a:ext cx="541500" cy="5172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7B7B7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9"/>
          <p:cNvSpPr txBox="1"/>
          <p:nvPr/>
        </p:nvSpPr>
        <p:spPr>
          <a:xfrm>
            <a:off x="5206540" y="2550451"/>
            <a:ext cx="540000" cy="51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9"/>
          <p:cNvSpPr/>
          <p:nvPr/>
        </p:nvSpPr>
        <p:spPr>
          <a:xfrm>
            <a:off x="3987642" y="3599277"/>
            <a:ext cx="540000" cy="521700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600" u="none" cap="none" strike="noStrike">
              <a:solidFill>
                <a:srgbClr val="00009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3987642" y="2548249"/>
            <a:ext cx="538200" cy="5196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9"/>
          <p:cNvSpPr/>
          <p:nvPr/>
        </p:nvSpPr>
        <p:spPr>
          <a:xfrm>
            <a:off x="3994385" y="1452598"/>
            <a:ext cx="528000" cy="518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76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fr" sz="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928749" y="2629103"/>
            <a:ext cx="1650600" cy="3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Développement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5880035" y="2624851"/>
            <a:ext cx="1138800" cy="3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3823595" y="684761"/>
            <a:ext cx="896400" cy="3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Pilotage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3748391" y="4112162"/>
            <a:ext cx="1100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Feedback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9"/>
          <p:cNvSpPr txBox="1"/>
          <p:nvPr/>
        </p:nvSpPr>
        <p:spPr>
          <a:xfrm>
            <a:off x="3720721" y="2632585"/>
            <a:ext cx="1130400" cy="3003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Régulation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29"/>
          <p:cNvGrpSpPr/>
          <p:nvPr/>
        </p:nvGrpSpPr>
        <p:grpSpPr>
          <a:xfrm>
            <a:off x="2742612" y="2556548"/>
            <a:ext cx="541575" cy="537300"/>
            <a:chOff x="2662117" y="3194663"/>
            <a:chExt cx="722100" cy="716400"/>
          </a:xfrm>
        </p:grpSpPr>
        <p:cxnSp>
          <p:nvCxnSpPr>
            <p:cNvPr id="330" name="Google Shape;330;p29"/>
            <p:cNvCxnSpPr/>
            <p:nvPr/>
          </p:nvCxnSpPr>
          <p:spPr>
            <a:xfrm>
              <a:off x="3023145" y="3194663"/>
              <a:ext cx="0" cy="716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1" name="Google Shape;331;p29"/>
            <p:cNvCxnSpPr/>
            <p:nvPr/>
          </p:nvCxnSpPr>
          <p:spPr>
            <a:xfrm>
              <a:off x="2662117" y="3533675"/>
              <a:ext cx="7221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32" name="Google Shape;332;p29"/>
          <p:cNvGrpSpPr/>
          <p:nvPr/>
        </p:nvGrpSpPr>
        <p:grpSpPr>
          <a:xfrm>
            <a:off x="5201138" y="2571385"/>
            <a:ext cx="541575" cy="537300"/>
            <a:chOff x="2662117" y="3213907"/>
            <a:chExt cx="722100" cy="716400"/>
          </a:xfrm>
        </p:grpSpPr>
        <p:cxnSp>
          <p:nvCxnSpPr>
            <p:cNvPr id="333" name="Google Shape;333;p29"/>
            <p:cNvCxnSpPr/>
            <p:nvPr/>
          </p:nvCxnSpPr>
          <p:spPr>
            <a:xfrm>
              <a:off x="3023145" y="3213907"/>
              <a:ext cx="0" cy="716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" name="Google Shape;334;p29"/>
            <p:cNvCxnSpPr/>
            <p:nvPr/>
          </p:nvCxnSpPr>
          <p:spPr>
            <a:xfrm>
              <a:off x="2662117" y="3533675"/>
              <a:ext cx="7221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35" name="Google Shape;335;p29"/>
          <p:cNvGrpSpPr/>
          <p:nvPr/>
        </p:nvGrpSpPr>
        <p:grpSpPr>
          <a:xfrm>
            <a:off x="3989332" y="1450266"/>
            <a:ext cx="541575" cy="537300"/>
            <a:chOff x="2662117" y="3252395"/>
            <a:chExt cx="722100" cy="716400"/>
          </a:xfrm>
        </p:grpSpPr>
        <p:cxnSp>
          <p:nvCxnSpPr>
            <p:cNvPr id="336" name="Google Shape;336;p29"/>
            <p:cNvCxnSpPr/>
            <p:nvPr/>
          </p:nvCxnSpPr>
          <p:spPr>
            <a:xfrm>
              <a:off x="3023145" y="3252395"/>
              <a:ext cx="0" cy="716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7" name="Google Shape;337;p29"/>
            <p:cNvCxnSpPr/>
            <p:nvPr/>
          </p:nvCxnSpPr>
          <p:spPr>
            <a:xfrm>
              <a:off x="2662117" y="3572163"/>
              <a:ext cx="7221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38" name="Google Shape;338;p29"/>
          <p:cNvGrpSpPr/>
          <p:nvPr/>
        </p:nvGrpSpPr>
        <p:grpSpPr>
          <a:xfrm>
            <a:off x="3989192" y="3615010"/>
            <a:ext cx="541575" cy="537300"/>
            <a:chOff x="2662117" y="3156175"/>
            <a:chExt cx="722100" cy="716400"/>
          </a:xfrm>
        </p:grpSpPr>
        <p:cxnSp>
          <p:nvCxnSpPr>
            <p:cNvPr id="339" name="Google Shape;339;p29"/>
            <p:cNvCxnSpPr/>
            <p:nvPr/>
          </p:nvCxnSpPr>
          <p:spPr>
            <a:xfrm>
              <a:off x="3023145" y="3156175"/>
              <a:ext cx="0" cy="716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0" name="Google Shape;340;p29"/>
            <p:cNvCxnSpPr/>
            <p:nvPr/>
          </p:nvCxnSpPr>
          <p:spPr>
            <a:xfrm>
              <a:off x="2662117" y="3514431"/>
              <a:ext cx="7221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1" name="Google Shape;341;p29"/>
          <p:cNvSpPr txBox="1"/>
          <p:nvPr/>
        </p:nvSpPr>
        <p:spPr>
          <a:xfrm>
            <a:off x="2002830" y="1765257"/>
            <a:ext cx="1330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LANCE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1760950" y="3959750"/>
            <a:ext cx="18135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    On PRÉPARE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5186602" y="1722200"/>
            <a:ext cx="15843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 DÉPLOIE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5262800" y="3856100"/>
            <a:ext cx="1873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 FINALISE et organise l'atterrissage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4321875" y="999525"/>
            <a:ext cx="1138800" cy="43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Décideur 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Manager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1300150" y="3024550"/>
            <a:ext cx="1017000" cy="438600"/>
          </a:xfrm>
          <a:prstGeom prst="rect">
            <a:avLst/>
          </a:prstGeom>
          <a:noFill/>
          <a:ln cap="flat" cmpd="sng" w="9525">
            <a:solidFill>
              <a:srgbClr val="7DDA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Créatif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Explorateur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6132017" y="2998400"/>
            <a:ext cx="1221600" cy="438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Finisseur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Transmetteur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3229550" y="4403550"/>
            <a:ext cx="1053600" cy="438600"/>
          </a:xfrm>
          <a:prstGeom prst="rect">
            <a:avLst/>
          </a:prstGeom>
          <a:noFill/>
          <a:ln cap="flat" cmpd="sng" w="9525">
            <a:solidFill>
              <a:srgbClr val="0B4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Conseiller Expert 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9" name="Google Shape;349;p29"/>
          <p:cNvSpPr txBox="1"/>
          <p:nvPr/>
        </p:nvSpPr>
        <p:spPr>
          <a:xfrm>
            <a:off x="3362843" y="2998408"/>
            <a:ext cx="1981200" cy="438600"/>
          </a:xfrm>
          <a:prstGeom prst="rect">
            <a:avLst/>
          </a:prstGeom>
          <a:noFill/>
          <a:ln cap="flat" cmpd="sng" w="9525">
            <a:solidFill>
              <a:srgbClr val="FFC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Médiateur / Coordinateur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Connecteur / Idéateur  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1300150" y="2186350"/>
            <a:ext cx="1017000" cy="438600"/>
          </a:xfrm>
          <a:prstGeom prst="rect">
            <a:avLst/>
          </a:prstGeom>
          <a:noFill/>
          <a:ln cap="flat" cmpd="sng" w="9525">
            <a:solidFill>
              <a:srgbClr val="7DDA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Eclaireur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Affronteur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2948625" y="999525"/>
            <a:ext cx="1246500" cy="438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Stratège 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Ordonnanceur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6107175" y="2162025"/>
            <a:ext cx="1221600" cy="438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Concepteur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Réalisateur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4383994" y="4403550"/>
            <a:ext cx="1003800" cy="438600"/>
          </a:xfrm>
          <a:prstGeom prst="rect">
            <a:avLst/>
          </a:prstGeom>
          <a:noFill/>
          <a:ln cap="flat" cmpd="sng" w="9525">
            <a:solidFill>
              <a:srgbClr val="0B4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Avaliseur Coach 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0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Qu’avez vous retenu ?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2" name="Google Shape;3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0"/>
          <p:cNvSpPr txBox="1"/>
          <p:nvPr/>
        </p:nvSpPr>
        <p:spPr>
          <a:xfrm>
            <a:off x="4572000" y="744225"/>
            <a:ext cx="39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aleway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/>
          <p:nvPr/>
        </p:nvSpPr>
        <p:spPr>
          <a:xfrm flipH="1" rot="5400000">
            <a:off x="-9504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1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1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4858144" y="2109713"/>
            <a:ext cx="419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Devine les</a:t>
            </a: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profils T5</a:t>
            </a:r>
            <a:r>
              <a:rPr b="1" baseline="30000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TM</a:t>
            </a: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dans l’équipe : </a:t>
            </a: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Who’s who ? </a:t>
            </a:r>
            <a:endParaRPr b="1" sz="23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 cap="none" strike="noStrike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73" name="Google Shape;37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1465013"/>
            <a:ext cx="3147075" cy="222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2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2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30200"/>
              </a:lnSpc>
              <a:spcBef>
                <a:spcPts val="800"/>
              </a:spcBef>
              <a:spcAft>
                <a:spcPts val="700"/>
              </a:spcAft>
              <a:buSzPts val="1100"/>
              <a:buNone/>
            </a:pPr>
            <a:r>
              <a:rPr b="1" lang="fr" sz="20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Who’s who ? </a:t>
            </a:r>
            <a:endParaRPr b="1" sz="20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2400" y="41006"/>
            <a:ext cx="742226" cy="4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99" y="761912"/>
            <a:ext cx="3959721" cy="38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5269" y="497876"/>
            <a:ext cx="2211056" cy="189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5263" y="2893200"/>
            <a:ext cx="2337125" cy="19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2"/>
          <p:cNvSpPr txBox="1"/>
          <p:nvPr/>
        </p:nvSpPr>
        <p:spPr>
          <a:xfrm>
            <a:off x="1352900" y="1903250"/>
            <a:ext cx="702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highlight>
                  <a:schemeClr val="accent6"/>
                </a:highlight>
              </a:rPr>
              <a:t>A AJOUTER ET COMPLETER LES map individuelles</a:t>
            </a:r>
            <a:endParaRPr sz="2200">
              <a:highlight>
                <a:schemeClr val="accent6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/>
          <p:nvPr/>
        </p:nvSpPr>
        <p:spPr>
          <a:xfrm flipH="1" rot="5400000">
            <a:off x="-9504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3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3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3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3"/>
          <p:cNvSpPr txBox="1"/>
          <p:nvPr/>
        </p:nvSpPr>
        <p:spPr>
          <a:xfrm>
            <a:off x="4858144" y="2109713"/>
            <a:ext cx="419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 profil de l’équipe</a:t>
            </a:r>
            <a:endParaRPr b="1" i="0" sz="2300" u="none" cap="none" strike="noStrike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 cap="none" strike="noStrike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00" name="Google Shape;40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1465013"/>
            <a:ext cx="3147075" cy="222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/>
          <p:nvPr/>
        </p:nvSpPr>
        <p:spPr>
          <a:xfrm flipH="1" rot="5400000">
            <a:off x="-10647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4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4"/>
          <p:cNvSpPr txBox="1"/>
          <p:nvPr/>
        </p:nvSpPr>
        <p:spPr>
          <a:xfrm>
            <a:off x="680550" y="199475"/>
            <a:ext cx="5188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 profil de l’équipe</a:t>
            </a:r>
            <a:r>
              <a:rPr b="1" i="0" lang="fr" sz="2300" u="none" cap="none" strike="noStrike">
                <a:solidFill>
                  <a:srgbClr val="1E2253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 (</a:t>
            </a:r>
            <a:r>
              <a:rPr b="1" lang="fr" sz="2300">
                <a:solidFill>
                  <a:srgbClr val="1E2253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nb de </a:t>
            </a:r>
            <a:r>
              <a:rPr b="1" lang="fr" sz="2300">
                <a:solidFill>
                  <a:srgbClr val="1E2253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collab</a:t>
            </a:r>
            <a:r>
              <a:rPr b="1" lang="fr" sz="2300">
                <a:solidFill>
                  <a:srgbClr val="1E2253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)</a:t>
            </a:r>
            <a:endParaRPr b="0" i="0" sz="2300" u="none" cap="none" strike="noStrike">
              <a:solidFill>
                <a:schemeClr val="accent1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12" name="Google Shape;41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4"/>
          <p:cNvSpPr txBox="1"/>
          <p:nvPr/>
        </p:nvSpPr>
        <p:spPr>
          <a:xfrm>
            <a:off x="1352900" y="1903250"/>
            <a:ext cx="7020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highlight>
                  <a:schemeClr val="accent6"/>
                </a:highlight>
              </a:rPr>
              <a:t>A AJOUTER ET COMPLETER LES 3 map: </a:t>
            </a:r>
            <a:endParaRPr sz="2200">
              <a:highlight>
                <a:schemeClr val="accent6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r" sz="2200">
                <a:highlight>
                  <a:schemeClr val="accent6"/>
                </a:highlight>
              </a:rPr>
              <a:t>CT5 en %</a:t>
            </a:r>
            <a:endParaRPr sz="2200">
              <a:highlight>
                <a:schemeClr val="accent6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r" sz="2200">
                <a:highlight>
                  <a:schemeClr val="accent6"/>
                </a:highlight>
              </a:rPr>
              <a:t>CT5 en #</a:t>
            </a:r>
            <a:endParaRPr sz="2200">
              <a:highlight>
                <a:schemeClr val="accent6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fr" sz="2200">
                <a:highlight>
                  <a:schemeClr val="accent6"/>
                </a:highlight>
              </a:rPr>
              <a:t>I5 en #</a:t>
            </a:r>
            <a:endParaRPr sz="2200">
              <a:highlight>
                <a:schemeClr val="accent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 flipH="1" rot="5400000">
            <a:off x="-10647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-6000" y="-2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228600" y="2017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228600" y="2017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-6000" y="-2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24081" y="98150"/>
            <a:ext cx="3741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5193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-225959" y="2122232"/>
            <a:ext cx="374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fr" sz="2300" u="none" cap="none" strike="noStrike">
                <a:solidFill>
                  <a:srgbClr val="051934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  <a:endParaRPr b="1" i="0" sz="2300" u="none" cap="none" strike="noStrike">
              <a:solidFill>
                <a:srgbClr val="05193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986138" y="1668806"/>
            <a:ext cx="5209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15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Introduction et rappel</a:t>
            </a:r>
            <a:endParaRPr b="0" i="0" sz="1800" u="none" cap="none" strike="noStrike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991950" y="2234855"/>
            <a:ext cx="5209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15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Devine les </a:t>
            </a:r>
            <a:r>
              <a:rPr b="1" i="0" lang="fr" sz="15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profils T5</a:t>
            </a:r>
            <a:r>
              <a:rPr b="1" baseline="30000" i="0" lang="fr" sz="15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TM</a:t>
            </a:r>
            <a:r>
              <a:rPr b="1" i="0" lang="fr" sz="15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dans l’équipe: who</a:t>
            </a:r>
            <a:r>
              <a:rPr b="1" lang="fr" sz="15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’s who?</a:t>
            </a:r>
            <a:endParaRPr b="0" baseline="30000" i="0" sz="1500" u="none" cap="none" strike="noStrike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001719" y="2912908"/>
            <a:ext cx="5209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15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Découvre le</a:t>
            </a:r>
            <a:r>
              <a:rPr b="1" i="0" lang="fr" sz="15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profil de l’équipe</a:t>
            </a:r>
            <a:r>
              <a:rPr b="1" i="0" lang="fr" sz="18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	</a:t>
            </a:r>
            <a:endParaRPr b="0" i="0" sz="1800" u="none" cap="none" strike="noStrike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990431" y="3423241"/>
            <a:ext cx="52092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15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Quels sont nos enjeux</a:t>
            </a:r>
            <a:endParaRPr b="1" sz="15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5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5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3990425" y="4032859"/>
            <a:ext cx="5209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15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Comment mieux réussir ensemble</a:t>
            </a:r>
            <a:endParaRPr b="1" sz="15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5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5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/>
          <p:nvPr/>
        </p:nvSpPr>
        <p:spPr>
          <a:xfrm flipH="1" rot="5400000">
            <a:off x="-10647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5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5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5"/>
          <p:cNvSpPr txBox="1"/>
          <p:nvPr/>
        </p:nvSpPr>
        <p:spPr>
          <a:xfrm>
            <a:off x="680550" y="199475"/>
            <a:ext cx="53448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 profil de l’équipe </a:t>
            </a:r>
            <a:r>
              <a:rPr b="1" lang="fr" sz="2300">
                <a:solidFill>
                  <a:srgbClr val="1E2253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 (nb de collab)</a:t>
            </a:r>
            <a:endParaRPr sz="2300">
              <a:solidFill>
                <a:schemeClr val="accent1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sz="23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5026594" y="1442813"/>
            <a:ext cx="34065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25" name="Google Shape;42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5567" y="605131"/>
            <a:ext cx="1239115" cy="72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5"/>
          <p:cNvSpPr txBox="1"/>
          <p:nvPr/>
        </p:nvSpPr>
        <p:spPr>
          <a:xfrm>
            <a:off x="1352900" y="1903250"/>
            <a:ext cx="702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highlight>
                  <a:schemeClr val="accent6"/>
                </a:highlight>
              </a:rPr>
              <a:t>A AJOUTER ET COMPLETER map CT5</a:t>
            </a:r>
            <a:endParaRPr sz="2200">
              <a:highlight>
                <a:schemeClr val="accent6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/>
          <p:nvPr/>
        </p:nvSpPr>
        <p:spPr>
          <a:xfrm flipH="1" rot="5400000">
            <a:off x="-10647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6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6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6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6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6"/>
          <p:cNvSpPr txBox="1"/>
          <p:nvPr/>
        </p:nvSpPr>
        <p:spPr>
          <a:xfrm>
            <a:off x="680550" y="199475"/>
            <a:ext cx="5179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 profil de l’équipe</a:t>
            </a:r>
            <a:r>
              <a:rPr b="1" lang="fr" sz="2300">
                <a:solidFill>
                  <a:srgbClr val="1E2253"/>
                </a:solidFill>
                <a:highlight>
                  <a:srgbClr val="FFFF00"/>
                </a:highlight>
                <a:latin typeface="Raleway ExtraBold"/>
                <a:ea typeface="Raleway ExtraBold"/>
                <a:cs typeface="Raleway ExtraBold"/>
                <a:sym typeface="Raleway ExtraBold"/>
              </a:rPr>
              <a:t> (nb de collab)</a:t>
            </a:r>
            <a:endParaRPr sz="2300">
              <a:solidFill>
                <a:schemeClr val="accent1"/>
              </a:solidFill>
              <a:highlight>
                <a:srgbClr val="FFFF00"/>
              </a:highlight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sz="23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38" name="Google Shape;438;p36"/>
          <p:cNvSpPr txBox="1"/>
          <p:nvPr/>
        </p:nvSpPr>
        <p:spPr>
          <a:xfrm>
            <a:off x="5026594" y="1442813"/>
            <a:ext cx="3406500" cy="329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AutoNum type="arabicPeriod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39" name="Google Shape;43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2454" y="605135"/>
            <a:ext cx="1239111" cy="69646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6"/>
          <p:cNvSpPr txBox="1"/>
          <p:nvPr/>
        </p:nvSpPr>
        <p:spPr>
          <a:xfrm>
            <a:off x="1352900" y="1903250"/>
            <a:ext cx="702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highlight>
                  <a:schemeClr val="accent6"/>
                </a:highlight>
              </a:rPr>
              <a:t>A AJOUTER ET COMPLETER</a:t>
            </a:r>
            <a:endParaRPr sz="2200">
              <a:highlight>
                <a:schemeClr val="accent6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7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7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7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Qu’avez vous </a:t>
            </a: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retenu</a:t>
            </a: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?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50" name="Google Shape;45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7"/>
          <p:cNvSpPr txBox="1"/>
          <p:nvPr/>
        </p:nvSpPr>
        <p:spPr>
          <a:xfrm>
            <a:off x="4572000" y="744225"/>
            <a:ext cx="39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aleway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8"/>
          <p:cNvSpPr/>
          <p:nvPr/>
        </p:nvSpPr>
        <p:spPr>
          <a:xfrm flipH="1" rot="5400000">
            <a:off x="-9504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8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8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8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8"/>
          <p:cNvSpPr txBox="1"/>
          <p:nvPr/>
        </p:nvSpPr>
        <p:spPr>
          <a:xfrm>
            <a:off x="4858144" y="2109713"/>
            <a:ext cx="419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Les enjeux et </a:t>
            </a: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responsabilités d’équipe</a:t>
            </a:r>
            <a:endParaRPr b="0" baseline="30000" i="0" sz="2000" u="none" cap="none" strike="noStrike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461" name="Google Shape;46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1465013"/>
            <a:ext cx="3147075" cy="222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9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9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L’équipe face à ses responsabilités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71" name="Google Shape;47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9"/>
          <p:cNvSpPr txBox="1"/>
          <p:nvPr/>
        </p:nvSpPr>
        <p:spPr>
          <a:xfrm>
            <a:off x="228600" y="761375"/>
            <a:ext cx="3793500" cy="388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" sz="1200">
                <a:latin typeface="Raleway"/>
                <a:ea typeface="Raleway"/>
                <a:cs typeface="Raleway"/>
                <a:sym typeface="Raleway"/>
              </a:rPr>
              <a:t>map R5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3" name="Google Shape;473;p39"/>
          <p:cNvSpPr txBox="1"/>
          <p:nvPr/>
        </p:nvSpPr>
        <p:spPr>
          <a:xfrm>
            <a:off x="4707875" y="761375"/>
            <a:ext cx="3793500" cy="3889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" sz="1200">
                <a:latin typeface="Raleway"/>
                <a:ea typeface="Raleway"/>
                <a:cs typeface="Raleway"/>
                <a:sym typeface="Raleway"/>
              </a:rPr>
              <a:t>map </a:t>
            </a:r>
            <a:r>
              <a:rPr lang="f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équipe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0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0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Travailler les priorités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82" name="Google Shape;48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0"/>
          <p:cNvSpPr txBox="1"/>
          <p:nvPr/>
        </p:nvSpPr>
        <p:spPr>
          <a:xfrm>
            <a:off x="596825" y="744225"/>
            <a:ext cx="79215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aleway"/>
                <a:ea typeface="Raleway"/>
                <a:cs typeface="Raleway"/>
                <a:sym typeface="Raleway"/>
              </a:rPr>
              <a:t>Prio 1 :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aleway"/>
                <a:ea typeface="Raleway"/>
                <a:cs typeface="Raleway"/>
                <a:sym typeface="Raleway"/>
              </a:rPr>
              <a:t>Prio 2 : 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Raleway"/>
                <a:ea typeface="Raleway"/>
                <a:cs typeface="Raleway"/>
                <a:sym typeface="Raleway"/>
              </a:rPr>
              <a:t>Prio 3 : 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1700" u="none" cap="none" strike="noStrike">
                <a:solidFill>
                  <a:srgbClr val="051934"/>
                </a:solidFill>
                <a:latin typeface="Raleway"/>
                <a:ea typeface="Raleway"/>
                <a:cs typeface="Raleway"/>
                <a:sym typeface="Raleway"/>
              </a:rPr>
              <a:t>INDIVIDUELLEMENT PUIS EN SOUS GROUPES, PROPOSEZ DES ACTIONS</a:t>
            </a:r>
            <a:endParaRPr b="1" i="0" sz="1700" u="none" cap="none" strike="noStrike">
              <a:solidFill>
                <a:srgbClr val="05193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AutoNum type="arabicPeriod"/>
            </a:pPr>
            <a:r>
              <a:rPr b="1" i="0" lang="fr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Consacrez 5 minutes pour lister des actions collectives pour atteindre ces 3 objectifs </a:t>
            </a:r>
            <a:endParaRPr b="1" i="0" sz="1400" u="sng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AutoNum type="arabicPeriod"/>
            </a:pPr>
            <a:r>
              <a:rPr b="1" i="0" lang="fr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Regroupez-vous en 2 duos </a:t>
            </a:r>
            <a:endParaRPr b="1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AutoNum type="arabicPeriod"/>
            </a:pPr>
            <a:r>
              <a:rPr b="1" i="0" lang="fr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Consacrez 15 minutes pour échanger, challenger et retenir plusieurs propositions (au moins 1 par objectif)</a:t>
            </a:r>
            <a:endParaRPr b="1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AutoNum type="arabicPeriod"/>
            </a:pPr>
            <a:r>
              <a:rPr b="1" i="0" lang="fr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Partagez en plénière</a:t>
            </a:r>
            <a:endParaRPr b="1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1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1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Propositions de l’équipe: pistes à creuser 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2" name="Google Shape;49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1"/>
          <p:cNvSpPr txBox="1"/>
          <p:nvPr/>
        </p:nvSpPr>
        <p:spPr>
          <a:xfrm>
            <a:off x="596825" y="744226"/>
            <a:ext cx="7921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494" name="Google Shape;494;p41"/>
          <p:cNvGraphicFramePr/>
          <p:nvPr/>
        </p:nvGraphicFramePr>
        <p:xfrm>
          <a:off x="228601" y="6742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{8F053C33-5E63-47C4-8BAF-B1944F75BA4E}</a:tableStyleId>
              </a:tblPr>
              <a:tblGrid>
                <a:gridCol w="2884375"/>
                <a:gridCol w="2884375"/>
                <a:gridCol w="2884375"/>
              </a:tblGrid>
              <a:tr h="66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5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Prio 1 :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Prio 2 : 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Prio 3 : 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2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2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ENGAGEMENT PERSONNEL: le grain de sable</a:t>
            </a:r>
            <a:endParaRPr b="1" sz="23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2300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503" name="Google Shape;50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2"/>
          <p:cNvSpPr txBox="1"/>
          <p:nvPr/>
        </p:nvSpPr>
        <p:spPr>
          <a:xfrm>
            <a:off x="4572000" y="744225"/>
            <a:ext cx="39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aleway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5" name="Google Shape;505;p42"/>
          <p:cNvSpPr txBox="1"/>
          <p:nvPr/>
        </p:nvSpPr>
        <p:spPr>
          <a:xfrm>
            <a:off x="528075" y="1593975"/>
            <a:ext cx="36285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latin typeface="Raleway"/>
                <a:ea typeface="Raleway"/>
                <a:cs typeface="Raleway"/>
                <a:sym typeface="Raleway"/>
              </a:rPr>
              <a:t> ECRIVEZ DANS LE CHAT</a:t>
            </a:r>
            <a:r>
              <a:rPr b="1" lang="fr" sz="1400">
                <a:solidFill>
                  <a:srgbClr val="0B42E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fr" sz="1400">
                <a:latin typeface="Raleway"/>
                <a:ea typeface="Raleway"/>
                <a:cs typeface="Raleway"/>
                <a:sym typeface="Raleway"/>
              </a:rPr>
              <a:t>CE QUE VOUS SOUHAITEZ METTRE EN PLACE: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30000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latin typeface="Raleway"/>
                <a:ea typeface="Raleway"/>
                <a:cs typeface="Raleway"/>
                <a:sym typeface="Raleway"/>
              </a:rPr>
              <a:t>ET QUI VA CONTRIBUER À FAIRE AVANCER UNE DE CES PRIORITÉS IDENTIFIÉES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06" name="Google Shape;50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657" y="2003305"/>
            <a:ext cx="3333192" cy="128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"/>
          <p:cNvSpPr/>
          <p:nvPr/>
        </p:nvSpPr>
        <p:spPr>
          <a:xfrm flipH="1" rot="5400000">
            <a:off x="-9504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3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3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3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3"/>
          <p:cNvSpPr txBox="1"/>
          <p:nvPr/>
        </p:nvSpPr>
        <p:spPr>
          <a:xfrm>
            <a:off x="5315344" y="2109713"/>
            <a:ext cx="419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i="0" lang="fr" sz="2300" u="none" cap="none" strike="noStrike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Conclusion</a:t>
            </a:r>
            <a:endParaRPr b="1" i="0" sz="2300" u="none" cap="none" strike="noStrike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0" sz="2000" u="none" cap="none" strike="noStrike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516" name="Google Shape;51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1" y="1465013"/>
            <a:ext cx="3147075" cy="222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4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4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Qu’emportez-vous de cet atelier?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6" name="Google Shape;52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3275" y="175967"/>
            <a:ext cx="1828801" cy="79019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4"/>
          <p:cNvSpPr txBox="1"/>
          <p:nvPr/>
        </p:nvSpPr>
        <p:spPr>
          <a:xfrm>
            <a:off x="4572000" y="744225"/>
            <a:ext cx="39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aleway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9" name="Google Shape;529;p44"/>
          <p:cNvSpPr txBox="1"/>
          <p:nvPr/>
        </p:nvSpPr>
        <p:spPr>
          <a:xfrm>
            <a:off x="528000" y="1097280"/>
            <a:ext cx="825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 flipH="1" rot="5400000">
            <a:off x="-9504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315344" y="2109713"/>
            <a:ext cx="419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|</a:t>
            </a:r>
            <a:r>
              <a:rPr b="1" i="0" lang="fr" sz="1800" u="none" cap="none" strike="noStrike">
                <a:solidFill>
                  <a:srgbClr val="23B4E4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Introduction</a:t>
            </a:r>
            <a:endParaRPr b="1" i="0" sz="2300" u="none" cap="none" strike="noStrike">
              <a:solidFill>
                <a:srgbClr val="1E225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baseline="30000" i="0" sz="2000" u="none" cap="none" strike="noStrike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1465013"/>
            <a:ext cx="3147075" cy="222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5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5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5"/>
          <p:cNvSpPr txBox="1"/>
          <p:nvPr>
            <p:ph type="title"/>
          </p:nvPr>
        </p:nvSpPr>
        <p:spPr>
          <a:xfrm>
            <a:off x="528075" y="1015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Votre feedback formation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38" name="Google Shape;53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3" y="4737886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5"/>
          <p:cNvSpPr txBox="1"/>
          <p:nvPr/>
        </p:nvSpPr>
        <p:spPr>
          <a:xfrm>
            <a:off x="4572000" y="744225"/>
            <a:ext cx="39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1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Raleway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45"/>
          <p:cNvSpPr txBox="1"/>
          <p:nvPr/>
        </p:nvSpPr>
        <p:spPr>
          <a:xfrm>
            <a:off x="528000" y="11787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50" u="sng">
                <a:solidFill>
                  <a:srgbClr val="071A2D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https://feedback.mapandmatch.com/index.php?r=survey/index&amp;sid=381382&amp;lang=fr</a:t>
            </a:r>
            <a:endParaRPr/>
          </a:p>
        </p:txBody>
      </p:sp>
      <p:pic>
        <p:nvPicPr>
          <p:cNvPr id="541" name="Google Shape;54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4750" y="1777125"/>
            <a:ext cx="2746461" cy="274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6"/>
          <p:cNvSpPr txBox="1"/>
          <p:nvPr/>
        </p:nvSpPr>
        <p:spPr>
          <a:xfrm>
            <a:off x="915174" y="1134450"/>
            <a:ext cx="77841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50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« Le travail individuel permet de gagner un match, mais c’est </a:t>
            </a:r>
            <a:r>
              <a:rPr b="1" lang="fr" sz="1850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l’esprit d’équipe et l’intelligence collective </a:t>
            </a:r>
            <a:r>
              <a:rPr lang="fr" sz="1850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qui permet de gagner la coupe du monde.»</a:t>
            </a:r>
            <a:endParaRPr sz="1850">
              <a:solidFill>
                <a:srgbClr val="1A214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50">
              <a:solidFill>
                <a:srgbClr val="1A214F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" sz="1450">
                <a:solidFill>
                  <a:srgbClr val="1A214F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Bud Wilkinson</a:t>
            </a:r>
            <a:endParaRPr sz="3400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0" y="0"/>
            <a:ext cx="84214" cy="5141010"/>
          </a:xfrm>
          <a:custGeom>
            <a:rect b="b" l="l" r="r" t="t"/>
            <a:pathLst>
              <a:path extrusionOk="0" h="7560309" w="96520">
                <a:moveTo>
                  <a:pt x="0" y="0"/>
                </a:moveTo>
                <a:lnTo>
                  <a:pt x="0" y="7559992"/>
                </a:lnTo>
                <a:lnTo>
                  <a:pt x="95999" y="7559992"/>
                </a:lnTo>
                <a:lnTo>
                  <a:pt x="95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1EB5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6"/>
          <p:cNvSpPr/>
          <p:nvPr/>
        </p:nvSpPr>
        <p:spPr>
          <a:xfrm>
            <a:off x="0" y="3"/>
            <a:ext cx="84000" cy="4080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7550" y="4718019"/>
            <a:ext cx="1706451" cy="33304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6"/>
          <p:cNvSpPr txBox="1"/>
          <p:nvPr/>
        </p:nvSpPr>
        <p:spPr>
          <a:xfrm>
            <a:off x="2849272" y="3106180"/>
            <a:ext cx="3763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5400" u="none" cap="none" strike="noStrike">
                <a:solidFill>
                  <a:srgbClr val="1BB5E5"/>
                </a:solidFill>
                <a:latin typeface="Raleway"/>
                <a:ea typeface="Raleway"/>
                <a:cs typeface="Raleway"/>
                <a:sym typeface="Raleway"/>
              </a:rPr>
              <a:t>Merci!</a:t>
            </a:r>
            <a:endParaRPr sz="1100">
              <a:solidFill>
                <a:srgbClr val="1BB5E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2850350" y="650075"/>
            <a:ext cx="4189800" cy="3967200"/>
          </a:xfrm>
          <a:prstGeom prst="rect">
            <a:avLst/>
          </a:prstGeom>
          <a:solidFill>
            <a:srgbClr val="BBE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98" y="81849"/>
            <a:ext cx="666150" cy="61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394" y="4489125"/>
            <a:ext cx="72149" cy="657479"/>
          </a:xfrm>
          <a:custGeom>
            <a:rect b="b" l="l" r="r" t="t"/>
            <a:pathLst>
              <a:path extrusionOk="0" h="1574800" w="96520">
                <a:moveTo>
                  <a:pt x="95999" y="0"/>
                </a:moveTo>
                <a:lnTo>
                  <a:pt x="0" y="8508"/>
                </a:lnTo>
                <a:lnTo>
                  <a:pt x="0" y="1574507"/>
                </a:lnTo>
                <a:lnTo>
                  <a:pt x="95999" y="1574507"/>
                </a:lnTo>
                <a:lnTo>
                  <a:pt x="95999" y="0"/>
                </a:lnTo>
                <a:close/>
              </a:path>
            </a:pathLst>
          </a:custGeom>
          <a:solidFill>
            <a:srgbClr val="1BB5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0" y="9"/>
            <a:ext cx="72000" cy="4495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5">
            <a:alphaModFix amt="50000"/>
          </a:blip>
          <a:srcRect b="0" l="14996" r="5738" t="0"/>
          <a:stretch/>
        </p:blipFill>
        <p:spPr>
          <a:xfrm>
            <a:off x="2846225" y="650088"/>
            <a:ext cx="4189825" cy="39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144975" y="2388125"/>
            <a:ext cx="3707700" cy="491100"/>
          </a:xfrm>
          <a:prstGeom prst="rect">
            <a:avLst/>
          </a:prstGeom>
          <a:solidFill>
            <a:srgbClr val="BBE8F7"/>
          </a:solidFill>
          <a:ln>
            <a:noFill/>
          </a:ln>
        </p:spPr>
        <p:txBody>
          <a:bodyPr anchorCtr="0" anchor="t" bIns="0" lIns="0" spcFirstLastPara="1" rIns="0" wrap="square" tIns="14800">
            <a:noAutofit/>
          </a:bodyPr>
          <a:lstStyle/>
          <a:p>
            <a:pPr indent="0" lvl="0" marL="0" marR="0" rtl="0" algn="ctr">
              <a:lnSpc>
                <a:spcPct val="109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" sz="2800" u="none" cap="none" strike="noStrike">
                <a:solidFill>
                  <a:srgbClr val="1A214F"/>
                </a:solidFill>
                <a:latin typeface="Raleway Thin"/>
                <a:ea typeface="Raleway Thin"/>
                <a:cs typeface="Raleway Thin"/>
                <a:sym typeface="Raleway Thin"/>
              </a:rPr>
              <a:t>TOUR DE TABLE</a:t>
            </a:r>
            <a:endParaRPr b="1" i="0" sz="2800" u="none" cap="none" strike="noStrike">
              <a:solidFill>
                <a:srgbClr val="1A214F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ctr">
              <a:lnSpc>
                <a:spcPct val="1096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A214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98" y="81849"/>
            <a:ext cx="666150" cy="61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394" y="4489125"/>
            <a:ext cx="72149" cy="657479"/>
          </a:xfrm>
          <a:custGeom>
            <a:rect b="b" l="l" r="r" t="t"/>
            <a:pathLst>
              <a:path extrusionOk="0" h="1574800" w="96520">
                <a:moveTo>
                  <a:pt x="95999" y="0"/>
                </a:moveTo>
                <a:lnTo>
                  <a:pt x="0" y="8508"/>
                </a:lnTo>
                <a:lnTo>
                  <a:pt x="0" y="1574507"/>
                </a:lnTo>
                <a:lnTo>
                  <a:pt x="95999" y="1574507"/>
                </a:lnTo>
                <a:lnTo>
                  <a:pt x="95999" y="0"/>
                </a:lnTo>
                <a:close/>
              </a:path>
            </a:pathLst>
          </a:custGeom>
          <a:solidFill>
            <a:srgbClr val="1BB5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0" y="9"/>
            <a:ext cx="72000" cy="4495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70900" y="131156"/>
            <a:ext cx="70083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fr" sz="2300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Nos conditions de réussites de ce séminaire</a:t>
            </a:r>
            <a:endParaRPr b="1" i="0" sz="23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6" name="Google Shape;126;p20"/>
          <p:cNvGrpSpPr/>
          <p:nvPr/>
        </p:nvGrpSpPr>
        <p:grpSpPr>
          <a:xfrm>
            <a:off x="753343" y="1932735"/>
            <a:ext cx="7637319" cy="1838742"/>
            <a:chOff x="2612" y="437367"/>
            <a:chExt cx="7637319" cy="1838742"/>
          </a:xfrm>
        </p:grpSpPr>
        <p:sp>
          <p:nvSpPr>
            <p:cNvPr id="127" name="Google Shape;127;p20"/>
            <p:cNvSpPr/>
            <p:nvPr/>
          </p:nvSpPr>
          <p:spPr>
            <a:xfrm>
              <a:off x="2612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2612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400" u="none" cap="none" strike="noStrike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Principe de bienveillance- 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1558392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 txBox="1"/>
            <p:nvPr/>
          </p:nvSpPr>
          <p:spPr>
            <a:xfrm>
              <a:off x="1558392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400" u="none" cap="none" strike="noStrike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Principe de co- responsabilité 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3114171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3114171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400" u="none" cap="none" strike="noStrike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Règle de confidentialité et discrétio	n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4669951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4669951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Règle des téléphones coupés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6225731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6225731" y="437367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400" u="none" cap="none" strike="noStrike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Règle des horaires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780502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0"/>
            <p:cNvSpPr txBox="1"/>
            <p:nvPr/>
          </p:nvSpPr>
          <p:spPr>
            <a:xfrm>
              <a:off x="780502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400" u="none" cap="none" strike="noStrike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Règle de confrontation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2336281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0"/>
            <p:cNvSpPr txBox="1"/>
            <p:nvPr/>
          </p:nvSpPr>
          <p:spPr>
            <a:xfrm>
              <a:off x="2336281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400" u="none" cap="none" strike="noStrike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Règle de la créativité : pas de censure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3892061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0"/>
            <p:cNvSpPr txBox="1"/>
            <p:nvPr/>
          </p:nvSpPr>
          <p:spPr>
            <a:xfrm>
              <a:off x="3892061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Règle du joker</a:t>
              </a:r>
              <a:endParaRPr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5447841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A21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0"/>
            <p:cNvSpPr txBox="1"/>
            <p:nvPr/>
          </p:nvSpPr>
          <p:spPr>
            <a:xfrm>
              <a:off x="5447841" y="1427409"/>
              <a:ext cx="1414200" cy="848700"/>
            </a:xfrm>
            <a:prstGeom prst="rect">
              <a:avLst/>
            </a:prstGeom>
            <a:solidFill>
              <a:srgbClr val="BBE8F7"/>
            </a:solidFill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i="0" lang="fr" sz="1400" u="none" cap="none" strike="noStrike">
                  <a:solidFill>
                    <a:srgbClr val="1A214F"/>
                  </a:solidFill>
                  <a:latin typeface="Raleway"/>
                  <a:ea typeface="Raleway"/>
                  <a:cs typeface="Raleway"/>
                  <a:sym typeface="Raleway"/>
                </a:rPr>
                <a:t>Créer de nouvelles règles</a:t>
              </a:r>
              <a:endParaRPr i="0" sz="1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 flipH="1" rot="5400000">
            <a:off x="-9504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/>
          <p:nvPr/>
        </p:nvSpPr>
        <p:spPr>
          <a:xfrm flipH="1" rot="-5400000">
            <a:off x="40603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-6000" y="76198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4858144" y="2109713"/>
            <a:ext cx="419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fr" sz="2400">
                <a:solidFill>
                  <a:srgbClr val="23B4E4"/>
                </a:solidFill>
                <a:latin typeface="Raleway Thin"/>
                <a:ea typeface="Raleway Thin"/>
                <a:cs typeface="Raleway Thin"/>
                <a:sym typeface="Raleway Thin"/>
              </a:rPr>
              <a:t>|</a:t>
            </a:r>
            <a:r>
              <a:rPr b="1" lang="fr" sz="1800">
                <a:solidFill>
                  <a:srgbClr val="23B4E4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b="1" lang="fr" sz="23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L’approche map &amp; match et les talents du Plaisir de faire</a:t>
            </a:r>
            <a:r>
              <a:rPr b="1" lang="fr" sz="2700">
                <a:solidFill>
                  <a:srgbClr val="1E2253"/>
                </a:solidFill>
                <a:latin typeface="Raleway Thin"/>
                <a:ea typeface="Raleway Thin"/>
                <a:cs typeface="Raleway Thin"/>
                <a:sym typeface="Raleway Thin"/>
              </a:rPr>
              <a:t>	</a:t>
            </a:r>
            <a:endParaRPr b="1" sz="2400">
              <a:solidFill>
                <a:srgbClr val="23B4E4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1465013"/>
            <a:ext cx="3147075" cy="2225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94" y="4489125"/>
            <a:ext cx="72149" cy="657479"/>
          </a:xfrm>
          <a:custGeom>
            <a:rect b="b" l="l" r="r" t="t"/>
            <a:pathLst>
              <a:path extrusionOk="0" h="1574800" w="96520">
                <a:moveTo>
                  <a:pt x="95999" y="0"/>
                </a:moveTo>
                <a:lnTo>
                  <a:pt x="0" y="8508"/>
                </a:lnTo>
                <a:lnTo>
                  <a:pt x="0" y="1574507"/>
                </a:lnTo>
                <a:lnTo>
                  <a:pt x="95999" y="1574507"/>
                </a:lnTo>
                <a:lnTo>
                  <a:pt x="95999" y="0"/>
                </a:lnTo>
                <a:close/>
              </a:path>
            </a:pathLst>
          </a:custGeom>
          <a:solidFill>
            <a:srgbClr val="1BB5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0" y="9"/>
            <a:ext cx="72000" cy="449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8252550" y="4710113"/>
            <a:ext cx="35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228600" y="2779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9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70900" y="131156"/>
            <a:ext cx="84816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fr" sz="2300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De quoi parle t’on ?</a:t>
            </a:r>
            <a:endParaRPr b="1" baseline="30000" i="0" sz="23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912" y="4737884"/>
            <a:ext cx="1492426" cy="2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393150" y="776690"/>
            <a:ext cx="8491800" cy="720000"/>
          </a:xfrm>
          <a:prstGeom prst="rect">
            <a:avLst/>
          </a:prstGeom>
          <a:solidFill>
            <a:srgbClr val="BBE8F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fr" sz="18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Talent:</a:t>
            </a:r>
            <a:r>
              <a:rPr b="0" i="1" lang="fr" sz="18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 Aptitude particulière à faire quelque chose</a:t>
            </a:r>
            <a:endParaRPr i="1" sz="1800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fr" sz="12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 “ Définition du Larousse</a:t>
            </a:r>
            <a:endParaRPr b="0" i="1" sz="12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6327850" y="3826725"/>
            <a:ext cx="1459200" cy="268500"/>
          </a:xfrm>
          <a:prstGeom prst="rect">
            <a:avLst/>
          </a:prstGeom>
          <a:solidFill>
            <a:srgbClr val="BBE8F7"/>
          </a:solidFill>
          <a:ln cap="flat" cmpd="sng" w="9525">
            <a:solidFill>
              <a:srgbClr val="BBE8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SAVOIR FAIRE</a:t>
            </a:r>
            <a:endParaRPr b="0" i="0" sz="1000" u="none" cap="none" strike="noStrik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4730300" y="3821275"/>
            <a:ext cx="1492500" cy="268500"/>
          </a:xfrm>
          <a:prstGeom prst="rect">
            <a:avLst/>
          </a:prstGeom>
          <a:solidFill>
            <a:srgbClr val="BBE8F7"/>
          </a:solidFill>
          <a:ln cap="flat" cmpd="sng" w="9525">
            <a:solidFill>
              <a:srgbClr val="BBE8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SAVOIR ÊTRE</a:t>
            </a:r>
            <a:endParaRPr b="0" i="0" sz="1000" u="none" cap="none" strike="noStrik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1197800" y="2195375"/>
            <a:ext cx="30567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sng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Talents</a:t>
            </a:r>
            <a:r>
              <a:rPr b="0" i="0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formellement démontrables, nés d'un </a:t>
            </a:r>
            <a:r>
              <a:rPr b="1" i="0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apprentissage technique </a:t>
            </a:r>
            <a:r>
              <a:rPr b="0" i="0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ou </a:t>
            </a:r>
            <a:r>
              <a:rPr b="1" i="0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académique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1197875" y="4305825"/>
            <a:ext cx="3056700" cy="369300"/>
          </a:xfrm>
          <a:prstGeom prst="rect">
            <a:avLst/>
          </a:prstGeom>
          <a:solidFill>
            <a:srgbClr val="1E225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BBE8F7"/>
                </a:solidFill>
                <a:latin typeface="Raleway"/>
                <a:ea typeface="Raleway"/>
                <a:cs typeface="Raleway"/>
                <a:sym typeface="Raleway"/>
              </a:rPr>
              <a:t>Acquis</a:t>
            </a:r>
            <a:endParaRPr b="0" i="0" sz="1800" u="none" cap="none" strike="noStrike">
              <a:solidFill>
                <a:srgbClr val="BBE8F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4730300" y="4317525"/>
            <a:ext cx="3056700" cy="369300"/>
          </a:xfrm>
          <a:prstGeom prst="rect">
            <a:avLst/>
          </a:prstGeom>
          <a:solidFill>
            <a:srgbClr val="BBE8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800" u="none" cap="none" strike="noStrik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Innés ou Acquis</a:t>
            </a:r>
            <a:endParaRPr b="0" i="0" sz="1800" u="none" cap="none" strike="noStrik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4730300" y="2195375"/>
            <a:ext cx="3056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sng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Talents</a:t>
            </a:r>
            <a:r>
              <a:rPr b="1" i="0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fr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personnels qui permettent d’interagir de manière efficace et harmonieuse avec d’autres personnes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4730300" y="1712375"/>
            <a:ext cx="3056700" cy="372900"/>
          </a:xfrm>
          <a:prstGeom prst="rect">
            <a:avLst/>
          </a:prstGeom>
          <a:solidFill>
            <a:srgbClr val="BBE8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rgbClr val="002060"/>
                </a:solidFill>
                <a:latin typeface="Raleway"/>
                <a:ea typeface="Raleway"/>
                <a:cs typeface="Raleway"/>
                <a:sym typeface="Raleway"/>
              </a:rPr>
              <a:t>SOFT SKILLS</a:t>
            </a:r>
            <a:endParaRPr b="0" i="0" sz="1800" u="none" cap="none" strike="noStrik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197950" y="1729500"/>
            <a:ext cx="3056700" cy="372900"/>
          </a:xfrm>
          <a:prstGeom prst="rect">
            <a:avLst/>
          </a:prstGeom>
          <a:solidFill>
            <a:srgbClr val="1A21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rgbClr val="BBE8F7"/>
                </a:solidFill>
                <a:latin typeface="Raleway"/>
                <a:ea typeface="Raleway"/>
                <a:cs typeface="Raleway"/>
                <a:sym typeface="Raleway"/>
              </a:rPr>
              <a:t>HARD SKILLS</a:t>
            </a:r>
            <a:endParaRPr b="0" i="0" sz="1800" u="none" cap="none" strike="noStrike">
              <a:solidFill>
                <a:srgbClr val="BBE8F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8325" y="3233575"/>
            <a:ext cx="892500" cy="8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1750" y="3261800"/>
            <a:ext cx="404700" cy="4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96475" y="3261797"/>
            <a:ext cx="404700" cy="4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247875" y="85625"/>
            <a:ext cx="468900" cy="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-62625" y="-12025"/>
            <a:ext cx="198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115590" y="-12026"/>
            <a:ext cx="8781100" cy="5157301"/>
          </a:xfrm>
          <a:prstGeom prst="flowChartInputOutput">
            <a:avLst/>
          </a:prstGeom>
          <a:solidFill>
            <a:srgbClr val="BBE8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662195" y="18150"/>
            <a:ext cx="3798300" cy="5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fr" sz="2000">
                <a:solidFill>
                  <a:srgbClr val="03045E"/>
                </a:solidFill>
                <a:latin typeface="Raleway"/>
                <a:ea typeface="Raleway"/>
                <a:cs typeface="Raleway"/>
                <a:sym typeface="Raleway"/>
              </a:rPr>
              <a:t>NOTRE DIFFÉRENCE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4783225" y="4013425"/>
            <a:ext cx="34443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5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L’intelligence collective </a:t>
            </a:r>
            <a:r>
              <a:rPr lang="fr" sz="1500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à partir des dynamiques innés et des moteurs d’énergie du </a:t>
            </a:r>
            <a:r>
              <a:rPr b="1" lang="fr" sz="1500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Plaisir de Faire</a:t>
            </a:r>
            <a:r>
              <a:rPr lang="fr" sz="1500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 de chacun</a:t>
            </a:r>
            <a:endParaRPr b="0" i="0" sz="1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6511689" y="2429213"/>
            <a:ext cx="1573200" cy="630600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 performance sur le terrain</a:t>
            </a:r>
            <a:endParaRPr b="1" i="0" sz="1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4460725" y="1148750"/>
            <a:ext cx="390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5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Optimise le </a:t>
            </a:r>
            <a:r>
              <a:rPr b="1" i="0" lang="fr" sz="15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fonctionnement</a:t>
            </a:r>
            <a:r>
              <a:rPr b="0" i="0" lang="fr" sz="15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 des équipes et le rôle de chacun</a:t>
            </a:r>
            <a:endParaRPr b="0" i="0" sz="1700" u="none" cap="none" strike="noStrike">
              <a:solidFill>
                <a:srgbClr val="00206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Une image contenant assis, horloge&#10;&#10;Description générée automatiquement"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2162" y="654625"/>
            <a:ext cx="1855589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577975" y="1164454"/>
            <a:ext cx="29742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fr" sz="14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Optimisent le </a:t>
            </a:r>
            <a:r>
              <a:rPr b="1" i="0" lang="fr" sz="14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relationnel</a:t>
            </a:r>
            <a:r>
              <a:rPr b="0" i="0" lang="fr" sz="14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 dans les équipes</a:t>
            </a:r>
            <a:endParaRPr b="1" i="0" sz="1400" u="none" cap="none" strike="noStrike">
              <a:solidFill>
                <a:srgbClr val="1E225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2122238" y="2429214"/>
            <a:ext cx="1658400" cy="752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La bonne entente dans le vestiaire</a:t>
            </a:r>
            <a:endParaRPr b="1" i="0" sz="1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577975" y="4013425"/>
            <a:ext cx="25377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2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Approches </a:t>
            </a:r>
            <a:r>
              <a:rPr b="1" i="0" lang="fr" sz="12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individuelles</a:t>
            </a:r>
            <a:r>
              <a:rPr b="0" i="0" lang="fr" sz="12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 psychologiques,  émotionnelles et/ou comportementales </a:t>
            </a:r>
            <a:r>
              <a:rPr lang="fr" sz="1200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fondées sur le</a:t>
            </a:r>
            <a:r>
              <a:rPr b="0" i="0" lang="fr" sz="1200" u="none" cap="none" strike="noStrike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 savoir être </a:t>
            </a:r>
            <a:endParaRPr b="0" i="0" sz="1200" u="none" cap="none" strike="noStrike">
              <a:solidFill>
                <a:srgbClr val="1E225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219165" y="3563737"/>
            <a:ext cx="739200" cy="26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1117472" y="3554905"/>
            <a:ext cx="241200" cy="279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1517956" y="3554905"/>
            <a:ext cx="295800" cy="279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1972966" y="3601842"/>
            <a:ext cx="996300" cy="186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2927747" y="2429207"/>
            <a:ext cx="597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285075" y="6315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1E2253"/>
                </a:solidFill>
                <a:latin typeface="Raleway"/>
                <a:ea typeface="Raleway"/>
                <a:cs typeface="Raleway"/>
                <a:sym typeface="Raleway"/>
              </a:rPr>
              <a:t>Les approches classiques</a:t>
            </a:r>
            <a:endParaRPr sz="1400"/>
          </a:p>
        </p:txBody>
      </p:sp>
      <p:sp>
        <p:nvSpPr>
          <p:cNvPr id="200" name="Google Shape;200;p23"/>
          <p:cNvSpPr/>
          <p:nvPr/>
        </p:nvSpPr>
        <p:spPr>
          <a:xfrm>
            <a:off x="276747" y="166113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51934"/>
              </a:solidFill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-62625" y="0"/>
            <a:ext cx="138900" cy="51435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0350" y="1909429"/>
            <a:ext cx="1757588" cy="138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29600" y="1909425"/>
            <a:ext cx="2024947" cy="1382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8F7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/>
          <p:nvPr/>
        </p:nvSpPr>
        <p:spPr>
          <a:xfrm flipH="1" rot="5400000">
            <a:off x="-607511" y="59808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 flipH="1" rot="-5400000">
            <a:off x="4517509" y="59801"/>
            <a:ext cx="5143500" cy="502388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528000" y="25375"/>
            <a:ext cx="73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E225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La personnalité du faire vs Le plaisir</a:t>
            </a:r>
            <a:endParaRPr b="1" sz="2000">
              <a:solidFill>
                <a:srgbClr val="03045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228600" y="201775"/>
            <a:ext cx="299400" cy="219900"/>
          </a:xfrm>
          <a:prstGeom prst="rect">
            <a:avLst/>
          </a:prstGeom>
          <a:solidFill>
            <a:srgbClr val="1EB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1934"/>
              </a:solidFill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-6000" y="-2"/>
            <a:ext cx="822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25" y="4920900"/>
            <a:ext cx="1118483" cy="2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474550" y="805850"/>
            <a:ext cx="2826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Personnalité du faire</a:t>
            </a:r>
            <a:endParaRPr b="1" i="0" sz="24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352150" y="1791825"/>
            <a:ext cx="30708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5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Chacun de nous possède une </a:t>
            </a:r>
            <a:r>
              <a:rPr b="1" i="0" lang="fr" sz="15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personnalité du faire </a:t>
            </a:r>
            <a:r>
              <a:rPr b="0" i="0" lang="fr" sz="15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qui lui confère un style d’intelligence particulière</a:t>
            </a:r>
            <a:endParaRPr b="0" i="0" sz="1500" u="none" cap="small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4964400" y="805850"/>
            <a:ext cx="41802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" sz="24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Le plaisir</a:t>
            </a:r>
            <a:endParaRPr b="1" i="0" sz="24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5769000" y="1791825"/>
            <a:ext cx="30708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" sz="1500" u="none" cap="none" strike="noStrike">
                <a:solidFill>
                  <a:srgbClr val="1A214F"/>
                </a:solidFill>
                <a:latin typeface="Raleway"/>
                <a:ea typeface="Raleway"/>
                <a:cs typeface="Raleway"/>
                <a:sym typeface="Raleway"/>
              </a:rPr>
              <a:t>Le révélateur qui indique quand la personne est dans sa personnalité du faire. C’est ADNique</a:t>
            </a:r>
            <a:endParaRPr b="0" i="0" sz="15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1A214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150" y="3103747"/>
            <a:ext cx="712500" cy="12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 rotWithShape="1">
          <a:blip r:embed="rId6">
            <a:alphaModFix/>
          </a:blip>
          <a:srcRect b="0" l="0" r="0" t="5123"/>
          <a:stretch/>
        </p:blipFill>
        <p:spPr>
          <a:xfrm>
            <a:off x="1012825" y="3008750"/>
            <a:ext cx="1503100" cy="14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