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Raleway ExtraBold"/>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31AE87-AF57-4F80-BB2C-69CD83F0F8DA}">
  <a:tblStyle styleId="{FA31AE87-AF57-4F80-BB2C-69CD83F0F8D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alewayExtraBold-bold.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Raleway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5f00651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55f006517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5f0065178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55f0065178_0_8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5f0065178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55f0065178_0_6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5f0065178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55f0065178_0_6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5f0065178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55f0065178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55f006517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55f0065178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5f006517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55f0065178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5f0065178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55f0065178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5f0065178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55f0065178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5f006517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55f0065178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5f0065178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55f0065178_0_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5f0065178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55f0065178_0_5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5f0065178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55f0065178_0_8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7.png"/><Relationship Id="rId13" Type="http://schemas.openxmlformats.org/officeDocument/2006/relationships/image" Target="../media/image11.png"/><Relationship Id="rId12"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hyperlink" Target="https://mapandmatch.partners/wp-content/uploads/2023/01/Coffee-Partenaires-Respecter-la-RGPD-avec-map-match.pdf" TargetMode="External"/><Relationship Id="rId7" Type="http://schemas.openxmlformats.org/officeDocument/2006/relationships/hyperlink" Target="https://mapandmatch.partners/wp-content/uploads/2023/01/Coffee-Partenaires-Respecter-la-RGPD-avec-map-match.pdf" TargetMode="External"/><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hyperlink" Target="http://www.youtube.com/watch?v=EXuvyk4AzhU" TargetMode="External"/><Relationship Id="rId7"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33.png"/><Relationship Id="rId7" Type="http://schemas.openxmlformats.org/officeDocument/2006/relationships/image" Target="../media/image40.png"/></Relationships>
</file>

<file path=ppt/slides/_rels/slide13.xml.rels><?xml version="1.0" encoding="UTF-8" standalone="yes"?><Relationships xmlns="http://schemas.openxmlformats.org/package/2006/relationships"><Relationship Id="rId11" Type="http://schemas.openxmlformats.org/officeDocument/2006/relationships/image" Target="../media/image36.jpg"/><Relationship Id="rId10" Type="http://schemas.openxmlformats.org/officeDocument/2006/relationships/hyperlink" Target="http://www.youtube.com/watch?v=m2v2nPf9Gqg" TargetMode="External"/><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39.png"/><Relationship Id="rId5" Type="http://schemas.openxmlformats.org/officeDocument/2006/relationships/image" Target="../media/image6.png"/><Relationship Id="rId6" Type="http://schemas.openxmlformats.org/officeDocument/2006/relationships/hyperlink" Target="https://www.lefigaro.fr/societes/map-match-revele-les-competences-cachees-des-salaries-20220826" TargetMode="External"/><Relationship Id="rId7" Type="http://schemas.openxmlformats.org/officeDocument/2006/relationships/image" Target="../media/image41.png"/><Relationship Id="rId8" Type="http://schemas.openxmlformats.org/officeDocument/2006/relationships/hyperlink" Target="https://www.usinenouvelle.com/article/le-pitch-du-lundi-decouvrez-la-start-up-map-match-pour-avoir-des-equipes-plus-efficaces.N10546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30.png"/></Relationships>
</file>

<file path=ppt/slides/_rels/slide6.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25.png"/><Relationship Id="rId5" Type="http://schemas.openxmlformats.org/officeDocument/2006/relationships/image" Target="../media/image6.png"/><Relationship Id="rId6" Type="http://schemas.openxmlformats.org/officeDocument/2006/relationships/hyperlink" Target="https://mapandmatch.partners/wp-content/uploads/2023/08/2023-Short-version-map-match-UK.pdf" TargetMode="External"/><Relationship Id="rId7" Type="http://schemas.openxmlformats.org/officeDocument/2006/relationships/image" Target="../media/image32.png"/><Relationship Id="rId8" Type="http://schemas.openxmlformats.org/officeDocument/2006/relationships/hyperlink" Target="https://supercollaboratif.com/category/use-ca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26.png"/><Relationship Id="rId5" Type="http://schemas.openxmlformats.org/officeDocument/2006/relationships/image" Target="../media/image6.png"/><Relationship Id="rId6" Type="http://schemas.openxmlformats.org/officeDocument/2006/relationships/hyperlink" Target="https://mapandmatch.partners/wp-content/uploads/2022/01/00-Science-by-map-match-V2-1.pdf" TargetMode="External"/><Relationship Id="rId7" Type="http://schemas.openxmlformats.org/officeDocument/2006/relationships/image" Target="../media/image34.png"/><Relationship Id="rId8"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24.jp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29.png"/><Relationship Id="rId8" Type="http://schemas.openxmlformats.org/officeDocument/2006/relationships/hyperlink" Target="http://www.youtube.com/watch?v=435zuXLizrk"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hyperlink" Target="https://mapandmatch.partners/technical-documents/" TargetMode="External"/><Relationship Id="rId5" Type="http://schemas.openxmlformats.org/officeDocument/2006/relationships/image" Target="../media/image6.png"/><Relationship Id="rId6" Type="http://schemas.openxmlformats.org/officeDocument/2006/relationships/hyperlink" Target="https://mapandmatch.partners/technical-documents/" TargetMode="External"/><Relationship Id="rId7" Type="http://schemas.openxmlformats.org/officeDocument/2006/relationships/hyperlink" Target="https://mapandmatch.partners/technical-documents/" TargetMode="External"/><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4017838" y="8669"/>
            <a:ext cx="5126162" cy="5126162"/>
          </a:xfrm>
          <a:custGeom>
            <a:rect b="b" l="l" r="r" t="t"/>
            <a:pathLst>
              <a:path extrusionOk="0" h="10252324" w="10252324">
                <a:moveTo>
                  <a:pt x="10252324" y="10252324"/>
                </a:moveTo>
                <a:lnTo>
                  <a:pt x="0" y="10252324"/>
                </a:lnTo>
                <a:lnTo>
                  <a:pt x="0" y="0"/>
                </a:lnTo>
                <a:lnTo>
                  <a:pt x="10252324" y="0"/>
                </a:lnTo>
                <a:lnTo>
                  <a:pt x="10252324" y="10252324"/>
                </a:lnTo>
                <a:close/>
              </a:path>
            </a:pathLst>
          </a:custGeom>
          <a:blipFill rotWithShape="1">
            <a:blip r:embed="rId3">
              <a:alphaModFix amt="30000"/>
            </a:blip>
            <a:stretch>
              <a:fillRect b="0" l="0" r="0" t="0"/>
            </a:stretch>
          </a:blipFill>
          <a:ln>
            <a:noFill/>
          </a:ln>
        </p:spPr>
      </p:sp>
      <p:sp>
        <p:nvSpPr>
          <p:cNvPr id="55" name="Google Shape;55;p13"/>
          <p:cNvSpPr/>
          <p:nvPr/>
        </p:nvSpPr>
        <p:spPr>
          <a:xfrm>
            <a:off x="-882265" y="-1504414"/>
            <a:ext cx="2607687" cy="2619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3F0F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 name="Google Shape;56;p13"/>
          <p:cNvSpPr/>
          <p:nvPr/>
        </p:nvSpPr>
        <p:spPr>
          <a:xfrm rot="7978145">
            <a:off x="6541372" y="19353"/>
            <a:ext cx="5576735" cy="1754137"/>
          </a:xfrm>
          <a:custGeom>
            <a:rect b="b" l="l" r="r" t="t"/>
            <a:pathLst>
              <a:path extrusionOk="0" h="3516547" w="11179774">
                <a:moveTo>
                  <a:pt x="0" y="0"/>
                </a:moveTo>
                <a:lnTo>
                  <a:pt x="11179774" y="0"/>
                </a:lnTo>
                <a:lnTo>
                  <a:pt x="11179774" y="3516547"/>
                </a:lnTo>
                <a:lnTo>
                  <a:pt x="0" y="3516547"/>
                </a:lnTo>
                <a:lnTo>
                  <a:pt x="0" y="0"/>
                </a:lnTo>
                <a:close/>
              </a:path>
            </a:pathLst>
          </a:custGeom>
          <a:blipFill rotWithShape="1">
            <a:blip r:embed="rId4">
              <a:alphaModFix/>
            </a:blip>
            <a:stretch>
              <a:fillRect b="0" l="0" r="0" t="0"/>
            </a:stretch>
          </a:blipFill>
          <a:ln>
            <a:noFill/>
          </a:ln>
        </p:spPr>
      </p:sp>
      <p:sp>
        <p:nvSpPr>
          <p:cNvPr id="57" name="Google Shape;57;p13"/>
          <p:cNvSpPr/>
          <p:nvPr/>
        </p:nvSpPr>
        <p:spPr>
          <a:xfrm rot="7978145">
            <a:off x="7249916" y="-504768"/>
            <a:ext cx="3154310" cy="992174"/>
          </a:xfrm>
          <a:custGeom>
            <a:rect b="b" l="l" r="r" t="t"/>
            <a:pathLst>
              <a:path extrusionOk="0" h="1989027" w="6323497">
                <a:moveTo>
                  <a:pt x="0" y="0"/>
                </a:moveTo>
                <a:lnTo>
                  <a:pt x="6323497" y="0"/>
                </a:lnTo>
                <a:lnTo>
                  <a:pt x="6323497" y="1989028"/>
                </a:lnTo>
                <a:lnTo>
                  <a:pt x="0" y="1989028"/>
                </a:lnTo>
                <a:lnTo>
                  <a:pt x="0" y="0"/>
                </a:lnTo>
                <a:close/>
              </a:path>
            </a:pathLst>
          </a:custGeom>
          <a:blipFill rotWithShape="1">
            <a:blip r:embed="rId5">
              <a:alphaModFix/>
            </a:blip>
            <a:stretch>
              <a:fillRect b="0" l="0" r="0" t="0"/>
            </a:stretch>
          </a:blipFill>
          <a:ln>
            <a:noFill/>
          </a:ln>
        </p:spPr>
      </p:sp>
      <p:sp>
        <p:nvSpPr>
          <p:cNvPr id="58" name="Google Shape;58;p13"/>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6">
              <a:alphaModFix/>
            </a:blip>
            <a:stretch>
              <a:fillRect b="0" l="0" r="0" t="0"/>
            </a:stretch>
          </a:blipFill>
          <a:ln>
            <a:noFill/>
          </a:ln>
        </p:spPr>
      </p:sp>
      <p:sp>
        <p:nvSpPr>
          <p:cNvPr id="59" name="Google Shape;59;p13"/>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7">
              <a:alphaModFix/>
            </a:blip>
            <a:stretch>
              <a:fillRect b="0" l="0" r="0" t="0"/>
            </a:stretch>
          </a:blipFill>
          <a:ln>
            <a:noFill/>
          </a:ln>
        </p:spPr>
      </p:sp>
      <p:sp>
        <p:nvSpPr>
          <p:cNvPr id="60" name="Google Shape;60;p13"/>
          <p:cNvSpPr/>
          <p:nvPr/>
        </p:nvSpPr>
        <p:spPr>
          <a:xfrm>
            <a:off x="1674669" y="2639653"/>
            <a:ext cx="863199" cy="863717"/>
          </a:xfrm>
          <a:custGeom>
            <a:rect b="b" l="l" r="r" t="t"/>
            <a:pathLst>
              <a:path extrusionOk="0" h="1727433" w="1726397">
                <a:moveTo>
                  <a:pt x="0" y="0"/>
                </a:moveTo>
                <a:lnTo>
                  <a:pt x="1726397" y="0"/>
                </a:lnTo>
                <a:lnTo>
                  <a:pt x="1726397" y="1727432"/>
                </a:lnTo>
                <a:lnTo>
                  <a:pt x="0" y="1727432"/>
                </a:lnTo>
                <a:lnTo>
                  <a:pt x="0" y="0"/>
                </a:lnTo>
                <a:close/>
              </a:path>
            </a:pathLst>
          </a:custGeom>
          <a:blipFill rotWithShape="1">
            <a:blip r:embed="rId8">
              <a:alphaModFix/>
            </a:blip>
            <a:stretch>
              <a:fillRect b="0" l="0" r="0" t="0"/>
            </a:stretch>
          </a:blipFill>
          <a:ln>
            <a:noFill/>
          </a:ln>
        </p:spPr>
      </p:sp>
      <p:sp>
        <p:nvSpPr>
          <p:cNvPr id="61" name="Google Shape;61;p13"/>
          <p:cNvSpPr/>
          <p:nvPr/>
        </p:nvSpPr>
        <p:spPr>
          <a:xfrm>
            <a:off x="3868898" y="1838389"/>
            <a:ext cx="1176127" cy="1176833"/>
          </a:xfrm>
          <a:custGeom>
            <a:rect b="b" l="l" r="r" t="t"/>
            <a:pathLst>
              <a:path extrusionOk="0" h="2353666" w="2352254">
                <a:moveTo>
                  <a:pt x="0" y="0"/>
                </a:moveTo>
                <a:lnTo>
                  <a:pt x="2352255" y="0"/>
                </a:lnTo>
                <a:lnTo>
                  <a:pt x="2352255" y="2353665"/>
                </a:lnTo>
                <a:lnTo>
                  <a:pt x="0" y="2353665"/>
                </a:lnTo>
                <a:lnTo>
                  <a:pt x="0" y="0"/>
                </a:lnTo>
                <a:close/>
              </a:path>
            </a:pathLst>
          </a:custGeom>
          <a:blipFill rotWithShape="1">
            <a:blip r:embed="rId9">
              <a:alphaModFix/>
            </a:blip>
            <a:stretch>
              <a:fillRect b="0" l="0" r="0" t="0"/>
            </a:stretch>
          </a:blipFill>
          <a:ln>
            <a:noFill/>
          </a:ln>
        </p:spPr>
      </p:sp>
      <p:sp>
        <p:nvSpPr>
          <p:cNvPr id="62" name="Google Shape;62;p13"/>
          <p:cNvSpPr/>
          <p:nvPr/>
        </p:nvSpPr>
        <p:spPr>
          <a:xfrm rot="-2408129">
            <a:off x="7957114" y="1163605"/>
            <a:ext cx="1026351" cy="2594755"/>
          </a:xfrm>
          <a:custGeom>
            <a:rect b="b" l="l" r="r" t="t"/>
            <a:pathLst>
              <a:path extrusionOk="0" h="5169580" w="2051420">
                <a:moveTo>
                  <a:pt x="0" y="0"/>
                </a:moveTo>
                <a:lnTo>
                  <a:pt x="2051421" y="0"/>
                </a:lnTo>
                <a:lnTo>
                  <a:pt x="2051421" y="5169579"/>
                </a:lnTo>
                <a:lnTo>
                  <a:pt x="0" y="5169579"/>
                </a:lnTo>
                <a:lnTo>
                  <a:pt x="0" y="0"/>
                </a:lnTo>
                <a:close/>
              </a:path>
            </a:pathLst>
          </a:custGeom>
          <a:blipFill rotWithShape="1">
            <a:blip r:embed="rId10">
              <a:alphaModFix/>
            </a:blip>
            <a:stretch>
              <a:fillRect b="0" l="0" r="0" t="0"/>
            </a:stretch>
          </a:blipFill>
          <a:ln>
            <a:noFill/>
          </a:ln>
        </p:spPr>
      </p:sp>
      <p:sp>
        <p:nvSpPr>
          <p:cNvPr id="63" name="Google Shape;63;p13"/>
          <p:cNvSpPr/>
          <p:nvPr/>
        </p:nvSpPr>
        <p:spPr>
          <a:xfrm>
            <a:off x="7097915" y="2070222"/>
            <a:ext cx="1433147" cy="1433147"/>
          </a:xfrm>
          <a:custGeom>
            <a:rect b="b" l="l" r="r" t="t"/>
            <a:pathLst>
              <a:path extrusionOk="0" h="2866294" w="2866294">
                <a:moveTo>
                  <a:pt x="0" y="0"/>
                </a:moveTo>
                <a:lnTo>
                  <a:pt x="2866295" y="0"/>
                </a:lnTo>
                <a:lnTo>
                  <a:pt x="2866295" y="2866294"/>
                </a:lnTo>
                <a:lnTo>
                  <a:pt x="0" y="2866294"/>
                </a:lnTo>
                <a:lnTo>
                  <a:pt x="0" y="0"/>
                </a:lnTo>
                <a:close/>
              </a:path>
            </a:pathLst>
          </a:custGeom>
          <a:blipFill rotWithShape="1">
            <a:blip r:embed="rId11">
              <a:alphaModFix/>
            </a:blip>
            <a:stretch>
              <a:fillRect b="0" l="0" r="0" t="0"/>
            </a:stretch>
          </a:blipFill>
          <a:ln>
            <a:noFill/>
          </a:ln>
        </p:spPr>
      </p:sp>
      <p:sp>
        <p:nvSpPr>
          <p:cNvPr id="64" name="Google Shape;64;p13"/>
          <p:cNvSpPr/>
          <p:nvPr/>
        </p:nvSpPr>
        <p:spPr>
          <a:xfrm>
            <a:off x="6128412" y="2639653"/>
            <a:ext cx="960650" cy="960650"/>
          </a:xfrm>
          <a:custGeom>
            <a:rect b="b" l="l" r="r" t="t"/>
            <a:pathLst>
              <a:path extrusionOk="0" h="1921301" w="1921301">
                <a:moveTo>
                  <a:pt x="0" y="0"/>
                </a:moveTo>
                <a:lnTo>
                  <a:pt x="1921301" y="0"/>
                </a:lnTo>
                <a:lnTo>
                  <a:pt x="1921301" y="1921301"/>
                </a:lnTo>
                <a:lnTo>
                  <a:pt x="0" y="1921301"/>
                </a:lnTo>
                <a:lnTo>
                  <a:pt x="0" y="0"/>
                </a:lnTo>
                <a:close/>
              </a:path>
            </a:pathLst>
          </a:custGeom>
          <a:blipFill rotWithShape="1">
            <a:blip r:embed="rId12">
              <a:alphaModFix/>
            </a:blip>
            <a:stretch>
              <a:fillRect b="0" l="0" r="0" t="0"/>
            </a:stretch>
          </a:blipFill>
          <a:ln>
            <a:noFill/>
          </a:ln>
        </p:spPr>
      </p:sp>
      <p:sp>
        <p:nvSpPr>
          <p:cNvPr id="65" name="Google Shape;65;p13"/>
          <p:cNvSpPr/>
          <p:nvPr/>
        </p:nvSpPr>
        <p:spPr>
          <a:xfrm>
            <a:off x="1369752" y="1696065"/>
            <a:ext cx="6174420" cy="3614608"/>
          </a:xfrm>
          <a:custGeom>
            <a:rect b="b" l="l" r="r" t="t"/>
            <a:pathLst>
              <a:path extrusionOk="0" h="7229217" w="12348840">
                <a:moveTo>
                  <a:pt x="0" y="0"/>
                </a:moveTo>
                <a:lnTo>
                  <a:pt x="12348840" y="0"/>
                </a:lnTo>
                <a:lnTo>
                  <a:pt x="12348840" y="7229216"/>
                </a:lnTo>
                <a:lnTo>
                  <a:pt x="0" y="7229216"/>
                </a:lnTo>
                <a:lnTo>
                  <a:pt x="0" y="0"/>
                </a:lnTo>
                <a:close/>
              </a:path>
            </a:pathLst>
          </a:custGeom>
          <a:blipFill rotWithShape="1">
            <a:blip r:embed="rId13">
              <a:alphaModFix/>
            </a:blip>
            <a:stretch>
              <a:fillRect b="0" l="0" r="0" t="0"/>
            </a:stretch>
          </a:blipFill>
          <a:ln>
            <a:noFill/>
          </a:ln>
        </p:spPr>
      </p:sp>
      <p:sp>
        <p:nvSpPr>
          <p:cNvPr id="66" name="Google Shape;66;p13"/>
          <p:cNvSpPr txBox="1"/>
          <p:nvPr/>
        </p:nvSpPr>
        <p:spPr>
          <a:xfrm>
            <a:off x="2150425" y="304325"/>
            <a:ext cx="4522500" cy="2007000"/>
          </a:xfrm>
          <a:prstGeom prst="rect">
            <a:avLst/>
          </a:prstGeom>
          <a:noFill/>
          <a:ln>
            <a:noFill/>
          </a:ln>
        </p:spPr>
        <p:txBody>
          <a:bodyPr anchorCtr="0" anchor="ctr" bIns="45725" lIns="45725" spcFirstLastPara="1" rIns="45725" wrap="square" tIns="45725">
            <a:noAutofit/>
          </a:bodyPr>
          <a:lstStyle/>
          <a:p>
            <a:pPr indent="0" lvl="0" marL="0" rtl="0" algn="ctr">
              <a:lnSpc>
                <a:spcPct val="115000"/>
              </a:lnSpc>
              <a:spcBef>
                <a:spcPts val="0"/>
              </a:spcBef>
              <a:spcAft>
                <a:spcPts val="0"/>
              </a:spcAft>
              <a:buNone/>
            </a:pPr>
            <a:r>
              <a:rPr b="1" lang="fr" sz="2400">
                <a:solidFill>
                  <a:srgbClr val="051934"/>
                </a:solidFill>
                <a:latin typeface="Raleway"/>
                <a:ea typeface="Raleway"/>
                <a:cs typeface="Raleway"/>
                <a:sym typeface="Raleway"/>
              </a:rPr>
              <a:t>HOW TO SELL WITH </a:t>
            </a:r>
            <a:endParaRPr b="1" sz="2400">
              <a:solidFill>
                <a:srgbClr val="051934"/>
              </a:solidFill>
              <a:latin typeface="Raleway"/>
              <a:ea typeface="Raleway"/>
              <a:cs typeface="Raleway"/>
              <a:sym typeface="Raleway"/>
            </a:endParaRPr>
          </a:p>
          <a:p>
            <a:pPr indent="0" lvl="0" marL="0" rtl="0" algn="ctr">
              <a:lnSpc>
                <a:spcPct val="115000"/>
              </a:lnSpc>
              <a:spcBef>
                <a:spcPts val="900"/>
              </a:spcBef>
              <a:spcAft>
                <a:spcPts val="900"/>
              </a:spcAft>
              <a:buNone/>
            </a:pPr>
            <a:r>
              <a:rPr b="1" lang="fr" sz="2400">
                <a:solidFill>
                  <a:srgbClr val="051934"/>
                </a:solidFill>
                <a:latin typeface="Raleway"/>
                <a:ea typeface="Raleway"/>
                <a:cs typeface="Raleway"/>
                <a:sym typeface="Raleway"/>
              </a:rPr>
              <a:t>MAP &amp; MATCH</a:t>
            </a:r>
            <a:endParaRPr b="1" sz="2400">
              <a:solidFill>
                <a:srgbClr val="1E2253"/>
              </a:solidFill>
              <a:latin typeface="Raleway ExtraBold"/>
              <a:ea typeface="Raleway ExtraBold"/>
              <a:cs typeface="Raleway ExtraBold"/>
              <a:sym typeface="Raleway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2"/>
          <p:cNvSpPr/>
          <p:nvPr/>
        </p:nvSpPr>
        <p:spPr>
          <a:xfrm rot="10800000">
            <a:off x="6372715" y="-1141275"/>
            <a:ext cx="3013237" cy="3311250"/>
          </a:xfrm>
          <a:custGeom>
            <a:rect b="b" l="l" r="r" t="t"/>
            <a:pathLst>
              <a:path extrusionOk="0" h="6622499" w="6026474">
                <a:moveTo>
                  <a:pt x="6026475" y="6622500"/>
                </a:moveTo>
                <a:lnTo>
                  <a:pt x="0" y="6622500"/>
                </a:lnTo>
                <a:lnTo>
                  <a:pt x="0" y="0"/>
                </a:lnTo>
                <a:lnTo>
                  <a:pt x="6026475" y="0"/>
                </a:lnTo>
                <a:lnTo>
                  <a:pt x="6026475" y="6622500"/>
                </a:lnTo>
                <a:close/>
              </a:path>
            </a:pathLst>
          </a:custGeom>
          <a:blipFill rotWithShape="1">
            <a:blip r:embed="rId3">
              <a:alphaModFix/>
            </a:blip>
            <a:stretch>
              <a:fillRect b="0" l="0" r="0" t="0"/>
            </a:stretch>
          </a:blipFill>
          <a:ln>
            <a:noFill/>
          </a:ln>
        </p:spPr>
      </p:sp>
      <p:sp>
        <p:nvSpPr>
          <p:cNvPr id="177" name="Google Shape;177;p22"/>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178" name="Google Shape;178;p22"/>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179" name="Google Shape;179;p22"/>
          <p:cNvSpPr txBox="1"/>
          <p:nvPr/>
        </p:nvSpPr>
        <p:spPr>
          <a:xfrm>
            <a:off x="2604300" y="581125"/>
            <a:ext cx="39354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u="sng">
                <a:solidFill>
                  <a:srgbClr val="31325B"/>
                </a:solidFill>
                <a:latin typeface="Raleway"/>
                <a:ea typeface="Raleway"/>
                <a:cs typeface="Raleway"/>
                <a:sym typeface="Raleway"/>
              </a:rPr>
              <a:t>RGPD:</a:t>
            </a:r>
            <a:r>
              <a:rPr lang="fr" u="sng">
                <a:solidFill>
                  <a:schemeClr val="dk1"/>
                </a:solidFill>
                <a:latin typeface="Raleway"/>
                <a:ea typeface="Raleway"/>
                <a:cs typeface="Raleway"/>
                <a:sym typeface="Raleway"/>
              </a:rPr>
              <a:t> </a:t>
            </a:r>
            <a:r>
              <a:rPr b="1" lang="fr" u="sng">
                <a:solidFill>
                  <a:srgbClr val="1E2253"/>
                </a:solidFill>
                <a:latin typeface="Raleway"/>
                <a:ea typeface="Raleway"/>
                <a:cs typeface="Raleway"/>
                <a:sym typeface="Raleway"/>
                <a:hlinkClick r:id="rId6">
                  <a:extLst>
                    <a:ext uri="{A12FA001-AC4F-418D-AE19-62706E023703}">
                      <ahyp:hlinkClr val="tx"/>
                    </a:ext>
                  </a:extLst>
                </a:hlinkClick>
              </a:rPr>
              <a:t>Support coffee RGPD</a:t>
            </a:r>
            <a:endParaRPr u="sng">
              <a:solidFill>
                <a:srgbClr val="1E2253"/>
              </a:solidFill>
              <a:latin typeface="Raleway"/>
              <a:ea typeface="Raleway"/>
              <a:cs typeface="Raleway"/>
              <a:sym typeface="Raleway"/>
            </a:endParaRPr>
          </a:p>
          <a:p>
            <a:pPr indent="0" lvl="0" marL="0" rtl="0" algn="ctr">
              <a:lnSpc>
                <a:spcPct val="115000"/>
              </a:lnSpc>
              <a:spcBef>
                <a:spcPts val="0"/>
              </a:spcBef>
              <a:spcAft>
                <a:spcPts val="0"/>
              </a:spcAft>
              <a:buNone/>
            </a:pPr>
            <a:r>
              <a:t/>
            </a:r>
            <a:endParaRPr u="sng">
              <a:solidFill>
                <a:schemeClr val="dk1"/>
              </a:solidFill>
              <a:latin typeface="Raleway"/>
              <a:ea typeface="Raleway"/>
              <a:cs typeface="Raleway"/>
              <a:sym typeface="Raleway"/>
            </a:endParaRPr>
          </a:p>
          <a:p>
            <a:pPr indent="0" lvl="0" marL="0" rtl="0" algn="ctr">
              <a:lnSpc>
                <a:spcPct val="115000"/>
              </a:lnSpc>
              <a:spcBef>
                <a:spcPts val="0"/>
              </a:spcBef>
              <a:spcAft>
                <a:spcPts val="0"/>
              </a:spcAft>
              <a:buNone/>
            </a:pPr>
            <a:r>
              <a:t/>
            </a:r>
            <a:endParaRPr b="1" u="sng">
              <a:solidFill>
                <a:schemeClr val="accent1"/>
              </a:solidFill>
              <a:highlight>
                <a:srgbClr val="FF0000"/>
              </a:highlight>
              <a:latin typeface="Raleway"/>
              <a:ea typeface="Raleway"/>
              <a:cs typeface="Raleway"/>
              <a:sym typeface="Raleway"/>
            </a:endParaRPr>
          </a:p>
        </p:txBody>
      </p:sp>
      <p:pic>
        <p:nvPicPr>
          <p:cNvPr id="180" name="Google Shape;180;p22">
            <a:hlinkClick r:id="rId7"/>
          </p:cNvPr>
          <p:cNvPicPr preferRelativeResize="0"/>
          <p:nvPr/>
        </p:nvPicPr>
        <p:blipFill>
          <a:blip r:embed="rId8">
            <a:alphaModFix/>
          </a:blip>
          <a:stretch>
            <a:fillRect/>
          </a:stretch>
        </p:blipFill>
        <p:spPr>
          <a:xfrm>
            <a:off x="3105100" y="998050"/>
            <a:ext cx="2933808" cy="1652375"/>
          </a:xfrm>
          <a:prstGeom prst="rect">
            <a:avLst/>
          </a:prstGeom>
          <a:noFill/>
          <a:ln>
            <a:noFill/>
          </a:ln>
        </p:spPr>
      </p:pic>
      <p:sp>
        <p:nvSpPr>
          <p:cNvPr id="181" name="Google Shape;181;p22"/>
          <p:cNvSpPr txBox="1"/>
          <p:nvPr/>
        </p:nvSpPr>
        <p:spPr>
          <a:xfrm>
            <a:off x="172900" y="2650413"/>
            <a:ext cx="8906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200">
                <a:solidFill>
                  <a:srgbClr val="31325B"/>
                </a:solidFill>
                <a:latin typeface="Raleway"/>
                <a:ea typeface="Raleway"/>
                <a:cs typeface="Raleway"/>
                <a:sym typeface="Raleway"/>
              </a:rPr>
              <a:t>Main principles:</a:t>
            </a:r>
            <a:endParaRPr b="1"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The data controller is the customer, you, the partner, are the tier 1 S/processor, m&amp;m is the tier 2 S/processor, OVH is the tier 3 S/processor.</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SzPts val="1200"/>
              <a:buFont typeface="Raleway"/>
              <a:buChar char="-"/>
            </a:pPr>
            <a:r>
              <a:rPr lang="fr" sz="1200">
                <a:solidFill>
                  <a:srgbClr val="31325B"/>
                </a:solidFill>
                <a:latin typeface="Raleway"/>
                <a:ea typeface="Raleway"/>
                <a:cs typeface="Raleway"/>
                <a:sym typeface="Raleway"/>
              </a:rPr>
              <a:t>The purpose of the processing is mandated by the mission and </a:t>
            </a:r>
            <a:r>
              <a:rPr b="1" lang="fr" sz="1200">
                <a:solidFill>
                  <a:srgbClr val="FF0000"/>
                </a:solidFill>
                <a:latin typeface="Raleway"/>
                <a:ea typeface="Raleway"/>
                <a:cs typeface="Raleway"/>
                <a:sym typeface="Raleway"/>
              </a:rPr>
              <a:t>must be communicated to users.</a:t>
            </a:r>
            <a:endParaRPr b="1" sz="1200">
              <a:solidFill>
                <a:srgbClr val="FF0000"/>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Once carried out, there is no longer any reason in the GDPR sense to keep personal data. Unless there is a strong likelihood that it will be reused in a future assignment.</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(Not specified by the CNIL, </a:t>
            </a:r>
            <a:r>
              <a:rPr lang="fr" sz="1200" u="sng">
                <a:solidFill>
                  <a:srgbClr val="31325B"/>
                </a:solidFill>
                <a:latin typeface="Raleway"/>
                <a:ea typeface="Raleway"/>
                <a:cs typeface="Raleway"/>
                <a:sym typeface="Raleway"/>
              </a:rPr>
              <a:t>we recommend </a:t>
            </a:r>
            <a:r>
              <a:rPr lang="fr" sz="1200">
                <a:solidFill>
                  <a:srgbClr val="31325B"/>
                </a:solidFill>
                <a:latin typeface="Raleway"/>
                <a:ea typeface="Raleway"/>
                <a:cs typeface="Raleway"/>
                <a:sym typeface="Raleway"/>
              </a:rPr>
              <a:t>the same treatment as for recruitment, i.e. keep data for a maximum of two years, notifying the user)</a:t>
            </a:r>
            <a:endParaRPr b="1" sz="1200" u="sng">
              <a:solidFill>
                <a:schemeClr val="accent1"/>
              </a:solidFill>
              <a:highlight>
                <a:srgbClr val="FF0000"/>
              </a:highlight>
              <a:latin typeface="Raleway"/>
              <a:ea typeface="Raleway"/>
              <a:cs typeface="Raleway"/>
              <a:sym typeface="Raleway"/>
            </a:endParaRPr>
          </a:p>
        </p:txBody>
      </p:sp>
      <p:pic>
        <p:nvPicPr>
          <p:cNvPr id="182" name="Google Shape;182;p22"/>
          <p:cNvPicPr preferRelativeResize="0"/>
          <p:nvPr/>
        </p:nvPicPr>
        <p:blipFill>
          <a:blip r:embed="rId9">
            <a:alphaModFix/>
          </a:blip>
          <a:stretch>
            <a:fillRect/>
          </a:stretch>
        </p:blipFill>
        <p:spPr>
          <a:xfrm rot="10447040">
            <a:off x="6198125" y="1196339"/>
            <a:ext cx="748425" cy="746348"/>
          </a:xfrm>
          <a:prstGeom prst="rect">
            <a:avLst/>
          </a:prstGeom>
          <a:noFill/>
          <a:ln>
            <a:noFill/>
          </a:ln>
        </p:spPr>
      </p:pic>
      <p:sp>
        <p:nvSpPr>
          <p:cNvPr id="183" name="Google Shape;183;p22"/>
          <p:cNvSpPr txBox="1"/>
          <p:nvPr/>
        </p:nvSpPr>
        <p:spPr>
          <a:xfrm>
            <a:off x="6915300" y="1217163"/>
            <a:ext cx="78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aleway"/>
                <a:ea typeface="Raleway"/>
                <a:cs typeface="Raleway"/>
                <a:sym typeface="Raleway"/>
              </a:rPr>
              <a:t>Click here to see</a:t>
            </a:r>
            <a:endParaRPr sz="1000">
              <a:latin typeface="Raleway"/>
              <a:ea typeface="Raleway"/>
              <a:cs typeface="Raleway"/>
              <a:sym typeface="Raleway"/>
            </a:endParaRPr>
          </a:p>
        </p:txBody>
      </p:sp>
      <p:sp>
        <p:nvSpPr>
          <p:cNvPr id="184" name="Google Shape;184;p22"/>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SECURITY AND GDPR</a:t>
            </a:r>
            <a:endParaRPr b="1" sz="2200">
              <a:solidFill>
                <a:srgbClr val="03045E"/>
              </a:solidFill>
              <a:latin typeface="Raleway ExtraBold"/>
              <a:ea typeface="Raleway ExtraBold"/>
              <a:cs typeface="Raleway ExtraBold"/>
              <a:sym typeface="Raleway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p:nvPr/>
        </p:nvSpPr>
        <p:spPr>
          <a:xfrm rot="-2602501">
            <a:off x="3319939" y="2148479"/>
            <a:ext cx="4168188" cy="4596226"/>
          </a:xfrm>
          <a:custGeom>
            <a:rect b="b" l="l" r="r" t="t"/>
            <a:pathLst>
              <a:path extrusionOk="0" h="9184533" w="8357925">
                <a:moveTo>
                  <a:pt x="0" y="0"/>
                </a:moveTo>
                <a:lnTo>
                  <a:pt x="8357925" y="0"/>
                </a:lnTo>
                <a:lnTo>
                  <a:pt x="8357925" y="9184533"/>
                </a:lnTo>
                <a:lnTo>
                  <a:pt x="0" y="9184533"/>
                </a:lnTo>
                <a:lnTo>
                  <a:pt x="0" y="0"/>
                </a:lnTo>
                <a:close/>
              </a:path>
            </a:pathLst>
          </a:custGeom>
          <a:blipFill rotWithShape="1">
            <a:blip r:embed="rId3">
              <a:alphaModFix/>
            </a:blip>
            <a:stretch>
              <a:fillRect b="0" l="0" r="0" t="0"/>
            </a:stretch>
          </a:blipFill>
          <a:ln>
            <a:noFill/>
          </a:ln>
        </p:spPr>
      </p:sp>
      <p:sp>
        <p:nvSpPr>
          <p:cNvPr id="190" name="Google Shape;190;p23"/>
          <p:cNvSpPr/>
          <p:nvPr/>
        </p:nvSpPr>
        <p:spPr>
          <a:xfrm rot="-2602501">
            <a:off x="4534231" y="2148479"/>
            <a:ext cx="4168188" cy="4596226"/>
          </a:xfrm>
          <a:custGeom>
            <a:rect b="b" l="l" r="r" t="t"/>
            <a:pathLst>
              <a:path extrusionOk="0" h="9184533" w="8357925">
                <a:moveTo>
                  <a:pt x="0" y="0"/>
                </a:moveTo>
                <a:lnTo>
                  <a:pt x="8357925" y="0"/>
                </a:lnTo>
                <a:lnTo>
                  <a:pt x="8357925" y="9184533"/>
                </a:lnTo>
                <a:lnTo>
                  <a:pt x="0" y="9184533"/>
                </a:lnTo>
                <a:lnTo>
                  <a:pt x="0" y="0"/>
                </a:lnTo>
                <a:close/>
              </a:path>
            </a:pathLst>
          </a:custGeom>
          <a:blipFill rotWithShape="1">
            <a:blip r:embed="rId3">
              <a:alphaModFix/>
            </a:blip>
            <a:stretch>
              <a:fillRect b="0" l="0" r="0" t="0"/>
            </a:stretch>
          </a:blipFill>
          <a:ln>
            <a:noFill/>
          </a:ln>
        </p:spPr>
      </p:sp>
      <p:sp>
        <p:nvSpPr>
          <p:cNvPr id="191" name="Google Shape;191;p23"/>
          <p:cNvSpPr/>
          <p:nvPr/>
        </p:nvSpPr>
        <p:spPr>
          <a:xfrm rot="-223140">
            <a:off x="-436659" y="782597"/>
            <a:ext cx="4187781" cy="4601957"/>
          </a:xfrm>
          <a:custGeom>
            <a:rect b="b" l="l" r="r" t="t"/>
            <a:pathLst>
              <a:path extrusionOk="0" h="9184533" w="8357925">
                <a:moveTo>
                  <a:pt x="0" y="0"/>
                </a:moveTo>
                <a:lnTo>
                  <a:pt x="8357925" y="0"/>
                </a:lnTo>
                <a:lnTo>
                  <a:pt x="8357925" y="9184533"/>
                </a:lnTo>
                <a:lnTo>
                  <a:pt x="0" y="9184533"/>
                </a:lnTo>
                <a:lnTo>
                  <a:pt x="0" y="0"/>
                </a:lnTo>
                <a:close/>
              </a:path>
            </a:pathLst>
          </a:custGeom>
          <a:blipFill rotWithShape="1">
            <a:blip r:embed="rId3">
              <a:alphaModFix/>
            </a:blip>
            <a:stretch>
              <a:fillRect b="0" l="0" r="0" t="0"/>
            </a:stretch>
          </a:blipFill>
          <a:ln>
            <a:noFill/>
          </a:ln>
        </p:spPr>
      </p:sp>
      <p:sp>
        <p:nvSpPr>
          <p:cNvPr id="192" name="Google Shape;192;p23"/>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193" name="Google Shape;193;p23"/>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194" name="Google Shape;194;p23"/>
          <p:cNvSpPr txBox="1"/>
          <p:nvPr/>
        </p:nvSpPr>
        <p:spPr>
          <a:xfrm>
            <a:off x="622725" y="778475"/>
            <a:ext cx="5942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fr" sz="1200">
                <a:solidFill>
                  <a:srgbClr val="31325B"/>
                </a:solidFill>
                <a:latin typeface="Raleway"/>
                <a:ea typeface="Raleway"/>
                <a:cs typeface="Raleway"/>
                <a:sym typeface="Raleway"/>
              </a:rPr>
              <a:t>Tip:</a:t>
            </a:r>
            <a:r>
              <a:rPr i="1" lang="fr" sz="1200">
                <a:solidFill>
                  <a:srgbClr val="31325B"/>
                </a:solidFill>
                <a:latin typeface="Raleway"/>
                <a:ea typeface="Raleway"/>
                <a:cs typeface="Raleway"/>
                <a:sym typeface="Raleway"/>
              </a:rPr>
              <a:t> Topic covered from 25min onwards in the Coffee partner Replay on sales:</a:t>
            </a:r>
            <a:endParaRPr sz="1200">
              <a:latin typeface="Raleway"/>
              <a:ea typeface="Raleway"/>
              <a:cs typeface="Raleway"/>
              <a:sym typeface="Raleway"/>
            </a:endParaRPr>
          </a:p>
        </p:txBody>
      </p:sp>
      <p:pic>
        <p:nvPicPr>
          <p:cNvPr descr="Replay du coffee partenaire du 16 septembre 2021 sur le thème du pitch et de l'approche commercial de l'outil" id="195" name="Google Shape;195;p23" title="Coffee partenaire (17 09 21)">
            <a:hlinkClick r:id="rId6"/>
          </p:cNvPr>
          <p:cNvPicPr preferRelativeResize="0"/>
          <p:nvPr/>
        </p:nvPicPr>
        <p:blipFill>
          <a:blip r:embed="rId7">
            <a:alphaModFix/>
          </a:blip>
          <a:stretch>
            <a:fillRect/>
          </a:stretch>
        </p:blipFill>
        <p:spPr>
          <a:xfrm>
            <a:off x="1723450" y="1268925"/>
            <a:ext cx="5697100" cy="3204625"/>
          </a:xfrm>
          <a:prstGeom prst="rect">
            <a:avLst/>
          </a:prstGeom>
          <a:noFill/>
          <a:ln>
            <a:noFill/>
          </a:ln>
        </p:spPr>
      </p:pic>
      <p:sp>
        <p:nvSpPr>
          <p:cNvPr id="196" name="Google Shape;196;p23"/>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OPPOSITION MANAGEMENT</a:t>
            </a:r>
            <a:endParaRPr b="1" sz="2200">
              <a:solidFill>
                <a:srgbClr val="03045E"/>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p:nvPr/>
        </p:nvSpPr>
        <p:spPr>
          <a:xfrm rot="10800000">
            <a:off x="6372715" y="-1141275"/>
            <a:ext cx="3013237" cy="3311250"/>
          </a:xfrm>
          <a:custGeom>
            <a:rect b="b" l="l" r="r" t="t"/>
            <a:pathLst>
              <a:path extrusionOk="0" h="6622499" w="6026474">
                <a:moveTo>
                  <a:pt x="6026475" y="6622500"/>
                </a:moveTo>
                <a:lnTo>
                  <a:pt x="0" y="6622500"/>
                </a:lnTo>
                <a:lnTo>
                  <a:pt x="0" y="0"/>
                </a:lnTo>
                <a:lnTo>
                  <a:pt x="6026475" y="0"/>
                </a:lnTo>
                <a:lnTo>
                  <a:pt x="6026475" y="6622500"/>
                </a:lnTo>
                <a:close/>
              </a:path>
            </a:pathLst>
          </a:custGeom>
          <a:blipFill rotWithShape="1">
            <a:blip r:embed="rId3">
              <a:alphaModFix/>
            </a:blip>
            <a:stretch>
              <a:fillRect b="0" l="0" r="0" t="0"/>
            </a:stretch>
          </a:blipFill>
          <a:ln>
            <a:noFill/>
          </a:ln>
        </p:spPr>
      </p:sp>
      <p:sp>
        <p:nvSpPr>
          <p:cNvPr id="202" name="Google Shape;202;p24"/>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203" name="Google Shape;203;p24"/>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graphicFrame>
        <p:nvGraphicFramePr>
          <p:cNvPr id="204" name="Google Shape;204;p24"/>
          <p:cNvGraphicFramePr/>
          <p:nvPr/>
        </p:nvGraphicFramePr>
        <p:xfrm>
          <a:off x="298675" y="604475"/>
          <a:ext cx="3000000" cy="3000000"/>
        </p:xfrm>
        <a:graphic>
          <a:graphicData uri="http://schemas.openxmlformats.org/drawingml/2006/table">
            <a:tbl>
              <a:tblPr>
                <a:noFill/>
                <a:tableStyleId>{FA31AE87-AF57-4F80-BB2C-69CD83F0F8DA}</a:tableStyleId>
              </a:tblPr>
              <a:tblGrid>
                <a:gridCol w="2660450"/>
                <a:gridCol w="6047900"/>
              </a:tblGrid>
              <a:tr h="1232475">
                <a:tc>
                  <a:txBody>
                    <a:bodyPr/>
                    <a:lstStyle/>
                    <a:p>
                      <a:pPr indent="0" lvl="0" marL="0" rtl="0" algn="l">
                        <a:spcBef>
                          <a:spcPts val="0"/>
                        </a:spcBef>
                        <a:spcAft>
                          <a:spcPts val="0"/>
                        </a:spcAft>
                        <a:buClr>
                          <a:schemeClr val="dk1"/>
                        </a:buClr>
                        <a:buSzPts val="1100"/>
                        <a:buFont typeface="Arial"/>
                        <a:buNone/>
                      </a:pPr>
                      <a:r>
                        <a:rPr lang="fr" sz="1100">
                          <a:solidFill>
                            <a:srgbClr val="31325B"/>
                          </a:solidFill>
                          <a:latin typeface="Raleway"/>
                          <a:ea typeface="Raleway"/>
                          <a:cs typeface="Raleway"/>
                          <a:sym typeface="Raleway"/>
                        </a:rPr>
                        <a:t>"I already have the colors/DISC"</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fr" sz="1100">
                          <a:solidFill>
                            <a:srgbClr val="31325B"/>
                          </a:solidFill>
                          <a:latin typeface="Raleway"/>
                          <a:ea typeface="Raleway"/>
                          <a:cs typeface="Raleway"/>
                          <a:sym typeface="Raleway"/>
                        </a:rPr>
                        <a:t>"The DISC tool is very good, as it works on relationships and understanding the other person. The map &amp; match model doesn't work on behavioral patterns, but on complementarity. Being effective together for greater performance, in the work and not on behavior, that's the difference".</a:t>
                      </a:r>
                      <a:endParaRPr sz="1100">
                        <a:solidFill>
                          <a:srgbClr val="31325B"/>
                        </a:solidFill>
                        <a:latin typeface="Raleway"/>
                        <a:ea typeface="Raleway"/>
                        <a:cs typeface="Raleway"/>
                        <a:sym typeface="Raleway"/>
                      </a:endParaRPr>
                    </a:p>
                    <a:p>
                      <a:pPr indent="0" lvl="0" marL="0" rtl="0" algn="l">
                        <a:spcBef>
                          <a:spcPts val="0"/>
                        </a:spcBef>
                        <a:spcAft>
                          <a:spcPts val="0"/>
                        </a:spcAft>
                        <a:buNone/>
                      </a:pPr>
                      <a:r>
                        <a:rPr b="1" lang="fr" sz="1100">
                          <a:solidFill>
                            <a:srgbClr val="31325B"/>
                          </a:solidFill>
                          <a:latin typeface="Raleway"/>
                          <a:ea typeface="Raleway"/>
                          <a:cs typeface="Raleway"/>
                          <a:sym typeface="Raleway"/>
                        </a:rPr>
                        <a:t>→ </a:t>
                      </a:r>
                      <a:r>
                        <a:rPr b="1" lang="fr" sz="1100">
                          <a:solidFill>
                            <a:srgbClr val="31325B"/>
                          </a:solidFill>
                          <a:latin typeface="Raleway"/>
                          <a:ea typeface="Raleway"/>
                          <a:cs typeface="Raleway"/>
                          <a:sym typeface="Raleway"/>
                        </a:rPr>
                        <a:t>A good understanding in the dressing room is no guarantee of performance on the pitch</a:t>
                      </a:r>
                      <a:endParaRPr/>
                    </a:p>
                  </a:txBody>
                  <a:tcPr marT="91425" marB="91425" marR="91425" marL="91425"/>
                </a:tc>
              </a:tr>
              <a:tr h="1382900">
                <a:tc>
                  <a:txBody>
                    <a:bodyPr/>
                    <a:lstStyle/>
                    <a:p>
                      <a:pPr indent="0" lvl="0" marL="0" rtl="0" algn="l">
                        <a:spcBef>
                          <a:spcPts val="0"/>
                        </a:spcBef>
                        <a:spcAft>
                          <a:spcPts val="0"/>
                        </a:spcAft>
                        <a:buClr>
                          <a:schemeClr val="dk1"/>
                        </a:buClr>
                        <a:buSzPts val="1100"/>
                        <a:buFont typeface="Arial"/>
                        <a:buNone/>
                      </a:pPr>
                      <a:r>
                        <a:rPr lang="fr" sz="1100">
                          <a:solidFill>
                            <a:srgbClr val="31325B"/>
                          </a:solidFill>
                          <a:latin typeface="Raleway"/>
                          <a:ea typeface="Raleway"/>
                          <a:cs typeface="Raleway"/>
                          <a:sym typeface="Raleway"/>
                        </a:rPr>
                        <a:t>"I already have the MBTI”</a:t>
                      </a:r>
                      <a:endParaRPr/>
                    </a:p>
                  </a:txBody>
                  <a:tcPr marT="91425" marB="91425" marR="91425" marL="91425">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 sz="1100">
                          <a:solidFill>
                            <a:srgbClr val="31325B"/>
                          </a:solidFill>
                          <a:latin typeface="Raleway"/>
                          <a:ea typeface="Raleway"/>
                          <a:cs typeface="Raleway"/>
                          <a:sym typeface="Raleway"/>
                        </a:rPr>
                        <a:t>"MBTI is a relevant tool but requires real specialization, whereas the T5 approach is easy to understand and accessible without being a specialist. An everyday tool"</a:t>
                      </a:r>
                      <a:endParaRPr sz="1100">
                        <a:solidFill>
                          <a:srgbClr val="31325B"/>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100">
                        <a:solidFill>
                          <a:srgbClr val="31325B"/>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fr" sz="1100">
                          <a:solidFill>
                            <a:srgbClr val="31325B"/>
                          </a:solidFill>
                          <a:latin typeface="Raleway"/>
                          <a:ea typeface="Raleway"/>
                          <a:cs typeface="Raleway"/>
                          <a:sym typeface="Raleway"/>
                        </a:rPr>
                        <a:t>"Map &amp; match is complementary and is part of an appetence logic and not a psychological preference, it answers the question "Why do I get up in the morning?"</a:t>
                      </a:r>
                      <a:endParaRPr sz="1100">
                        <a:solidFill>
                          <a:srgbClr val="31325B"/>
                        </a:solidFill>
                        <a:latin typeface="Raleway"/>
                        <a:ea typeface="Raleway"/>
                        <a:cs typeface="Raleway"/>
                        <a:sym typeface="Raleway"/>
                      </a:endParaRPr>
                    </a:p>
                    <a:p>
                      <a:pPr indent="0" lvl="0" marL="0" rtl="0" algn="l">
                        <a:spcBef>
                          <a:spcPts val="0"/>
                        </a:spcBef>
                        <a:spcAft>
                          <a:spcPts val="0"/>
                        </a:spcAft>
                        <a:buNone/>
                      </a:pPr>
                      <a:r>
                        <a:t/>
                      </a:r>
                      <a:endParaRPr sz="1100">
                        <a:solidFill>
                          <a:srgbClr val="31325B"/>
                        </a:solidFill>
                        <a:latin typeface="Raleway"/>
                        <a:ea typeface="Raleway"/>
                        <a:cs typeface="Raleway"/>
                        <a:sym typeface="Raleway"/>
                      </a:endParaRPr>
                    </a:p>
                  </a:txBody>
                  <a:tcPr marT="91425" marB="91425" marR="91425" marL="91425">
                    <a:lnB cap="flat" cmpd="sng" w="12700">
                      <a:solidFill>
                        <a:srgbClr val="9E9E9E"/>
                      </a:solidFill>
                      <a:prstDash val="solid"/>
                      <a:round/>
                      <a:headEnd len="sm" w="sm" type="none"/>
                      <a:tailEnd len="sm" w="sm" type="none"/>
                    </a:lnB>
                  </a:tcPr>
                </a:tc>
              </a:tr>
              <a:tr h="513075">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"it's too early, I've just taken up my post".</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"map &amp; match will save you time in getting to know your team".</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513075">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"I don't have HR to manage the map &amp; match project".</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"Map &amp; match is not an HR solution but a performance management tool".</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680725">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"I'm afraid of being judged"</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 sz="1100">
                          <a:solidFill>
                            <a:srgbClr val="31325B"/>
                          </a:solidFill>
                          <a:latin typeface="Raleway"/>
                          <a:ea typeface="Raleway"/>
                          <a:cs typeface="Raleway"/>
                          <a:sym typeface="Raleway"/>
                        </a:rPr>
                        <a:t>"map &amp; match is an objective tool, each profile has its place in the team, a tool that values the differences and complementarities brought by each person".</a:t>
                      </a:r>
                      <a:endParaRPr sz="1100">
                        <a:solidFill>
                          <a:srgbClr val="31325B"/>
                        </a:solidFill>
                        <a:latin typeface="Raleway"/>
                        <a:ea typeface="Raleway"/>
                        <a:cs typeface="Raleway"/>
                        <a:sym typeface="Raleway"/>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bl>
          </a:graphicData>
        </a:graphic>
      </p:graphicFrame>
      <p:sp>
        <p:nvSpPr>
          <p:cNvPr id="205" name="Google Shape;205;p24"/>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TABLE EXAMPLES OF VERBATIMS</a:t>
            </a:r>
            <a:endParaRPr b="1" sz="2200">
              <a:solidFill>
                <a:srgbClr val="03045E"/>
              </a:solidFill>
              <a:latin typeface="Raleway"/>
              <a:ea typeface="Raleway"/>
              <a:cs typeface="Raleway"/>
              <a:sym typeface="Raleway"/>
            </a:endParaRPr>
          </a:p>
        </p:txBody>
      </p:sp>
      <p:pic>
        <p:nvPicPr>
          <p:cNvPr id="206" name="Google Shape;206;p24"/>
          <p:cNvPicPr preferRelativeResize="0"/>
          <p:nvPr/>
        </p:nvPicPr>
        <p:blipFill>
          <a:blip r:embed="rId6">
            <a:alphaModFix/>
          </a:blip>
          <a:stretch>
            <a:fillRect/>
          </a:stretch>
        </p:blipFill>
        <p:spPr>
          <a:xfrm>
            <a:off x="1016400" y="885600"/>
            <a:ext cx="839275" cy="839275"/>
          </a:xfrm>
          <a:prstGeom prst="rect">
            <a:avLst/>
          </a:prstGeom>
          <a:noFill/>
          <a:ln>
            <a:noFill/>
          </a:ln>
        </p:spPr>
      </p:pic>
      <p:pic>
        <p:nvPicPr>
          <p:cNvPr id="207" name="Google Shape;207;p24"/>
          <p:cNvPicPr preferRelativeResize="0"/>
          <p:nvPr/>
        </p:nvPicPr>
        <p:blipFill>
          <a:blip r:embed="rId7">
            <a:alphaModFix/>
          </a:blip>
          <a:stretch>
            <a:fillRect/>
          </a:stretch>
        </p:blipFill>
        <p:spPr>
          <a:xfrm>
            <a:off x="674400" y="2110346"/>
            <a:ext cx="1639937" cy="102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p:nvPr/>
        </p:nvSpPr>
        <p:spPr>
          <a:xfrm rot="-2456596">
            <a:off x="3395361" y="3207835"/>
            <a:ext cx="3056073" cy="3358322"/>
          </a:xfrm>
          <a:custGeom>
            <a:rect b="b" l="l" r="r" t="t"/>
            <a:pathLst>
              <a:path extrusionOk="0" h="6719836" w="6115051">
                <a:moveTo>
                  <a:pt x="0" y="0"/>
                </a:moveTo>
                <a:lnTo>
                  <a:pt x="6115051" y="0"/>
                </a:lnTo>
                <a:lnTo>
                  <a:pt x="6115051" y="6719836"/>
                </a:lnTo>
                <a:lnTo>
                  <a:pt x="0" y="6719836"/>
                </a:lnTo>
                <a:lnTo>
                  <a:pt x="0" y="0"/>
                </a:lnTo>
                <a:close/>
              </a:path>
            </a:pathLst>
          </a:custGeom>
          <a:blipFill rotWithShape="1">
            <a:blip r:embed="rId3">
              <a:alphaModFix/>
            </a:blip>
            <a:stretch>
              <a:fillRect b="0" l="0" r="0" t="0"/>
            </a:stretch>
          </a:blipFill>
          <a:ln>
            <a:noFill/>
          </a:ln>
        </p:spPr>
      </p:sp>
      <p:sp>
        <p:nvSpPr>
          <p:cNvPr id="213" name="Google Shape;213;p25"/>
          <p:cNvSpPr/>
          <p:nvPr/>
        </p:nvSpPr>
        <p:spPr>
          <a:xfrm flipH="1" rot="2578145">
            <a:off x="6071620" y="3226306"/>
            <a:ext cx="3050332" cy="3364325"/>
          </a:xfrm>
          <a:custGeom>
            <a:rect b="b" l="l" r="r" t="t"/>
            <a:pathLst>
              <a:path extrusionOk="0" h="6719836" w="6115051">
                <a:moveTo>
                  <a:pt x="6115050" y="0"/>
                </a:moveTo>
                <a:lnTo>
                  <a:pt x="0" y="0"/>
                </a:lnTo>
                <a:lnTo>
                  <a:pt x="0" y="6719836"/>
                </a:lnTo>
                <a:lnTo>
                  <a:pt x="6115050" y="6719836"/>
                </a:lnTo>
                <a:lnTo>
                  <a:pt x="6115050" y="0"/>
                </a:lnTo>
                <a:close/>
              </a:path>
            </a:pathLst>
          </a:custGeom>
          <a:blipFill rotWithShape="1">
            <a:blip r:embed="rId3">
              <a:alphaModFix/>
            </a:blip>
            <a:stretch>
              <a:fillRect b="0" l="0" r="0" t="0"/>
            </a:stretch>
          </a:blipFill>
          <a:ln>
            <a:noFill/>
          </a:ln>
        </p:spPr>
      </p:sp>
      <p:sp>
        <p:nvSpPr>
          <p:cNvPr id="214" name="Google Shape;214;p25"/>
          <p:cNvSpPr/>
          <p:nvPr/>
        </p:nvSpPr>
        <p:spPr>
          <a:xfrm rot="-2456596">
            <a:off x="997774" y="3162298"/>
            <a:ext cx="3056073" cy="3358322"/>
          </a:xfrm>
          <a:custGeom>
            <a:rect b="b" l="l" r="r" t="t"/>
            <a:pathLst>
              <a:path extrusionOk="0" h="6719836" w="6115051">
                <a:moveTo>
                  <a:pt x="0" y="0"/>
                </a:moveTo>
                <a:lnTo>
                  <a:pt x="6115051" y="0"/>
                </a:lnTo>
                <a:lnTo>
                  <a:pt x="6115051" y="6719836"/>
                </a:lnTo>
                <a:lnTo>
                  <a:pt x="0" y="6719836"/>
                </a:lnTo>
                <a:lnTo>
                  <a:pt x="0" y="0"/>
                </a:lnTo>
                <a:close/>
              </a:path>
            </a:pathLst>
          </a:custGeom>
          <a:blipFill rotWithShape="1">
            <a:blip r:embed="rId3">
              <a:alphaModFix/>
            </a:blip>
            <a:stretch>
              <a:fillRect b="0" l="0" r="0" t="0"/>
            </a:stretch>
          </a:blipFill>
          <a:ln>
            <a:noFill/>
          </a:ln>
        </p:spPr>
      </p:sp>
      <p:sp>
        <p:nvSpPr>
          <p:cNvPr id="215" name="Google Shape;215;p25"/>
          <p:cNvSpPr/>
          <p:nvPr/>
        </p:nvSpPr>
        <p:spPr>
          <a:xfrm rot="-2456596">
            <a:off x="-2259301" y="3053810"/>
            <a:ext cx="3056073" cy="3358322"/>
          </a:xfrm>
          <a:custGeom>
            <a:rect b="b" l="l" r="r" t="t"/>
            <a:pathLst>
              <a:path extrusionOk="0" h="6719836" w="6115051">
                <a:moveTo>
                  <a:pt x="0" y="0"/>
                </a:moveTo>
                <a:lnTo>
                  <a:pt x="6115051" y="0"/>
                </a:lnTo>
                <a:lnTo>
                  <a:pt x="6115051" y="6719836"/>
                </a:lnTo>
                <a:lnTo>
                  <a:pt x="0" y="6719836"/>
                </a:lnTo>
                <a:lnTo>
                  <a:pt x="0" y="0"/>
                </a:lnTo>
                <a:close/>
              </a:path>
            </a:pathLst>
          </a:custGeom>
          <a:blipFill rotWithShape="1">
            <a:blip r:embed="rId3">
              <a:alphaModFix/>
            </a:blip>
            <a:stretch>
              <a:fillRect b="0" l="0" r="0" t="0"/>
            </a:stretch>
          </a:blipFill>
          <a:ln>
            <a:noFill/>
          </a:ln>
        </p:spPr>
      </p:sp>
      <p:sp>
        <p:nvSpPr>
          <p:cNvPr id="216" name="Google Shape;216;p25"/>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217" name="Google Shape;217;p25"/>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pic>
        <p:nvPicPr>
          <p:cNvPr id="218" name="Google Shape;218;p25">
            <a:hlinkClick r:id="rId6"/>
          </p:cNvPr>
          <p:cNvPicPr preferRelativeResize="0"/>
          <p:nvPr/>
        </p:nvPicPr>
        <p:blipFill>
          <a:blip r:embed="rId7">
            <a:alphaModFix/>
          </a:blip>
          <a:stretch>
            <a:fillRect/>
          </a:stretch>
        </p:blipFill>
        <p:spPr>
          <a:xfrm>
            <a:off x="1341139" y="1061980"/>
            <a:ext cx="3048000" cy="2323872"/>
          </a:xfrm>
          <a:prstGeom prst="rect">
            <a:avLst/>
          </a:prstGeom>
          <a:noFill/>
          <a:ln>
            <a:noFill/>
          </a:ln>
        </p:spPr>
      </p:pic>
      <p:pic>
        <p:nvPicPr>
          <p:cNvPr id="219" name="Google Shape;219;p25">
            <a:hlinkClick r:id="rId8"/>
          </p:cNvPr>
          <p:cNvPicPr preferRelativeResize="0"/>
          <p:nvPr/>
        </p:nvPicPr>
        <p:blipFill>
          <a:blip r:embed="rId9">
            <a:alphaModFix/>
          </a:blip>
          <a:stretch>
            <a:fillRect/>
          </a:stretch>
        </p:blipFill>
        <p:spPr>
          <a:xfrm>
            <a:off x="4553050" y="1073064"/>
            <a:ext cx="3085754" cy="2387514"/>
          </a:xfrm>
          <a:prstGeom prst="rect">
            <a:avLst/>
          </a:prstGeom>
          <a:noFill/>
          <a:ln>
            <a:noFill/>
          </a:ln>
        </p:spPr>
      </p:pic>
      <p:sp>
        <p:nvSpPr>
          <p:cNvPr id="220" name="Google Shape;220;p25"/>
          <p:cNvSpPr txBox="1"/>
          <p:nvPr/>
        </p:nvSpPr>
        <p:spPr>
          <a:xfrm>
            <a:off x="1492475" y="657327"/>
            <a:ext cx="2615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a:solidFill>
                  <a:srgbClr val="31325B"/>
                </a:solidFill>
                <a:latin typeface="Raleway"/>
                <a:ea typeface="Raleway"/>
                <a:cs typeface="Raleway"/>
                <a:sym typeface="Raleway"/>
              </a:rPr>
              <a:t>Figaro article 👇 </a:t>
            </a:r>
            <a:endParaRPr sz="1600"/>
          </a:p>
        </p:txBody>
      </p:sp>
      <p:sp>
        <p:nvSpPr>
          <p:cNvPr id="221" name="Google Shape;221;p25"/>
          <p:cNvSpPr txBox="1"/>
          <p:nvPr/>
        </p:nvSpPr>
        <p:spPr>
          <a:xfrm>
            <a:off x="4389138" y="657328"/>
            <a:ext cx="34137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a:solidFill>
                  <a:srgbClr val="31325B"/>
                </a:solidFill>
                <a:latin typeface="Raleway"/>
                <a:ea typeface="Raleway"/>
                <a:cs typeface="Raleway"/>
                <a:sym typeface="Raleway"/>
              </a:rPr>
              <a:t>Usine Nouvelle article 👇 </a:t>
            </a:r>
            <a:endParaRPr sz="1600"/>
          </a:p>
        </p:txBody>
      </p:sp>
      <p:pic>
        <p:nvPicPr>
          <p:cNvPr descr="Présentation de map &amp; match par Fazila Rialland, Directrice Générale, sur le plateau d'Ecosystème présenté par Thomas Hugues" id="222" name="Google Shape;222;p25" title="Interview B-Smart - Map &amp; Match">
            <a:hlinkClick r:id="rId10"/>
          </p:cNvPr>
          <p:cNvPicPr preferRelativeResize="0"/>
          <p:nvPr/>
        </p:nvPicPr>
        <p:blipFill>
          <a:blip r:embed="rId11">
            <a:alphaModFix/>
          </a:blip>
          <a:stretch>
            <a:fillRect/>
          </a:stretch>
        </p:blipFill>
        <p:spPr>
          <a:xfrm>
            <a:off x="3328150" y="3476131"/>
            <a:ext cx="2615100" cy="1470994"/>
          </a:xfrm>
          <a:prstGeom prst="rect">
            <a:avLst/>
          </a:prstGeom>
          <a:noFill/>
          <a:ln>
            <a:noFill/>
          </a:ln>
        </p:spPr>
      </p:pic>
      <p:sp>
        <p:nvSpPr>
          <p:cNvPr id="223" name="Google Shape;223;p25"/>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ANNEXES HELP/COMMUNICATION</a:t>
            </a:r>
            <a:endParaRPr b="1" sz="2200">
              <a:solidFill>
                <a:srgbClr val="03045E"/>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p:nvPr/>
        </p:nvSpPr>
        <p:spPr>
          <a:xfrm rot="10800000">
            <a:off x="6372715" y="-1141275"/>
            <a:ext cx="3013237" cy="3311250"/>
          </a:xfrm>
          <a:custGeom>
            <a:rect b="b" l="l" r="r" t="t"/>
            <a:pathLst>
              <a:path extrusionOk="0" h="6622499" w="6026474">
                <a:moveTo>
                  <a:pt x="6026475" y="6622500"/>
                </a:moveTo>
                <a:lnTo>
                  <a:pt x="0" y="6622500"/>
                </a:lnTo>
                <a:lnTo>
                  <a:pt x="0" y="0"/>
                </a:lnTo>
                <a:lnTo>
                  <a:pt x="6026475" y="0"/>
                </a:lnTo>
                <a:lnTo>
                  <a:pt x="6026475" y="6622500"/>
                </a:lnTo>
                <a:close/>
              </a:path>
            </a:pathLst>
          </a:custGeom>
          <a:blipFill rotWithShape="1">
            <a:blip r:embed="rId3">
              <a:alphaModFix/>
            </a:blip>
            <a:stretch>
              <a:fillRect b="0" l="0" r="0" t="0"/>
            </a:stretch>
          </a:blipFill>
          <a:ln>
            <a:noFill/>
          </a:ln>
        </p:spPr>
      </p:sp>
      <p:sp>
        <p:nvSpPr>
          <p:cNvPr id="72" name="Google Shape;72;p14"/>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73" name="Google Shape;73;p14"/>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74" name="Google Shape;74;p14"/>
          <p:cNvSpPr txBox="1"/>
          <p:nvPr/>
        </p:nvSpPr>
        <p:spPr>
          <a:xfrm>
            <a:off x="528000" y="760725"/>
            <a:ext cx="71793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rgbClr val="31325B"/>
                </a:solidFill>
                <a:latin typeface="Raleway"/>
                <a:ea typeface="Raleway"/>
                <a:cs typeface="Raleway"/>
                <a:sym typeface="Raleway"/>
              </a:rPr>
              <a:t>Customers don't buy a tool, they buy </a:t>
            </a:r>
            <a:r>
              <a:rPr b="1" lang="fr" u="sng">
                <a:solidFill>
                  <a:srgbClr val="31325B"/>
                </a:solidFill>
                <a:latin typeface="Raleway"/>
                <a:ea typeface="Raleway"/>
                <a:cs typeface="Raleway"/>
                <a:sym typeface="Raleway"/>
              </a:rPr>
              <a:t>your</a:t>
            </a:r>
            <a:r>
              <a:rPr lang="fr">
                <a:solidFill>
                  <a:srgbClr val="31325B"/>
                </a:solidFill>
                <a:latin typeface="Raleway"/>
                <a:ea typeface="Raleway"/>
                <a:cs typeface="Raleway"/>
                <a:sym typeface="Raleway"/>
              </a:rPr>
              <a:t> support</a:t>
            </a:r>
            <a:endParaRPr>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a:solidFill>
                  <a:srgbClr val="31325B"/>
                </a:solidFill>
                <a:latin typeface="Raleway"/>
                <a:ea typeface="Raleway"/>
                <a:cs typeface="Raleway"/>
                <a:sym typeface="Raleway"/>
              </a:rPr>
              <a:t>The tool is only there to make you more efficient in meeting your customer's needs.</a:t>
            </a:r>
            <a:endParaRPr>
              <a:latin typeface="Raleway"/>
              <a:ea typeface="Raleway"/>
              <a:cs typeface="Raleway"/>
              <a:sym typeface="Raleway"/>
            </a:endParaRPr>
          </a:p>
        </p:txBody>
      </p:sp>
      <p:pic>
        <p:nvPicPr>
          <p:cNvPr id="75" name="Google Shape;75;p14"/>
          <p:cNvPicPr preferRelativeResize="0"/>
          <p:nvPr/>
        </p:nvPicPr>
        <p:blipFill>
          <a:blip r:embed="rId6">
            <a:alphaModFix/>
          </a:blip>
          <a:stretch>
            <a:fillRect/>
          </a:stretch>
        </p:blipFill>
        <p:spPr>
          <a:xfrm>
            <a:off x="3886112" y="1819175"/>
            <a:ext cx="5115561" cy="2994901"/>
          </a:xfrm>
          <a:prstGeom prst="rect">
            <a:avLst/>
          </a:prstGeom>
          <a:noFill/>
          <a:ln>
            <a:noFill/>
          </a:ln>
        </p:spPr>
      </p:pic>
      <p:sp>
        <p:nvSpPr>
          <p:cNvPr id="76" name="Google Shape;76;p14"/>
          <p:cNvSpPr txBox="1"/>
          <p:nvPr/>
        </p:nvSpPr>
        <p:spPr>
          <a:xfrm>
            <a:off x="528000" y="1974375"/>
            <a:ext cx="37182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Ex:</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Working better with your team</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Diagnose your organization</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Enhance knowledge of the candidate in a recruitment context</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Succession planning</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Accelerate a new position</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Make change management more effective</a:t>
            </a:r>
            <a:endParaRPr sz="1200">
              <a:solidFill>
                <a:srgbClr val="31325B"/>
              </a:solidFill>
              <a:latin typeface="Raleway"/>
              <a:ea typeface="Raleway"/>
              <a:cs typeface="Raleway"/>
              <a:sym typeface="Raleway"/>
            </a:endParaRPr>
          </a:p>
          <a:p>
            <a:pPr indent="0" lvl="0" marL="45720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p:txBody>
      </p:sp>
      <p:pic>
        <p:nvPicPr>
          <p:cNvPr id="77" name="Google Shape;77;p14"/>
          <p:cNvPicPr preferRelativeResize="0"/>
          <p:nvPr/>
        </p:nvPicPr>
        <p:blipFill>
          <a:blip r:embed="rId7">
            <a:alphaModFix/>
          </a:blip>
          <a:stretch>
            <a:fillRect/>
          </a:stretch>
        </p:blipFill>
        <p:spPr>
          <a:xfrm>
            <a:off x="7540925" y="615035"/>
            <a:ext cx="763724" cy="763724"/>
          </a:xfrm>
          <a:prstGeom prst="rect">
            <a:avLst/>
          </a:prstGeom>
          <a:noFill/>
          <a:ln>
            <a:noFill/>
          </a:ln>
        </p:spPr>
      </p:pic>
      <p:sp>
        <p:nvSpPr>
          <p:cNvPr id="78" name="Google Shape;78;p14"/>
          <p:cNvSpPr txBox="1"/>
          <p:nvPr/>
        </p:nvSpPr>
        <p:spPr>
          <a:xfrm>
            <a:off x="363400" y="180425"/>
            <a:ext cx="36621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BASIC PRINCIPLES</a:t>
            </a:r>
            <a:endParaRPr b="1" sz="2200">
              <a:solidFill>
                <a:srgbClr val="03045E"/>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3">
              <a:alphaModFix/>
            </a:blip>
            <a:stretch>
              <a:fillRect b="0" l="0" r="0" t="0"/>
            </a:stretch>
          </a:blipFill>
          <a:ln>
            <a:noFill/>
          </a:ln>
        </p:spPr>
      </p:sp>
      <p:sp>
        <p:nvSpPr>
          <p:cNvPr id="84" name="Google Shape;84;p15"/>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4">
              <a:alphaModFix/>
            </a:blip>
            <a:stretch>
              <a:fillRect b="0" l="0" r="0" t="0"/>
            </a:stretch>
          </a:blipFill>
          <a:ln>
            <a:noFill/>
          </a:ln>
        </p:spPr>
      </p:sp>
      <p:sp>
        <p:nvSpPr>
          <p:cNvPr id="85" name="Google Shape;85;p15"/>
          <p:cNvSpPr/>
          <p:nvPr/>
        </p:nvSpPr>
        <p:spPr>
          <a:xfrm>
            <a:off x="-824410" y="2879412"/>
            <a:ext cx="3013237" cy="3311250"/>
          </a:xfrm>
          <a:custGeom>
            <a:rect b="b" l="l" r="r" t="t"/>
            <a:pathLst>
              <a:path extrusionOk="0" h="6622499" w="6026474">
                <a:moveTo>
                  <a:pt x="6026475" y="6622500"/>
                </a:moveTo>
                <a:lnTo>
                  <a:pt x="0" y="6622500"/>
                </a:lnTo>
                <a:lnTo>
                  <a:pt x="0" y="0"/>
                </a:lnTo>
                <a:lnTo>
                  <a:pt x="6026475" y="0"/>
                </a:lnTo>
                <a:lnTo>
                  <a:pt x="6026475" y="6622500"/>
                </a:lnTo>
                <a:close/>
              </a:path>
            </a:pathLst>
          </a:custGeom>
          <a:blipFill rotWithShape="1">
            <a:blip r:embed="rId5">
              <a:alphaModFix/>
            </a:blip>
            <a:stretch>
              <a:fillRect b="0" l="0" r="0" t="0"/>
            </a:stretch>
          </a:blipFill>
          <a:ln>
            <a:noFill/>
          </a:ln>
        </p:spPr>
      </p:sp>
      <p:pic>
        <p:nvPicPr>
          <p:cNvPr id="86" name="Google Shape;86;p15"/>
          <p:cNvPicPr preferRelativeResize="0"/>
          <p:nvPr/>
        </p:nvPicPr>
        <p:blipFill>
          <a:blip r:embed="rId6">
            <a:alphaModFix/>
          </a:blip>
          <a:stretch>
            <a:fillRect/>
          </a:stretch>
        </p:blipFill>
        <p:spPr>
          <a:xfrm>
            <a:off x="6117475" y="1903075"/>
            <a:ext cx="2836173" cy="2834798"/>
          </a:xfrm>
          <a:prstGeom prst="rect">
            <a:avLst/>
          </a:prstGeom>
          <a:noFill/>
          <a:ln>
            <a:noFill/>
          </a:ln>
        </p:spPr>
      </p:pic>
      <p:sp>
        <p:nvSpPr>
          <p:cNvPr id="87" name="Google Shape;87;p15"/>
          <p:cNvSpPr txBox="1"/>
          <p:nvPr/>
        </p:nvSpPr>
        <p:spPr>
          <a:xfrm>
            <a:off x="337650" y="796363"/>
            <a:ext cx="8616000" cy="104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Elevator pitch</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map &amp; match is a powerful booster of individual and collective performance, based on employees' skills and complementarity. Particularly useful in contexts .....</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p:txBody>
      </p:sp>
      <p:sp>
        <p:nvSpPr>
          <p:cNvPr id="88" name="Google Shape;88;p15"/>
          <p:cNvSpPr txBox="1"/>
          <p:nvPr/>
        </p:nvSpPr>
        <p:spPr>
          <a:xfrm>
            <a:off x="337650" y="1857025"/>
            <a:ext cx="6261300" cy="231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Différence </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It's innovative because it relies on new soft skills based on the </a:t>
            </a:r>
            <a:r>
              <a:rPr b="1" lang="fr" sz="1200">
                <a:solidFill>
                  <a:srgbClr val="31325B"/>
                </a:solidFill>
                <a:latin typeface="Raleway"/>
                <a:ea typeface="Raleway"/>
                <a:cs typeface="Raleway"/>
                <a:sym typeface="Raleway"/>
              </a:rPr>
              <a:t>PLEASURE </a:t>
            </a:r>
            <a:r>
              <a:rPr lang="fr" sz="1200">
                <a:solidFill>
                  <a:srgbClr val="31325B"/>
                </a:solidFill>
                <a:latin typeface="Raleway"/>
                <a:ea typeface="Raleway"/>
                <a:cs typeface="Raleway"/>
                <a:sym typeface="Raleway"/>
              </a:rPr>
              <a:t>of employees in what they like to </a:t>
            </a:r>
            <a:r>
              <a:rPr b="1" lang="fr" sz="1200">
                <a:solidFill>
                  <a:srgbClr val="31325B"/>
                </a:solidFill>
                <a:latin typeface="Raleway"/>
                <a:ea typeface="Raleway"/>
                <a:cs typeface="Raleway"/>
                <a:sym typeface="Raleway"/>
              </a:rPr>
              <a:t>DO.</a:t>
            </a:r>
            <a:r>
              <a:rPr lang="fr" sz="1200">
                <a:solidFill>
                  <a:srgbClr val="31325B"/>
                </a:solidFill>
                <a:latin typeface="Raleway"/>
                <a:ea typeface="Raleway"/>
                <a:cs typeface="Raleway"/>
                <a:sym typeface="Raleway"/>
              </a:rPr>
              <a:t> There's nothing psychological, emotional or behavioral about this approach, it's about </a:t>
            </a:r>
            <a:r>
              <a:rPr b="1" lang="fr" sz="1200">
                <a:solidFill>
                  <a:srgbClr val="31325B"/>
                </a:solidFill>
                <a:latin typeface="Raleway"/>
                <a:ea typeface="Raleway"/>
                <a:cs typeface="Raleway"/>
                <a:sym typeface="Raleway"/>
              </a:rPr>
              <a:t>OPERATIONAL talents </a:t>
            </a:r>
            <a:r>
              <a:rPr lang="fr" sz="1200">
                <a:solidFill>
                  <a:srgbClr val="31325B"/>
                </a:solidFill>
                <a:latin typeface="Raleway"/>
                <a:ea typeface="Raleway"/>
                <a:cs typeface="Raleway"/>
                <a:sym typeface="Raleway"/>
              </a:rPr>
              <a:t>that reveal how a team will function, based on the energy of its members.</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Unlike other solutions, map&amp;match doesn't address the relationships that are created within a team, but rather the way it functions and what it needs to develop in relation to the objectives it has set itself. Just because a team gets along well doesn't necessarily mean it will win the match.</a:t>
            </a:r>
            <a:endParaRPr sz="1200">
              <a:solidFill>
                <a:srgbClr val="31325B"/>
              </a:solidFill>
              <a:latin typeface="Raleway"/>
              <a:ea typeface="Raleway"/>
              <a:cs typeface="Raleway"/>
              <a:sym typeface="Raleway"/>
            </a:endParaRPr>
          </a:p>
        </p:txBody>
      </p:sp>
      <p:sp>
        <p:nvSpPr>
          <p:cNvPr id="89" name="Google Shape;89;p15"/>
          <p:cNvSpPr txBox="1"/>
          <p:nvPr/>
        </p:nvSpPr>
        <p:spPr>
          <a:xfrm>
            <a:off x="363400" y="180425"/>
            <a:ext cx="36621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PITCH: PRESENTATION</a:t>
            </a:r>
            <a:endParaRPr b="1" sz="2200">
              <a:solidFill>
                <a:srgbClr val="03045E"/>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3">
              <a:alphaModFix/>
            </a:blip>
            <a:stretch>
              <a:fillRect b="0" l="0" r="0" t="0"/>
            </a:stretch>
          </a:blipFill>
          <a:ln>
            <a:noFill/>
          </a:ln>
        </p:spPr>
      </p:sp>
      <p:sp>
        <p:nvSpPr>
          <p:cNvPr id="95" name="Google Shape;95;p16"/>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4">
              <a:alphaModFix/>
            </a:blip>
            <a:stretch>
              <a:fillRect b="0" l="0" r="0" t="0"/>
            </a:stretch>
          </a:blipFill>
          <a:ln>
            <a:noFill/>
          </a:ln>
        </p:spPr>
      </p:sp>
      <p:sp>
        <p:nvSpPr>
          <p:cNvPr id="96" name="Google Shape;96;p16"/>
          <p:cNvSpPr/>
          <p:nvPr/>
        </p:nvSpPr>
        <p:spPr>
          <a:xfrm rot="5400000">
            <a:off x="-357119" y="-1982797"/>
            <a:ext cx="2998171" cy="3294693"/>
          </a:xfrm>
          <a:custGeom>
            <a:rect b="b" l="l" r="r" t="t"/>
            <a:pathLst>
              <a:path extrusionOk="0" h="6622499" w="6026474">
                <a:moveTo>
                  <a:pt x="6026475" y="6622500"/>
                </a:moveTo>
                <a:lnTo>
                  <a:pt x="0" y="6622500"/>
                </a:lnTo>
                <a:lnTo>
                  <a:pt x="0" y="0"/>
                </a:lnTo>
                <a:lnTo>
                  <a:pt x="6026475" y="0"/>
                </a:lnTo>
                <a:lnTo>
                  <a:pt x="6026475" y="6622500"/>
                </a:lnTo>
                <a:close/>
              </a:path>
            </a:pathLst>
          </a:custGeom>
          <a:blipFill rotWithShape="1">
            <a:blip r:embed="rId5">
              <a:alphaModFix/>
            </a:blip>
            <a:stretch>
              <a:fillRect b="0" l="0" r="0" t="0"/>
            </a:stretch>
          </a:blipFill>
          <a:ln>
            <a:noFill/>
          </a:ln>
        </p:spPr>
      </p:sp>
      <p:sp>
        <p:nvSpPr>
          <p:cNvPr id="97" name="Google Shape;97;p16"/>
          <p:cNvSpPr txBox="1"/>
          <p:nvPr/>
        </p:nvSpPr>
        <p:spPr>
          <a:xfrm>
            <a:off x="4730350" y="2428650"/>
            <a:ext cx="3794700" cy="14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How it works</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An algorithm at the heart of a 15'/20' online questionnaire to reveal a person's profile in terms of what they like to do spontaneously, what they have developed and what takes up their energy. Complementary to technical skills.</a:t>
            </a:r>
            <a:endParaRPr sz="1500"/>
          </a:p>
        </p:txBody>
      </p:sp>
      <p:sp>
        <p:nvSpPr>
          <p:cNvPr id="98" name="Google Shape;98;p16"/>
          <p:cNvSpPr txBox="1"/>
          <p:nvPr/>
        </p:nvSpPr>
        <p:spPr>
          <a:xfrm>
            <a:off x="528000" y="729200"/>
            <a:ext cx="8391000" cy="14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Adapting the speech</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i="1" lang="fr" sz="1200">
                <a:solidFill>
                  <a:srgbClr val="31325B"/>
                </a:solidFill>
                <a:latin typeface="Raleway"/>
                <a:ea typeface="Raleway"/>
                <a:cs typeface="Raleway"/>
                <a:sym typeface="Raleway"/>
              </a:rPr>
              <a:t>Facing a manager/executive: </a:t>
            </a:r>
            <a:r>
              <a:rPr lang="fr" sz="1200">
                <a:solidFill>
                  <a:srgbClr val="31325B"/>
                </a:solidFill>
                <a:latin typeface="Raleway"/>
                <a:ea typeface="Raleway"/>
                <a:cs typeface="Raleway"/>
                <a:sym typeface="Raleway"/>
              </a:rPr>
              <a:t>the pitch will be built around individual and collective performance: "getting to know each other better to work better together and align on objectives".</a:t>
            </a:r>
            <a:endParaRPr sz="1200">
              <a:solidFill>
                <a:srgbClr val="31325B"/>
              </a:solidFill>
              <a:latin typeface="Raleway"/>
              <a:ea typeface="Raleway"/>
              <a:cs typeface="Raleway"/>
              <a:sym typeface="Raleway"/>
            </a:endParaRPr>
          </a:p>
          <a:p>
            <a:pPr indent="0" lvl="0" marL="457200" rtl="0" algn="l">
              <a:lnSpc>
                <a:spcPct val="115000"/>
              </a:lnSpc>
              <a:spcBef>
                <a:spcPts val="0"/>
              </a:spcBef>
              <a:spcAft>
                <a:spcPts val="0"/>
              </a:spcAft>
              <a:buNone/>
            </a:pPr>
            <a:r>
              <a:t/>
            </a:r>
            <a:endParaRPr i="1"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i="1" lang="fr" sz="1200">
                <a:solidFill>
                  <a:srgbClr val="31325B"/>
                </a:solidFill>
                <a:latin typeface="Raleway"/>
                <a:ea typeface="Raleway"/>
                <a:cs typeface="Raleway"/>
                <a:sym typeface="Raleway"/>
              </a:rPr>
              <a:t>Facing a HR manager: </a:t>
            </a:r>
            <a:r>
              <a:rPr lang="fr" sz="1200">
                <a:solidFill>
                  <a:srgbClr val="31325B"/>
                </a:solidFill>
                <a:latin typeface="Raleway"/>
                <a:ea typeface="Raleway"/>
                <a:cs typeface="Raleway"/>
                <a:sym typeface="Raleway"/>
              </a:rPr>
              <a:t>the pitch will be built around HR processes with contextualized illustrations (recruitment, integration, succession planning...).</a:t>
            </a:r>
            <a:endParaRPr sz="1200">
              <a:solidFill>
                <a:srgbClr val="31325B"/>
              </a:solidFill>
              <a:latin typeface="Raleway"/>
              <a:ea typeface="Raleway"/>
              <a:cs typeface="Raleway"/>
              <a:sym typeface="Raleway"/>
            </a:endParaRPr>
          </a:p>
        </p:txBody>
      </p:sp>
      <p:pic>
        <p:nvPicPr>
          <p:cNvPr id="99" name="Google Shape;99;p16"/>
          <p:cNvPicPr preferRelativeResize="0"/>
          <p:nvPr/>
        </p:nvPicPr>
        <p:blipFill>
          <a:blip r:embed="rId6">
            <a:alphaModFix/>
          </a:blip>
          <a:stretch>
            <a:fillRect/>
          </a:stretch>
        </p:blipFill>
        <p:spPr>
          <a:xfrm>
            <a:off x="612925" y="2304000"/>
            <a:ext cx="3959081" cy="2642500"/>
          </a:xfrm>
          <a:prstGeom prst="rect">
            <a:avLst/>
          </a:prstGeom>
          <a:noFill/>
          <a:ln>
            <a:noFill/>
          </a:ln>
        </p:spPr>
      </p:pic>
      <p:sp>
        <p:nvSpPr>
          <p:cNvPr id="100" name="Google Shape;100;p16"/>
          <p:cNvSpPr txBox="1"/>
          <p:nvPr/>
        </p:nvSpPr>
        <p:spPr>
          <a:xfrm>
            <a:off x="363400" y="180425"/>
            <a:ext cx="36621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PITCH: PRESENTATION</a:t>
            </a:r>
            <a:endParaRPr b="1" sz="2200">
              <a:solidFill>
                <a:srgbClr val="03045E"/>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3">
              <a:alphaModFix/>
            </a:blip>
            <a:stretch>
              <a:fillRect b="0" l="0" r="0" t="0"/>
            </a:stretch>
          </a:blipFill>
          <a:ln>
            <a:noFill/>
          </a:ln>
        </p:spPr>
      </p:sp>
      <p:sp>
        <p:nvSpPr>
          <p:cNvPr id="106" name="Google Shape;106;p17"/>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4">
              <a:alphaModFix/>
            </a:blip>
            <a:stretch>
              <a:fillRect b="0" l="0" r="0" t="0"/>
            </a:stretch>
          </a:blipFill>
          <a:ln>
            <a:noFill/>
          </a:ln>
        </p:spPr>
      </p:sp>
      <p:sp>
        <p:nvSpPr>
          <p:cNvPr id="107" name="Google Shape;107;p17"/>
          <p:cNvSpPr/>
          <p:nvPr/>
        </p:nvSpPr>
        <p:spPr>
          <a:xfrm rot="5400000">
            <a:off x="-2224246" y="1889496"/>
            <a:ext cx="5951162" cy="1968039"/>
          </a:xfrm>
          <a:custGeom>
            <a:rect b="b" l="l" r="r" t="t"/>
            <a:pathLst>
              <a:path extrusionOk="0" h="3936078" w="11902323">
                <a:moveTo>
                  <a:pt x="0" y="0"/>
                </a:moveTo>
                <a:lnTo>
                  <a:pt x="11902322" y="0"/>
                </a:lnTo>
                <a:lnTo>
                  <a:pt x="11902322" y="3936078"/>
                </a:lnTo>
                <a:lnTo>
                  <a:pt x="0" y="3936078"/>
                </a:lnTo>
                <a:lnTo>
                  <a:pt x="0" y="0"/>
                </a:lnTo>
                <a:close/>
              </a:path>
            </a:pathLst>
          </a:custGeom>
          <a:blipFill rotWithShape="1">
            <a:blip r:embed="rId5">
              <a:alphaModFix/>
            </a:blip>
            <a:stretch>
              <a:fillRect b="0" l="0" r="0" t="0"/>
            </a:stretch>
          </a:blipFill>
          <a:ln>
            <a:noFill/>
          </a:ln>
        </p:spPr>
      </p:sp>
      <p:sp>
        <p:nvSpPr>
          <p:cNvPr id="108" name="Google Shape;108;p17"/>
          <p:cNvSpPr txBox="1"/>
          <p:nvPr/>
        </p:nvSpPr>
        <p:spPr>
          <a:xfrm>
            <a:off x="950425" y="750475"/>
            <a:ext cx="8023500" cy="14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a:solidFill>
                  <a:srgbClr val="31325B"/>
                </a:solidFill>
                <a:latin typeface="Raleway"/>
                <a:ea typeface="Raleway"/>
                <a:cs typeface="Raleway"/>
                <a:sym typeface="Raleway"/>
              </a:rPr>
              <a:t>A platform that makes it possible to :</a:t>
            </a:r>
            <a:endParaRPr b="1">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Analyze an individual profile in terms of the dynamics expected of its role.</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Consolidate this profile in a team to give the manager the keys that he/she will need to develop in his/her management.</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a:solidFill>
                  <a:srgbClr val="31325B"/>
                </a:solidFill>
                <a:latin typeface="Raleway"/>
                <a:ea typeface="Raleway"/>
                <a:cs typeface="Raleway"/>
                <a:sym typeface="Raleway"/>
              </a:rPr>
              <a:t>Analyze the team's performance </a:t>
            </a:r>
            <a:r>
              <a:rPr b="1" lang="fr" sz="1200">
                <a:solidFill>
                  <a:srgbClr val="31325B"/>
                </a:solidFill>
                <a:latin typeface="Raleway"/>
                <a:ea typeface="Raleway"/>
                <a:cs typeface="Raleway"/>
                <a:sym typeface="Raleway"/>
              </a:rPr>
              <a:t>in relation to the dynamics required to achieve the objectives set. → optimize the complementarity of talents for greater performance.</a:t>
            </a:r>
            <a:endParaRPr b="1" sz="1200">
              <a:solidFill>
                <a:srgbClr val="31325B"/>
              </a:solidFill>
              <a:latin typeface="Raleway"/>
              <a:ea typeface="Raleway"/>
              <a:cs typeface="Raleway"/>
              <a:sym typeface="Raleway"/>
            </a:endParaRPr>
          </a:p>
        </p:txBody>
      </p:sp>
      <p:pic>
        <p:nvPicPr>
          <p:cNvPr id="109" name="Google Shape;109;p17"/>
          <p:cNvPicPr preferRelativeResize="0"/>
          <p:nvPr/>
        </p:nvPicPr>
        <p:blipFill>
          <a:blip r:embed="rId6">
            <a:alphaModFix/>
          </a:blip>
          <a:stretch>
            <a:fillRect/>
          </a:stretch>
        </p:blipFill>
        <p:spPr>
          <a:xfrm>
            <a:off x="2589563" y="2312350"/>
            <a:ext cx="3964875" cy="2646350"/>
          </a:xfrm>
          <a:prstGeom prst="rect">
            <a:avLst/>
          </a:prstGeom>
          <a:noFill/>
          <a:ln>
            <a:noFill/>
          </a:ln>
        </p:spPr>
      </p:pic>
      <p:sp>
        <p:nvSpPr>
          <p:cNvPr id="110" name="Google Shape;110;p17"/>
          <p:cNvSpPr txBox="1"/>
          <p:nvPr/>
        </p:nvSpPr>
        <p:spPr>
          <a:xfrm>
            <a:off x="363400" y="180425"/>
            <a:ext cx="36621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PITCH: PRESENTATION</a:t>
            </a:r>
            <a:endParaRPr b="1" sz="2200">
              <a:solidFill>
                <a:srgbClr val="03045E"/>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18"/>
          <p:cNvGrpSpPr/>
          <p:nvPr/>
        </p:nvGrpSpPr>
        <p:grpSpPr>
          <a:xfrm rot="989606">
            <a:off x="-1667615" y="3895998"/>
            <a:ext cx="9483548" cy="3768693"/>
            <a:chOff x="0" y="-38100"/>
            <a:chExt cx="4995233" cy="1985099"/>
          </a:xfrm>
        </p:grpSpPr>
        <p:sp>
          <p:nvSpPr>
            <p:cNvPr id="116" name="Google Shape;116;p18"/>
            <p:cNvSpPr/>
            <p:nvPr/>
          </p:nvSpPr>
          <p:spPr>
            <a:xfrm>
              <a:off x="0" y="0"/>
              <a:ext cx="4995233" cy="1946999"/>
            </a:xfrm>
            <a:custGeom>
              <a:rect b="b" l="l" r="r" t="t"/>
              <a:pathLst>
                <a:path extrusionOk="0" h="1946999" w="4995233">
                  <a:moveTo>
                    <a:pt x="0" y="0"/>
                  </a:moveTo>
                  <a:lnTo>
                    <a:pt x="4995233" y="0"/>
                  </a:lnTo>
                  <a:lnTo>
                    <a:pt x="4995233" y="1946999"/>
                  </a:lnTo>
                  <a:lnTo>
                    <a:pt x="0" y="1946999"/>
                  </a:lnTo>
                  <a:close/>
                </a:path>
              </a:pathLst>
            </a:custGeom>
            <a:solidFill>
              <a:srgbClr val="EBFAFF"/>
            </a:solidFill>
            <a:ln>
              <a:noFill/>
            </a:ln>
          </p:spPr>
        </p:sp>
        <p:sp>
          <p:nvSpPr>
            <p:cNvPr id="117" name="Google Shape;117;p18"/>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8" name="Google Shape;118;p18"/>
          <p:cNvSpPr/>
          <p:nvPr/>
        </p:nvSpPr>
        <p:spPr>
          <a:xfrm rot="-1691339">
            <a:off x="-1210075" y="1422061"/>
            <a:ext cx="6025854" cy="6621818"/>
          </a:xfrm>
          <a:custGeom>
            <a:rect b="b" l="l" r="r" t="t"/>
            <a:pathLst>
              <a:path extrusionOk="0" h="15258647" w="13885369">
                <a:moveTo>
                  <a:pt x="0" y="0"/>
                </a:moveTo>
                <a:lnTo>
                  <a:pt x="13885369" y="0"/>
                </a:lnTo>
                <a:lnTo>
                  <a:pt x="13885369" y="15258647"/>
                </a:lnTo>
                <a:lnTo>
                  <a:pt x="0" y="15258647"/>
                </a:lnTo>
                <a:lnTo>
                  <a:pt x="0" y="0"/>
                </a:lnTo>
                <a:close/>
              </a:path>
            </a:pathLst>
          </a:custGeom>
          <a:blipFill rotWithShape="1">
            <a:blip r:embed="rId3">
              <a:alphaModFix/>
            </a:blip>
            <a:stretch>
              <a:fillRect b="0" l="0" r="0" t="0"/>
            </a:stretch>
          </a:blipFill>
          <a:ln>
            <a:noFill/>
          </a:ln>
        </p:spPr>
      </p:sp>
      <p:sp>
        <p:nvSpPr>
          <p:cNvPr id="119" name="Google Shape;119;p18"/>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120" name="Google Shape;120;p18"/>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121" name="Google Shape;121;p18"/>
          <p:cNvSpPr txBox="1"/>
          <p:nvPr/>
        </p:nvSpPr>
        <p:spPr>
          <a:xfrm>
            <a:off x="285900" y="1108975"/>
            <a:ext cx="4861800" cy="12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Illustration.</a:t>
            </a:r>
            <a:endParaRPr b="1" u="sng">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Either short presentation (on map&amp;match partners website)</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or example of a CEO book with different profiles, the example of team analysis, of the manager facing his team, of binomials</a:t>
            </a:r>
            <a:endParaRPr sz="1100">
              <a:solidFill>
                <a:srgbClr val="31325B"/>
              </a:solidFill>
              <a:latin typeface="Raleway"/>
              <a:ea typeface="Raleway"/>
              <a:cs typeface="Raleway"/>
              <a:sym typeface="Raleway"/>
            </a:endParaRPr>
          </a:p>
        </p:txBody>
      </p:sp>
      <p:pic>
        <p:nvPicPr>
          <p:cNvPr id="122" name="Google Shape;122;p18">
            <a:hlinkClick r:id="rId6"/>
          </p:cNvPr>
          <p:cNvPicPr preferRelativeResize="0"/>
          <p:nvPr/>
        </p:nvPicPr>
        <p:blipFill>
          <a:blip r:embed="rId7">
            <a:alphaModFix/>
          </a:blip>
          <a:stretch>
            <a:fillRect/>
          </a:stretch>
        </p:blipFill>
        <p:spPr>
          <a:xfrm>
            <a:off x="5351428" y="554637"/>
            <a:ext cx="3166824" cy="1784625"/>
          </a:xfrm>
          <a:prstGeom prst="rect">
            <a:avLst/>
          </a:prstGeom>
          <a:noFill/>
          <a:ln>
            <a:noFill/>
          </a:ln>
        </p:spPr>
      </p:pic>
      <p:sp>
        <p:nvSpPr>
          <p:cNvPr id="123" name="Google Shape;123;p18"/>
          <p:cNvSpPr txBox="1"/>
          <p:nvPr/>
        </p:nvSpPr>
        <p:spPr>
          <a:xfrm>
            <a:off x="305125" y="2637400"/>
            <a:ext cx="4004400" cy="178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a:solidFill>
                  <a:srgbClr val="31325B"/>
                </a:solidFill>
                <a:latin typeface="Raleway"/>
                <a:ea typeface="Raleway"/>
                <a:cs typeface="Raleway"/>
                <a:sym typeface="Raleway"/>
              </a:rPr>
              <a:t>Example of a recurring map&amp;match customer:</a:t>
            </a:r>
            <a:endParaRPr b="1">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BNP Leasing Solution et BNPPF, Comdata Groupe, Sonepar, Universal Music, Servier, Meridiam, Radio Télévision Suisse</a:t>
            </a:r>
            <a:endParaRPr sz="12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Use case </a:t>
            </a:r>
            <a:endParaRPr sz="1100">
              <a:solidFill>
                <a:srgbClr val="31325B"/>
              </a:solidFill>
              <a:latin typeface="Raleway"/>
              <a:ea typeface="Raleway"/>
              <a:cs typeface="Raleway"/>
              <a:sym typeface="Raleway"/>
            </a:endParaRPr>
          </a:p>
        </p:txBody>
      </p:sp>
      <p:pic>
        <p:nvPicPr>
          <p:cNvPr id="124" name="Google Shape;124;p18">
            <a:hlinkClick r:id="rId8"/>
          </p:cNvPr>
          <p:cNvPicPr preferRelativeResize="0"/>
          <p:nvPr/>
        </p:nvPicPr>
        <p:blipFill>
          <a:blip r:embed="rId9">
            <a:alphaModFix/>
          </a:blip>
          <a:stretch>
            <a:fillRect/>
          </a:stretch>
        </p:blipFill>
        <p:spPr>
          <a:xfrm>
            <a:off x="4038427" y="2463025"/>
            <a:ext cx="2932966" cy="2166124"/>
          </a:xfrm>
          <a:prstGeom prst="rect">
            <a:avLst/>
          </a:prstGeom>
          <a:noFill/>
          <a:ln>
            <a:noFill/>
          </a:ln>
        </p:spPr>
      </p:pic>
      <p:pic>
        <p:nvPicPr>
          <p:cNvPr id="125" name="Google Shape;125;p18"/>
          <p:cNvPicPr preferRelativeResize="0"/>
          <p:nvPr/>
        </p:nvPicPr>
        <p:blipFill>
          <a:blip r:embed="rId10">
            <a:alphaModFix/>
          </a:blip>
          <a:stretch>
            <a:fillRect/>
          </a:stretch>
        </p:blipFill>
        <p:spPr>
          <a:xfrm rot="10447040">
            <a:off x="7219913" y="3296752"/>
            <a:ext cx="748425" cy="746348"/>
          </a:xfrm>
          <a:prstGeom prst="rect">
            <a:avLst/>
          </a:prstGeom>
          <a:noFill/>
          <a:ln>
            <a:noFill/>
          </a:ln>
        </p:spPr>
      </p:pic>
      <p:pic>
        <p:nvPicPr>
          <p:cNvPr id="126" name="Google Shape;126;p18"/>
          <p:cNvPicPr preferRelativeResize="0"/>
          <p:nvPr/>
        </p:nvPicPr>
        <p:blipFill>
          <a:blip r:embed="rId10">
            <a:alphaModFix/>
          </a:blip>
          <a:stretch>
            <a:fillRect/>
          </a:stretch>
        </p:blipFill>
        <p:spPr>
          <a:xfrm flipH="1" rot="-10361724">
            <a:off x="4571999" y="667625"/>
            <a:ext cx="700825" cy="698875"/>
          </a:xfrm>
          <a:prstGeom prst="rect">
            <a:avLst/>
          </a:prstGeom>
          <a:noFill/>
          <a:ln>
            <a:noFill/>
          </a:ln>
        </p:spPr>
      </p:pic>
      <p:sp>
        <p:nvSpPr>
          <p:cNvPr id="127" name="Google Shape;127;p18"/>
          <p:cNvSpPr txBox="1"/>
          <p:nvPr/>
        </p:nvSpPr>
        <p:spPr>
          <a:xfrm>
            <a:off x="3436250" y="722275"/>
            <a:ext cx="119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aleway"/>
                <a:ea typeface="Raleway"/>
                <a:cs typeface="Raleway"/>
                <a:sym typeface="Raleway"/>
              </a:rPr>
              <a:t>Click here to see</a:t>
            </a:r>
            <a:endParaRPr sz="1000">
              <a:latin typeface="Raleway"/>
              <a:ea typeface="Raleway"/>
              <a:cs typeface="Raleway"/>
              <a:sym typeface="Raleway"/>
            </a:endParaRPr>
          </a:p>
        </p:txBody>
      </p:sp>
      <p:sp>
        <p:nvSpPr>
          <p:cNvPr id="128" name="Google Shape;128;p18"/>
          <p:cNvSpPr txBox="1"/>
          <p:nvPr/>
        </p:nvSpPr>
        <p:spPr>
          <a:xfrm>
            <a:off x="8082675" y="3299788"/>
            <a:ext cx="78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aleway"/>
                <a:ea typeface="Raleway"/>
                <a:cs typeface="Raleway"/>
                <a:sym typeface="Raleway"/>
              </a:rPr>
              <a:t>Click here to see</a:t>
            </a:r>
            <a:endParaRPr sz="1000">
              <a:latin typeface="Raleway"/>
              <a:ea typeface="Raleway"/>
              <a:cs typeface="Raleway"/>
              <a:sym typeface="Raleway"/>
            </a:endParaRPr>
          </a:p>
        </p:txBody>
      </p:sp>
      <p:sp>
        <p:nvSpPr>
          <p:cNvPr id="129" name="Google Shape;129;p18"/>
          <p:cNvSpPr txBox="1"/>
          <p:nvPr/>
        </p:nvSpPr>
        <p:spPr>
          <a:xfrm>
            <a:off x="363400" y="180425"/>
            <a:ext cx="36621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PITCH: PRÉSENTATION</a:t>
            </a:r>
            <a:endParaRPr b="1" sz="2200">
              <a:solidFill>
                <a:srgbClr val="03045E"/>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p:nvPr/>
        </p:nvSpPr>
        <p:spPr>
          <a:xfrm flipH="1" rot="172606">
            <a:off x="3917333" y="-131694"/>
            <a:ext cx="5853351" cy="6464495"/>
          </a:xfrm>
          <a:custGeom>
            <a:rect b="b" l="l" r="r" t="t"/>
            <a:pathLst>
              <a:path extrusionOk="0" h="12912860" w="11750703">
                <a:moveTo>
                  <a:pt x="11750703" y="0"/>
                </a:moveTo>
                <a:lnTo>
                  <a:pt x="0" y="0"/>
                </a:lnTo>
                <a:lnTo>
                  <a:pt x="0" y="12912860"/>
                </a:lnTo>
                <a:lnTo>
                  <a:pt x="11750703" y="12912860"/>
                </a:lnTo>
                <a:lnTo>
                  <a:pt x="11750703" y="0"/>
                </a:lnTo>
                <a:close/>
              </a:path>
            </a:pathLst>
          </a:custGeom>
          <a:blipFill rotWithShape="1">
            <a:blip r:embed="rId3">
              <a:alphaModFix/>
            </a:blip>
            <a:stretch>
              <a:fillRect b="0" l="0" r="0" t="0"/>
            </a:stretch>
          </a:blipFill>
          <a:ln>
            <a:noFill/>
          </a:ln>
        </p:spPr>
      </p:sp>
      <p:sp>
        <p:nvSpPr>
          <p:cNvPr id="135" name="Google Shape;135;p19"/>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136" name="Google Shape;136;p19"/>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137" name="Google Shape;137;p19"/>
          <p:cNvSpPr txBox="1"/>
          <p:nvPr/>
        </p:nvSpPr>
        <p:spPr>
          <a:xfrm>
            <a:off x="228600" y="834500"/>
            <a:ext cx="8868600" cy="210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Research</a:t>
            </a:r>
            <a:r>
              <a:rPr b="1" lang="fr" u="sng">
                <a:solidFill>
                  <a:srgbClr val="31325B"/>
                </a:solidFill>
                <a:latin typeface="Raleway"/>
                <a:ea typeface="Raleway"/>
                <a:cs typeface="Raleway"/>
                <a:sym typeface="Raleway"/>
              </a:rPr>
              <a:t> </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lang="fr" sz="1200">
                <a:solidFill>
                  <a:srgbClr val="31325B"/>
                </a:solidFill>
                <a:latin typeface="Raleway"/>
                <a:ea typeface="Raleway"/>
                <a:cs typeface="Raleway"/>
                <a:sym typeface="Raleway"/>
              </a:rPr>
              <a:t>20 years of research </a:t>
            </a:r>
            <a:r>
              <a:rPr lang="fr" sz="1200">
                <a:solidFill>
                  <a:srgbClr val="31325B"/>
                </a:solidFill>
                <a:latin typeface="Raleway"/>
                <a:ea typeface="Raleway"/>
                <a:cs typeface="Raleway"/>
                <a:sym typeface="Raleway"/>
              </a:rPr>
              <a:t>by Chantal Gensse Science by map&amp;match (on partner site)</a:t>
            </a:r>
            <a:endParaRPr sz="1200">
              <a:solidFill>
                <a:srgbClr val="1E2253"/>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Engineer, 2 PhDs in France, 1 PhD in the US, certified in systems engineering.</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She drew her inspiration from the functioning of living organisms to identify the </a:t>
            </a:r>
            <a:r>
              <a:rPr b="1" lang="fr" sz="1200">
                <a:solidFill>
                  <a:srgbClr val="31325B"/>
                </a:solidFill>
                <a:latin typeface="Raleway"/>
                <a:ea typeface="Raleway"/>
                <a:cs typeface="Raleway"/>
                <a:sym typeface="Raleway"/>
              </a:rPr>
              <a:t>optimal operating rules </a:t>
            </a:r>
            <a:r>
              <a:rPr lang="fr" sz="1200">
                <a:solidFill>
                  <a:srgbClr val="31325B"/>
                </a:solidFill>
                <a:latin typeface="Raleway"/>
                <a:ea typeface="Raleway"/>
                <a:cs typeface="Raleway"/>
                <a:sym typeface="Raleway"/>
              </a:rPr>
              <a:t>for a social system. A company, a team, a project.</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b="1" lang="fr" sz="1200">
                <a:solidFill>
                  <a:srgbClr val="31325B"/>
                </a:solidFill>
                <a:latin typeface="Raleway"/>
                <a:ea typeface="Raleway"/>
                <a:cs typeface="Raleway"/>
                <a:sym typeface="Raleway"/>
              </a:rPr>
              <a:t>Revealed new talents</a:t>
            </a:r>
            <a:r>
              <a:rPr lang="fr" sz="1200">
                <a:solidFill>
                  <a:srgbClr val="31325B"/>
                </a:solidFill>
                <a:latin typeface="Raleway"/>
                <a:ea typeface="Raleway"/>
                <a:cs typeface="Raleway"/>
                <a:sym typeface="Raleway"/>
              </a:rPr>
              <a:t> to activate each of the identified dynamics. e.g. analysis, decision-making, formalization, structuring, management, transmission, expertise, etc....</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Published his first book in 2003 with Eyrolles Le manager aux 5 passeports, which won the 2004 </a:t>
            </a:r>
            <a:r>
              <a:rPr b="1" lang="fr" sz="1200">
                <a:solidFill>
                  <a:srgbClr val="31325B"/>
                </a:solidFill>
                <a:latin typeface="Raleway"/>
                <a:ea typeface="Raleway"/>
                <a:cs typeface="Raleway"/>
                <a:sym typeface="Raleway"/>
              </a:rPr>
              <a:t>manpower management book award.</a:t>
            </a:r>
            <a:endParaRPr b="1" sz="1200">
              <a:solidFill>
                <a:srgbClr val="31325B"/>
              </a:solidFill>
              <a:latin typeface="Raleway"/>
              <a:ea typeface="Raleway"/>
              <a:cs typeface="Raleway"/>
              <a:sym typeface="Raleway"/>
            </a:endParaRPr>
          </a:p>
        </p:txBody>
      </p:sp>
      <p:pic>
        <p:nvPicPr>
          <p:cNvPr id="138" name="Google Shape;138;p19">
            <a:hlinkClick r:id="rId6"/>
          </p:cNvPr>
          <p:cNvPicPr preferRelativeResize="0"/>
          <p:nvPr/>
        </p:nvPicPr>
        <p:blipFill>
          <a:blip r:embed="rId7">
            <a:alphaModFix/>
          </a:blip>
          <a:stretch>
            <a:fillRect/>
          </a:stretch>
        </p:blipFill>
        <p:spPr>
          <a:xfrm>
            <a:off x="4846572" y="2873165"/>
            <a:ext cx="2932075" cy="1646225"/>
          </a:xfrm>
          <a:prstGeom prst="rect">
            <a:avLst/>
          </a:prstGeom>
          <a:noFill/>
          <a:ln>
            <a:noFill/>
          </a:ln>
        </p:spPr>
      </p:pic>
      <p:sp>
        <p:nvSpPr>
          <p:cNvPr id="139" name="Google Shape;139;p19"/>
          <p:cNvSpPr txBox="1"/>
          <p:nvPr/>
        </p:nvSpPr>
        <p:spPr>
          <a:xfrm>
            <a:off x="8187225" y="3218100"/>
            <a:ext cx="78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aleway"/>
                <a:ea typeface="Raleway"/>
                <a:cs typeface="Raleway"/>
                <a:sym typeface="Raleway"/>
              </a:rPr>
              <a:t>Click here to see</a:t>
            </a:r>
            <a:endParaRPr sz="1000">
              <a:latin typeface="Raleway"/>
              <a:ea typeface="Raleway"/>
              <a:cs typeface="Raleway"/>
              <a:sym typeface="Raleway"/>
            </a:endParaRPr>
          </a:p>
        </p:txBody>
      </p:sp>
      <p:pic>
        <p:nvPicPr>
          <p:cNvPr id="140" name="Google Shape;140;p19"/>
          <p:cNvPicPr preferRelativeResize="0"/>
          <p:nvPr/>
        </p:nvPicPr>
        <p:blipFill>
          <a:blip r:embed="rId8">
            <a:alphaModFix/>
          </a:blip>
          <a:stretch>
            <a:fillRect/>
          </a:stretch>
        </p:blipFill>
        <p:spPr>
          <a:xfrm>
            <a:off x="415450" y="3167263"/>
            <a:ext cx="4098749" cy="1341675"/>
          </a:xfrm>
          <a:prstGeom prst="rect">
            <a:avLst/>
          </a:prstGeom>
          <a:noFill/>
          <a:ln>
            <a:noFill/>
          </a:ln>
        </p:spPr>
      </p:pic>
      <p:pic>
        <p:nvPicPr>
          <p:cNvPr id="141" name="Google Shape;141;p19"/>
          <p:cNvPicPr preferRelativeResize="0"/>
          <p:nvPr/>
        </p:nvPicPr>
        <p:blipFill>
          <a:blip r:embed="rId9">
            <a:alphaModFix/>
          </a:blip>
          <a:stretch>
            <a:fillRect/>
          </a:stretch>
        </p:blipFill>
        <p:spPr>
          <a:xfrm>
            <a:off x="7084300" y="101575"/>
            <a:ext cx="1219200" cy="1400175"/>
          </a:xfrm>
          <a:prstGeom prst="rect">
            <a:avLst/>
          </a:prstGeom>
          <a:noFill/>
          <a:ln>
            <a:noFill/>
          </a:ln>
        </p:spPr>
      </p:pic>
      <p:cxnSp>
        <p:nvCxnSpPr>
          <p:cNvPr id="142" name="Google Shape;142;p19"/>
          <p:cNvCxnSpPr/>
          <p:nvPr/>
        </p:nvCxnSpPr>
        <p:spPr>
          <a:xfrm flipH="1">
            <a:off x="7868075" y="3516200"/>
            <a:ext cx="332400" cy="120000"/>
          </a:xfrm>
          <a:prstGeom prst="straightConnector1">
            <a:avLst/>
          </a:prstGeom>
          <a:noFill/>
          <a:ln cap="flat" cmpd="sng" w="9525">
            <a:solidFill>
              <a:schemeClr val="dk2"/>
            </a:solidFill>
            <a:prstDash val="solid"/>
            <a:round/>
            <a:headEnd len="med" w="med" type="none"/>
            <a:tailEnd len="med" w="med" type="triangle"/>
          </a:ln>
        </p:spPr>
      </p:cxnSp>
      <p:sp>
        <p:nvSpPr>
          <p:cNvPr id="143" name="Google Shape;143;p19"/>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FOUNDATION/ANCHORING ELEMENTS</a:t>
            </a:r>
            <a:endParaRPr b="1" sz="2200">
              <a:solidFill>
                <a:srgbClr val="03045E"/>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p:nvPr/>
        </p:nvSpPr>
        <p:spPr>
          <a:xfrm rot="3798423">
            <a:off x="-2712755" y="1497287"/>
            <a:ext cx="6462615" cy="2023727"/>
          </a:xfrm>
          <a:custGeom>
            <a:rect b="b" l="l" r="r" t="t"/>
            <a:pathLst>
              <a:path extrusionOk="0" h="4058426" w="12902509">
                <a:moveTo>
                  <a:pt x="0" y="0"/>
                </a:moveTo>
                <a:lnTo>
                  <a:pt x="12902510" y="0"/>
                </a:lnTo>
                <a:lnTo>
                  <a:pt x="12902510" y="4058425"/>
                </a:lnTo>
                <a:lnTo>
                  <a:pt x="0" y="4058425"/>
                </a:lnTo>
                <a:lnTo>
                  <a:pt x="0" y="0"/>
                </a:lnTo>
                <a:close/>
              </a:path>
            </a:pathLst>
          </a:custGeom>
          <a:blipFill rotWithShape="1">
            <a:blip r:embed="rId3">
              <a:alphaModFix/>
            </a:blip>
            <a:stretch>
              <a:fillRect b="0" l="0" r="0" t="0"/>
            </a:stretch>
          </a:blipFill>
          <a:ln>
            <a:noFill/>
          </a:ln>
        </p:spPr>
      </p:sp>
      <p:sp>
        <p:nvSpPr>
          <p:cNvPr id="149" name="Google Shape;149;p20"/>
          <p:cNvSpPr/>
          <p:nvPr/>
        </p:nvSpPr>
        <p:spPr>
          <a:xfrm rot="3798423">
            <a:off x="-131266" y="1535268"/>
            <a:ext cx="3655380" cy="1144659"/>
          </a:xfrm>
          <a:custGeom>
            <a:rect b="b" l="l" r="r" t="t"/>
            <a:pathLst>
              <a:path extrusionOk="0" h="2295524" w="7297909">
                <a:moveTo>
                  <a:pt x="0" y="0"/>
                </a:moveTo>
                <a:lnTo>
                  <a:pt x="7297909" y="0"/>
                </a:lnTo>
                <a:lnTo>
                  <a:pt x="7297909" y="2295524"/>
                </a:lnTo>
                <a:lnTo>
                  <a:pt x="0" y="2295524"/>
                </a:lnTo>
                <a:lnTo>
                  <a:pt x="0" y="0"/>
                </a:lnTo>
                <a:close/>
              </a:path>
            </a:pathLst>
          </a:custGeom>
          <a:blipFill rotWithShape="1">
            <a:blip r:embed="rId4">
              <a:alphaModFix/>
            </a:blip>
            <a:stretch>
              <a:fillRect b="0" l="0" r="0" t="0"/>
            </a:stretch>
          </a:blipFill>
          <a:ln>
            <a:noFill/>
          </a:ln>
        </p:spPr>
      </p:sp>
      <p:sp>
        <p:nvSpPr>
          <p:cNvPr id="150" name="Google Shape;150;p20"/>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5">
              <a:alphaModFix/>
            </a:blip>
            <a:stretch>
              <a:fillRect b="0" l="0" r="0" t="0"/>
            </a:stretch>
          </a:blipFill>
          <a:ln>
            <a:noFill/>
          </a:ln>
        </p:spPr>
      </p:sp>
      <p:sp>
        <p:nvSpPr>
          <p:cNvPr id="151" name="Google Shape;151;p20"/>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6">
              <a:alphaModFix/>
            </a:blip>
            <a:stretch>
              <a:fillRect b="0" l="0" r="0" t="0"/>
            </a:stretch>
          </a:blipFill>
          <a:ln>
            <a:noFill/>
          </a:ln>
        </p:spPr>
      </p:sp>
      <p:sp>
        <p:nvSpPr>
          <p:cNvPr id="152" name="Google Shape;152;p20"/>
          <p:cNvSpPr txBox="1"/>
          <p:nvPr/>
        </p:nvSpPr>
        <p:spPr>
          <a:xfrm>
            <a:off x="334800" y="674275"/>
            <a:ext cx="8669400" cy="104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Application that validates the model and talents</a:t>
            </a:r>
            <a:endParaRPr b="1" u="sng">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In the 2000s, the foundations of map&amp;match were applied to top-level athletes (2002, Jean Pierre Vidal, François Gabart, and later Amélie Mauresmo), </a:t>
            </a:r>
            <a:endParaRPr sz="1200">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Since 2010, we've been advising executives and managers in their search for performance or transformation.</a:t>
            </a:r>
            <a:endParaRPr sz="1200">
              <a:solidFill>
                <a:srgbClr val="31325B"/>
              </a:solidFill>
              <a:latin typeface="Raleway"/>
              <a:ea typeface="Raleway"/>
              <a:cs typeface="Raleway"/>
              <a:sym typeface="Raleway"/>
            </a:endParaRPr>
          </a:p>
        </p:txBody>
      </p:sp>
      <p:pic>
        <p:nvPicPr>
          <p:cNvPr id="153" name="Google Shape;153;p20"/>
          <p:cNvPicPr preferRelativeResize="0"/>
          <p:nvPr/>
        </p:nvPicPr>
        <p:blipFill>
          <a:blip r:embed="rId7">
            <a:alphaModFix/>
          </a:blip>
          <a:stretch>
            <a:fillRect/>
          </a:stretch>
        </p:blipFill>
        <p:spPr>
          <a:xfrm>
            <a:off x="6419150" y="3898129"/>
            <a:ext cx="2054723" cy="948100"/>
          </a:xfrm>
          <a:prstGeom prst="rect">
            <a:avLst/>
          </a:prstGeom>
          <a:noFill/>
          <a:ln>
            <a:noFill/>
          </a:ln>
        </p:spPr>
      </p:pic>
      <p:sp>
        <p:nvSpPr>
          <p:cNvPr id="154" name="Google Shape;154;p20"/>
          <p:cNvSpPr txBox="1"/>
          <p:nvPr/>
        </p:nvSpPr>
        <p:spPr>
          <a:xfrm>
            <a:off x="334800" y="1857775"/>
            <a:ext cx="5479800" cy="2776800"/>
          </a:xfrm>
          <a:prstGeom prst="rect">
            <a:avLst/>
          </a:prstGeom>
          <a:noFill/>
          <a:ln>
            <a:noFill/>
          </a:ln>
        </p:spPr>
        <p:txBody>
          <a:bodyPr anchorCtr="0" anchor="t" bIns="91425" lIns="91425" spcFirstLastPara="1" rIns="91425" wrap="square" tIns="91425">
            <a:spAutoFit/>
          </a:bodyPr>
          <a:lstStyle/>
          <a:p>
            <a:pPr indent="0" lvl="0" marL="137160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The start of map&amp;match:</a:t>
            </a:r>
            <a:endParaRPr b="1" u="sng">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chemeClr val="dk1"/>
              </a:buClr>
              <a:buSzPts val="1200"/>
              <a:buFont typeface="Raleway"/>
              <a:buChar char="-"/>
            </a:pPr>
            <a:r>
              <a:rPr lang="fr" sz="1200">
                <a:solidFill>
                  <a:srgbClr val="31325B"/>
                </a:solidFill>
                <a:latin typeface="Raleway"/>
                <a:ea typeface="Raleway"/>
                <a:cs typeface="Raleway"/>
                <a:sym typeface="Raleway"/>
              </a:rPr>
              <a:t>At the end of 2015, V1 of the platform was released in 2016, based on the Sanofi Group's project to transform its HR function in France: Sanofi - Testimony of Marie-Pascale Colombier</a:t>
            </a:r>
            <a:endParaRPr sz="1200">
              <a:solidFill>
                <a:srgbClr val="1E2253"/>
              </a:solidFill>
              <a:latin typeface="Raleway"/>
              <a:ea typeface="Raleway"/>
              <a:cs typeface="Raleway"/>
              <a:sym typeface="Raleway"/>
            </a:endParaRPr>
          </a:p>
          <a:p>
            <a:pPr indent="0" lvl="0" marL="137160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Th</a:t>
            </a:r>
            <a:r>
              <a:rPr b="1" lang="fr" u="sng">
                <a:solidFill>
                  <a:srgbClr val="31325B"/>
                </a:solidFill>
                <a:latin typeface="Raleway"/>
                <a:ea typeface="Raleway"/>
                <a:cs typeface="Raleway"/>
                <a:sym typeface="Raleway"/>
              </a:rPr>
              <a:t>e test:</a:t>
            </a:r>
            <a:endParaRPr b="1" u="sng">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Three years of R&amp;D between Chantal and her team, plus a testing specialist. To define the test modality that enables us to identify without bias (i.e. without projecting what we know how to do or think we should do) what we like or dislike doing. The choice made allows 226 dilemmas to pass to the right hemisphere.</a:t>
            </a:r>
            <a:endParaRPr sz="1200">
              <a:solidFill>
                <a:srgbClr val="31325B"/>
              </a:solidFill>
              <a:latin typeface="Raleway"/>
              <a:ea typeface="Raleway"/>
              <a:cs typeface="Raleway"/>
              <a:sym typeface="Raleway"/>
            </a:endParaRPr>
          </a:p>
        </p:txBody>
      </p:sp>
      <p:pic>
        <p:nvPicPr>
          <p:cNvPr descr="Human Resources Business Partner, Marie-Pascale Colombier, explique comment Map &amp; Match était la solution dont ils avaient besoin chez Sanofi, lors du Salon Talent Management 2016. &#10;&#10;En savoir plus :&#10;http://mapandmatch.com/fr/" id="155" name="Google Shape;155;p20" title="Sanofi - Témoignage de Marie-Pascale Colombier">
            <a:hlinkClick r:id="rId8"/>
          </p:cNvPr>
          <p:cNvPicPr preferRelativeResize="0"/>
          <p:nvPr/>
        </p:nvPicPr>
        <p:blipFill>
          <a:blip r:embed="rId9">
            <a:alphaModFix/>
          </a:blip>
          <a:stretch>
            <a:fillRect/>
          </a:stretch>
        </p:blipFill>
        <p:spPr>
          <a:xfrm>
            <a:off x="5879825" y="1928875"/>
            <a:ext cx="2959030" cy="1664454"/>
          </a:xfrm>
          <a:prstGeom prst="rect">
            <a:avLst/>
          </a:prstGeom>
          <a:noFill/>
          <a:ln>
            <a:noFill/>
          </a:ln>
        </p:spPr>
      </p:pic>
      <p:sp>
        <p:nvSpPr>
          <p:cNvPr id="156" name="Google Shape;156;p20"/>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FOUNDATION/ANCHORING ELEMENTS</a:t>
            </a:r>
            <a:endParaRPr b="1" sz="2200">
              <a:solidFill>
                <a:srgbClr val="03045E"/>
              </a:solidFill>
              <a:latin typeface="Raleway ExtraBold"/>
              <a:ea typeface="Raleway ExtraBold"/>
              <a:cs typeface="Raleway ExtraBold"/>
              <a:sym typeface="Raleway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p:nvPr/>
        </p:nvSpPr>
        <p:spPr>
          <a:xfrm rot="-2456596">
            <a:off x="3395361" y="3207835"/>
            <a:ext cx="3056073" cy="3358322"/>
          </a:xfrm>
          <a:custGeom>
            <a:rect b="b" l="l" r="r" t="t"/>
            <a:pathLst>
              <a:path extrusionOk="0" h="6719836" w="6115051">
                <a:moveTo>
                  <a:pt x="0" y="0"/>
                </a:moveTo>
                <a:lnTo>
                  <a:pt x="6115051" y="0"/>
                </a:lnTo>
                <a:lnTo>
                  <a:pt x="6115051" y="6719836"/>
                </a:lnTo>
                <a:lnTo>
                  <a:pt x="0" y="6719836"/>
                </a:lnTo>
                <a:lnTo>
                  <a:pt x="0" y="0"/>
                </a:lnTo>
                <a:close/>
              </a:path>
            </a:pathLst>
          </a:custGeom>
          <a:blipFill rotWithShape="1">
            <a:blip r:embed="rId3">
              <a:alphaModFix/>
            </a:blip>
            <a:stretch>
              <a:fillRect b="0" l="0" r="0" t="0"/>
            </a:stretch>
          </a:blipFill>
          <a:ln>
            <a:noFill/>
          </a:ln>
        </p:spPr>
      </p:sp>
      <p:sp>
        <p:nvSpPr>
          <p:cNvPr id="162" name="Google Shape;162;p21"/>
          <p:cNvSpPr/>
          <p:nvPr/>
        </p:nvSpPr>
        <p:spPr>
          <a:xfrm rot="-223140">
            <a:off x="-329571" y="1805209"/>
            <a:ext cx="4187781" cy="4601957"/>
          </a:xfrm>
          <a:custGeom>
            <a:rect b="b" l="l" r="r" t="t"/>
            <a:pathLst>
              <a:path extrusionOk="0" h="9184533" w="8357925">
                <a:moveTo>
                  <a:pt x="0" y="0"/>
                </a:moveTo>
                <a:lnTo>
                  <a:pt x="8357925" y="0"/>
                </a:lnTo>
                <a:lnTo>
                  <a:pt x="8357925" y="9184533"/>
                </a:lnTo>
                <a:lnTo>
                  <a:pt x="0" y="9184533"/>
                </a:lnTo>
                <a:lnTo>
                  <a:pt x="0" y="0"/>
                </a:lnTo>
                <a:close/>
              </a:path>
            </a:pathLst>
          </a:custGeom>
          <a:blipFill rotWithShape="1">
            <a:blip r:embed="rId3">
              <a:alphaModFix/>
            </a:blip>
            <a:stretch>
              <a:fillRect b="0" l="0" r="0" t="0"/>
            </a:stretch>
          </a:blipFill>
          <a:ln>
            <a:noFill/>
          </a:ln>
        </p:spPr>
      </p:sp>
      <p:sp>
        <p:nvSpPr>
          <p:cNvPr id="163" name="Google Shape;163;p21"/>
          <p:cNvSpPr/>
          <p:nvPr/>
        </p:nvSpPr>
        <p:spPr>
          <a:xfrm flipH="1" rot="2578145">
            <a:off x="6071620" y="3226306"/>
            <a:ext cx="3050332" cy="3364325"/>
          </a:xfrm>
          <a:custGeom>
            <a:rect b="b" l="l" r="r" t="t"/>
            <a:pathLst>
              <a:path extrusionOk="0" h="6719836" w="6115051">
                <a:moveTo>
                  <a:pt x="6115050" y="0"/>
                </a:moveTo>
                <a:lnTo>
                  <a:pt x="0" y="0"/>
                </a:lnTo>
                <a:lnTo>
                  <a:pt x="0" y="6719836"/>
                </a:lnTo>
                <a:lnTo>
                  <a:pt x="6115050" y="6719836"/>
                </a:lnTo>
                <a:lnTo>
                  <a:pt x="6115050" y="0"/>
                </a:lnTo>
                <a:close/>
              </a:path>
            </a:pathLst>
          </a:custGeom>
          <a:blipFill rotWithShape="1">
            <a:blip r:embed="rId3">
              <a:alphaModFix/>
            </a:blip>
            <a:stretch>
              <a:fillRect b="0" l="0" r="0" t="0"/>
            </a:stretch>
          </a:blipFill>
          <a:ln>
            <a:noFill/>
          </a:ln>
        </p:spPr>
      </p:sp>
      <p:sp>
        <p:nvSpPr>
          <p:cNvPr id="164" name="Google Shape;164;p21"/>
          <p:cNvSpPr/>
          <p:nvPr/>
        </p:nvSpPr>
        <p:spPr>
          <a:xfrm>
            <a:off x="7097915" y="4519404"/>
            <a:ext cx="279968" cy="427106"/>
          </a:xfrm>
          <a:custGeom>
            <a:rect b="b" l="l" r="r" t="t"/>
            <a:pathLst>
              <a:path extrusionOk="0" h="854212" w="559935">
                <a:moveTo>
                  <a:pt x="0" y="0"/>
                </a:moveTo>
                <a:lnTo>
                  <a:pt x="559935" y="0"/>
                </a:lnTo>
                <a:lnTo>
                  <a:pt x="559935" y="854212"/>
                </a:lnTo>
                <a:lnTo>
                  <a:pt x="0" y="854212"/>
                </a:lnTo>
                <a:lnTo>
                  <a:pt x="0" y="0"/>
                </a:lnTo>
                <a:close/>
              </a:path>
            </a:pathLst>
          </a:custGeom>
          <a:blipFill rotWithShape="1">
            <a:blip r:embed="rId4">
              <a:alphaModFix/>
            </a:blip>
            <a:stretch>
              <a:fillRect b="0" l="0" r="0" t="0"/>
            </a:stretch>
          </a:blipFill>
          <a:ln>
            <a:noFill/>
          </a:ln>
        </p:spPr>
      </p:sp>
      <p:sp>
        <p:nvSpPr>
          <p:cNvPr id="165" name="Google Shape;165;p21"/>
          <p:cNvSpPr/>
          <p:nvPr/>
        </p:nvSpPr>
        <p:spPr>
          <a:xfrm>
            <a:off x="7585812" y="4629150"/>
            <a:ext cx="1043838" cy="207614"/>
          </a:xfrm>
          <a:custGeom>
            <a:rect b="b" l="l" r="r" t="t"/>
            <a:pathLst>
              <a:path extrusionOk="0" h="415229" w="2087677">
                <a:moveTo>
                  <a:pt x="0" y="0"/>
                </a:moveTo>
                <a:lnTo>
                  <a:pt x="2087677" y="0"/>
                </a:lnTo>
                <a:lnTo>
                  <a:pt x="2087677" y="415229"/>
                </a:lnTo>
                <a:lnTo>
                  <a:pt x="0" y="415229"/>
                </a:lnTo>
                <a:lnTo>
                  <a:pt x="0" y="0"/>
                </a:lnTo>
                <a:close/>
              </a:path>
            </a:pathLst>
          </a:custGeom>
          <a:blipFill rotWithShape="1">
            <a:blip r:embed="rId5">
              <a:alphaModFix/>
            </a:blip>
            <a:stretch>
              <a:fillRect b="0" l="0" r="0" t="0"/>
            </a:stretch>
          </a:blipFill>
          <a:ln>
            <a:noFill/>
          </a:ln>
        </p:spPr>
      </p:sp>
      <p:sp>
        <p:nvSpPr>
          <p:cNvPr id="166" name="Google Shape;166;p21"/>
          <p:cNvSpPr txBox="1"/>
          <p:nvPr/>
        </p:nvSpPr>
        <p:spPr>
          <a:xfrm>
            <a:off x="528000" y="657325"/>
            <a:ext cx="8767500" cy="213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Security and cookies</a:t>
            </a:r>
            <a:endParaRPr b="1" u="sng">
              <a:solidFill>
                <a:srgbClr val="31325B"/>
              </a:solidFill>
              <a:latin typeface="Raleway"/>
              <a:ea typeface="Raleway"/>
              <a:cs typeface="Raleway"/>
              <a:sym typeface="Raleway"/>
            </a:endParaRPr>
          </a:p>
          <a:p>
            <a:pPr indent="-304800" lvl="0" marL="457200" rtl="0" algn="l">
              <a:lnSpc>
                <a:spcPct val="115000"/>
              </a:lnSpc>
              <a:spcBef>
                <a:spcPts val="0"/>
              </a:spcBef>
              <a:spcAft>
                <a:spcPts val="0"/>
              </a:spcAft>
              <a:buClr>
                <a:srgbClr val="31325B"/>
              </a:buClr>
              <a:buSzPts val="1200"/>
              <a:buFont typeface="Raleway"/>
              <a:buChar char="-"/>
            </a:pPr>
            <a:r>
              <a:rPr b="1" lang="fr" sz="1200">
                <a:solidFill>
                  <a:srgbClr val="31325B"/>
                </a:solidFill>
                <a:latin typeface="Raleway"/>
                <a:ea typeface="Raleway"/>
                <a:cs typeface="Raleway"/>
                <a:sym typeface="Raleway"/>
              </a:rPr>
              <a:t>Main principles:</a:t>
            </a:r>
            <a:endParaRPr b="1" sz="1200">
              <a:solidFill>
                <a:srgbClr val="31325B"/>
              </a:solidFill>
              <a:latin typeface="Raleway"/>
              <a:ea typeface="Raleway"/>
              <a:cs typeface="Raleway"/>
              <a:sym typeface="Raleway"/>
            </a:endParaRPr>
          </a:p>
          <a:p>
            <a:pPr indent="-304800" lvl="1" marL="9144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Data hosted by OVH in France</a:t>
            </a:r>
            <a:endParaRPr sz="1200">
              <a:solidFill>
                <a:srgbClr val="31325B"/>
              </a:solidFill>
              <a:latin typeface="Raleway"/>
              <a:ea typeface="Raleway"/>
              <a:cs typeface="Raleway"/>
              <a:sym typeface="Raleway"/>
            </a:endParaRPr>
          </a:p>
          <a:p>
            <a:pPr indent="-304800" lvl="1" marL="9144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Maintenance and security provided by map&amp;match teams. </a:t>
            </a:r>
            <a:endParaRPr sz="1200">
              <a:solidFill>
                <a:srgbClr val="31325B"/>
              </a:solidFill>
              <a:latin typeface="Raleway"/>
              <a:ea typeface="Raleway"/>
              <a:cs typeface="Raleway"/>
              <a:sym typeface="Raleway"/>
            </a:endParaRPr>
          </a:p>
          <a:p>
            <a:pPr indent="-304800" lvl="1" marL="914400" rtl="0" algn="l">
              <a:lnSpc>
                <a:spcPct val="115000"/>
              </a:lnSpc>
              <a:spcBef>
                <a:spcPts val="0"/>
              </a:spcBef>
              <a:spcAft>
                <a:spcPts val="0"/>
              </a:spcAft>
              <a:buClr>
                <a:srgbClr val="31325B"/>
              </a:buClr>
              <a:buSzPts val="1200"/>
              <a:buFont typeface="Raleway"/>
              <a:buChar char="-"/>
            </a:pPr>
            <a:r>
              <a:rPr lang="fr" sz="1200">
                <a:solidFill>
                  <a:srgbClr val="31325B"/>
                </a:solidFill>
                <a:latin typeface="Raleway"/>
                <a:ea typeface="Raleway"/>
                <a:cs typeface="Raleway"/>
                <a:sym typeface="Raleway"/>
              </a:rPr>
              <a:t>Already audited by major groups such as Servier, BNP and Comdata.</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t/>
            </a:r>
            <a:endParaRPr sz="1200">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b="1" lang="fr" u="sng">
                <a:solidFill>
                  <a:srgbClr val="31325B"/>
                </a:solidFill>
                <a:latin typeface="Raleway"/>
                <a:ea typeface="Raleway"/>
                <a:cs typeface="Raleway"/>
                <a:sym typeface="Raleway"/>
              </a:rPr>
              <a:t>GDPR document on the partner site in Technical Documents :</a:t>
            </a:r>
            <a:endParaRPr b="1" u="sng">
              <a:solidFill>
                <a:srgbClr val="31325B"/>
              </a:solidFill>
              <a:latin typeface="Raleway"/>
              <a:ea typeface="Raleway"/>
              <a:cs typeface="Raleway"/>
              <a:sym typeface="Raleway"/>
            </a:endParaRPr>
          </a:p>
          <a:p>
            <a:pPr indent="0" lvl="0" marL="0" rtl="0" algn="l">
              <a:lnSpc>
                <a:spcPct val="115000"/>
              </a:lnSpc>
              <a:spcBef>
                <a:spcPts val="0"/>
              </a:spcBef>
              <a:spcAft>
                <a:spcPts val="0"/>
              </a:spcAft>
              <a:buNone/>
            </a:pPr>
            <a:r>
              <a:rPr lang="fr" sz="1200" u="sng">
                <a:solidFill>
                  <a:schemeClr val="accent1"/>
                </a:solidFill>
                <a:latin typeface="Raleway"/>
                <a:ea typeface="Raleway"/>
                <a:cs typeface="Raleway"/>
                <a:sym typeface="Raleway"/>
                <a:hlinkClick r:id="rId6">
                  <a:extLst>
                    <a:ext uri="{A12FA001-AC4F-418D-AE19-62706E023703}">
                      <ahyp:hlinkClr val="tx"/>
                    </a:ext>
                  </a:extLst>
                </a:hlinkClick>
              </a:rPr>
              <a:t>https://mapandmatch.partners/technical-documents/</a:t>
            </a:r>
            <a:endParaRPr u="sng">
              <a:solidFill>
                <a:schemeClr val="accent1"/>
              </a:solidFill>
              <a:latin typeface="Raleway"/>
              <a:ea typeface="Raleway"/>
              <a:cs typeface="Raleway"/>
              <a:sym typeface="Raleway"/>
            </a:endParaRPr>
          </a:p>
          <a:p>
            <a:pPr indent="0" lvl="0" marL="0" rtl="0" algn="l">
              <a:lnSpc>
                <a:spcPct val="115000"/>
              </a:lnSpc>
              <a:spcBef>
                <a:spcPts val="0"/>
              </a:spcBef>
              <a:spcAft>
                <a:spcPts val="0"/>
              </a:spcAft>
              <a:buNone/>
            </a:pPr>
            <a:r>
              <a:t/>
            </a:r>
            <a:endParaRPr b="1" sz="1200" u="sng">
              <a:solidFill>
                <a:schemeClr val="accent1"/>
              </a:solidFill>
              <a:highlight>
                <a:srgbClr val="FF0000"/>
              </a:highlight>
              <a:latin typeface="Raleway"/>
              <a:ea typeface="Raleway"/>
              <a:cs typeface="Raleway"/>
              <a:sym typeface="Raleway"/>
            </a:endParaRPr>
          </a:p>
        </p:txBody>
      </p:sp>
      <p:pic>
        <p:nvPicPr>
          <p:cNvPr id="167" name="Google Shape;167;p21">
            <a:hlinkClick r:id="rId7"/>
          </p:cNvPr>
          <p:cNvPicPr preferRelativeResize="0"/>
          <p:nvPr/>
        </p:nvPicPr>
        <p:blipFill>
          <a:blip r:embed="rId8">
            <a:alphaModFix/>
          </a:blip>
          <a:stretch>
            <a:fillRect/>
          </a:stretch>
        </p:blipFill>
        <p:spPr>
          <a:xfrm>
            <a:off x="2577725" y="2571750"/>
            <a:ext cx="3988550" cy="1844500"/>
          </a:xfrm>
          <a:prstGeom prst="rect">
            <a:avLst/>
          </a:prstGeom>
          <a:noFill/>
          <a:ln>
            <a:noFill/>
          </a:ln>
        </p:spPr>
      </p:pic>
      <p:pic>
        <p:nvPicPr>
          <p:cNvPr id="168" name="Google Shape;168;p21">
            <a:hlinkClick r:id="rId9"/>
          </p:cNvPr>
          <p:cNvPicPr preferRelativeResize="0"/>
          <p:nvPr/>
        </p:nvPicPr>
        <p:blipFill>
          <a:blip r:embed="rId10">
            <a:alphaModFix/>
          </a:blip>
          <a:stretch>
            <a:fillRect/>
          </a:stretch>
        </p:blipFill>
        <p:spPr>
          <a:xfrm>
            <a:off x="3611375" y="4249000"/>
            <a:ext cx="2067675" cy="785900"/>
          </a:xfrm>
          <a:prstGeom prst="rect">
            <a:avLst/>
          </a:prstGeom>
          <a:noFill/>
          <a:ln>
            <a:noFill/>
          </a:ln>
        </p:spPr>
      </p:pic>
      <p:sp>
        <p:nvSpPr>
          <p:cNvPr id="169" name="Google Shape;169;p21"/>
          <p:cNvSpPr txBox="1"/>
          <p:nvPr/>
        </p:nvSpPr>
        <p:spPr>
          <a:xfrm>
            <a:off x="7388550" y="3512138"/>
            <a:ext cx="78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aleway"/>
                <a:ea typeface="Raleway"/>
                <a:cs typeface="Raleway"/>
                <a:sym typeface="Raleway"/>
              </a:rPr>
              <a:t>Click here to see</a:t>
            </a:r>
            <a:endParaRPr sz="1000">
              <a:latin typeface="Raleway"/>
              <a:ea typeface="Raleway"/>
              <a:cs typeface="Raleway"/>
              <a:sym typeface="Raleway"/>
            </a:endParaRPr>
          </a:p>
        </p:txBody>
      </p:sp>
      <p:sp>
        <p:nvSpPr>
          <p:cNvPr id="170" name="Google Shape;170;p21"/>
          <p:cNvSpPr txBox="1"/>
          <p:nvPr/>
        </p:nvSpPr>
        <p:spPr>
          <a:xfrm>
            <a:off x="363400" y="180425"/>
            <a:ext cx="5752800" cy="43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fr" sz="2200">
                <a:solidFill>
                  <a:srgbClr val="03045E"/>
                </a:solidFill>
                <a:latin typeface="Raleway ExtraBold"/>
                <a:ea typeface="Raleway ExtraBold"/>
                <a:cs typeface="Raleway ExtraBold"/>
                <a:sym typeface="Raleway ExtraBold"/>
              </a:rPr>
              <a:t>SECURITY AND GDPR</a:t>
            </a:r>
            <a:endParaRPr b="1" sz="2200">
              <a:solidFill>
                <a:srgbClr val="03045E"/>
              </a:solidFill>
              <a:latin typeface="Raleway"/>
              <a:ea typeface="Raleway"/>
              <a:cs typeface="Raleway"/>
              <a:sym typeface="Raleway"/>
            </a:endParaRPr>
          </a:p>
        </p:txBody>
      </p:sp>
      <p:pic>
        <p:nvPicPr>
          <p:cNvPr id="171" name="Google Shape;171;p21"/>
          <p:cNvPicPr preferRelativeResize="0"/>
          <p:nvPr/>
        </p:nvPicPr>
        <p:blipFill>
          <a:blip r:embed="rId11">
            <a:alphaModFix/>
          </a:blip>
          <a:stretch>
            <a:fillRect/>
          </a:stretch>
        </p:blipFill>
        <p:spPr>
          <a:xfrm rot="10447040">
            <a:off x="6671375" y="3491314"/>
            <a:ext cx="748425" cy="7463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