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y="5143500" cx="9144000"/>
  <p:notesSz cx="6797675" cy="9926625"/>
  <p:embeddedFontLst>
    <p:embeddedFont>
      <p:font typeface="Raleway"/>
      <p:regular r:id="rId49"/>
      <p:bold r:id="rId50"/>
      <p:italic r:id="rId51"/>
      <p:boldItalic r:id="rId52"/>
    </p:embeddedFont>
    <p:embeddedFont>
      <p:font typeface="Raleway SemiBold"/>
      <p:regular r:id="rId53"/>
      <p:bold r:id="rId54"/>
      <p:italic r:id="rId55"/>
      <p:boldItalic r:id="rId56"/>
    </p:embeddedFont>
    <p:embeddedFont>
      <p:font typeface="Raleway ExtraBold"/>
      <p:bold r:id="rId57"/>
      <p:boldItalic r:id="rId58"/>
    </p:embeddedFont>
    <p:embeddedFont>
      <p:font typeface="Roboto"/>
      <p:regular r:id="rId59"/>
      <p:bold r:id="rId60"/>
      <p:italic r:id="rId61"/>
      <p:boldItalic r:id="rId62"/>
    </p:embeddedFont>
    <p:embeddedFont>
      <p:font typeface="Raleway Medium"/>
      <p:regular r:id="rId63"/>
      <p:bold r:id="rId64"/>
      <p:italic r:id="rId65"/>
      <p:boldItalic r:id="rId66"/>
    </p:embeddedFont>
    <p:embeddedFont>
      <p:font typeface="Caveat Medium"/>
      <p:regular r:id="rId67"/>
      <p:bold r:id="rId68"/>
    </p:embeddedFont>
    <p:embeddedFont>
      <p:font typeface="Century Gothic"/>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747775"/>
          </p15:clr>
        </p15:guide>
      </p15:sldGuideLst>
    </p:ext>
    <p:ext uri="GoogleSlidesCustomDataVersion2">
      <go:slidesCustomData xmlns:go="http://customooxmlschemas.google.com/" r:id="rId73" roundtripDataSignature="AMtx7mh+DfvKchbqjT1/Afxwt5bc4/Cgm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Grisard Margaux"/>
  <p:cmAuthor clrIdx="1" id="1" initials="" lastIdx="1" name="Sophie Riottot"/>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E2B3485-3DD5-4EFA-B328-5ACDAB7A84F1}">
  <a:tblStyle styleId="{EE2B3485-3DD5-4EFA-B328-5ACDAB7A84F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font" Target="fonts/Raleway-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73" Type="http://customschemas.google.com/relationships/presentationmetadata" Target="metadata"/><Relationship Id="rId72" Type="http://schemas.openxmlformats.org/officeDocument/2006/relationships/font" Target="fonts/CenturyGothic-boldItalic.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CenturyGothic-italic.fntdata"/><Relationship Id="rId70" Type="http://schemas.openxmlformats.org/officeDocument/2006/relationships/font" Target="fonts/CenturyGothic-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3.xml"/><Relationship Id="rId64" Type="http://schemas.openxmlformats.org/officeDocument/2006/relationships/font" Target="fonts/RalewayMedium-bold.fntdata"/><Relationship Id="rId63" Type="http://schemas.openxmlformats.org/officeDocument/2006/relationships/font" Target="fonts/RalewayMedium-regular.fntdata"/><Relationship Id="rId22" Type="http://schemas.openxmlformats.org/officeDocument/2006/relationships/slide" Target="slides/slide15.xml"/><Relationship Id="rId66" Type="http://schemas.openxmlformats.org/officeDocument/2006/relationships/font" Target="fonts/RalewayMedium-boldItalic.fntdata"/><Relationship Id="rId21" Type="http://schemas.openxmlformats.org/officeDocument/2006/relationships/slide" Target="slides/slide14.xml"/><Relationship Id="rId65" Type="http://schemas.openxmlformats.org/officeDocument/2006/relationships/font" Target="fonts/RalewayMedium-italic.fntdata"/><Relationship Id="rId24" Type="http://schemas.openxmlformats.org/officeDocument/2006/relationships/slide" Target="slides/slide17.xml"/><Relationship Id="rId68" Type="http://schemas.openxmlformats.org/officeDocument/2006/relationships/font" Target="fonts/CaveatMedium-bold.fntdata"/><Relationship Id="rId23" Type="http://schemas.openxmlformats.org/officeDocument/2006/relationships/slide" Target="slides/slide16.xml"/><Relationship Id="rId67" Type="http://schemas.openxmlformats.org/officeDocument/2006/relationships/font" Target="fonts/CaveatMedium-regular.fntdata"/><Relationship Id="rId60" Type="http://schemas.openxmlformats.org/officeDocument/2006/relationships/font" Target="fonts/Roboto-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CenturyGothic-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aleway-italic.fntdata"/><Relationship Id="rId50" Type="http://schemas.openxmlformats.org/officeDocument/2006/relationships/font" Target="fonts/Raleway-bold.fntdata"/><Relationship Id="rId53" Type="http://schemas.openxmlformats.org/officeDocument/2006/relationships/font" Target="fonts/RalewaySemiBold-regular.fntdata"/><Relationship Id="rId52" Type="http://schemas.openxmlformats.org/officeDocument/2006/relationships/font" Target="fonts/Raleway-boldItalic.fntdata"/><Relationship Id="rId11" Type="http://schemas.openxmlformats.org/officeDocument/2006/relationships/slide" Target="slides/slide4.xml"/><Relationship Id="rId55" Type="http://schemas.openxmlformats.org/officeDocument/2006/relationships/font" Target="fonts/RalewaySemiBold-italic.fntdata"/><Relationship Id="rId10" Type="http://schemas.openxmlformats.org/officeDocument/2006/relationships/slide" Target="slides/slide3.xml"/><Relationship Id="rId54" Type="http://schemas.openxmlformats.org/officeDocument/2006/relationships/font" Target="fonts/RalewaySemiBold-bold.fntdata"/><Relationship Id="rId13" Type="http://schemas.openxmlformats.org/officeDocument/2006/relationships/slide" Target="slides/slide6.xml"/><Relationship Id="rId57" Type="http://schemas.openxmlformats.org/officeDocument/2006/relationships/font" Target="fonts/RalewayExtraBold-bold.fntdata"/><Relationship Id="rId12" Type="http://schemas.openxmlformats.org/officeDocument/2006/relationships/slide" Target="slides/slide5.xml"/><Relationship Id="rId56" Type="http://schemas.openxmlformats.org/officeDocument/2006/relationships/font" Target="fonts/RalewaySemiBold-boldItalic.fntdata"/><Relationship Id="rId15" Type="http://schemas.openxmlformats.org/officeDocument/2006/relationships/slide" Target="slides/slide8.xml"/><Relationship Id="rId59" Type="http://schemas.openxmlformats.org/officeDocument/2006/relationships/font" Target="fonts/Roboto-regular.fntdata"/><Relationship Id="rId14" Type="http://schemas.openxmlformats.org/officeDocument/2006/relationships/slide" Target="slides/slide7.xml"/><Relationship Id="rId58" Type="http://schemas.openxmlformats.org/officeDocument/2006/relationships/font" Target="fonts/RalewayExtraBold-bold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9-01T10:05:14.501">
    <p:pos x="125" y="787"/>
    <p:text>voir si on ne doit pas parler de projet plutot que de l'entreprise?</p:text>
    <p:extLst>
      <p:ext uri="{C676402C-5697-4E1C-873F-D02D1690AC5C}">
        <p15:threadingInfo timeZoneBias="0"/>
      </p:ext>
      <p:ext uri="http://customooxmlschemas.google.com/">
        <go:slidesCustomData xmlns:go="http://customooxmlschemas.google.com/" commentPostId="AAABn4qca8o"/>
      </p:ext>
    </p:extLst>
  </p:cm>
  <p:cm authorId="1" idx="1" dt="2025-09-01T10:05:14.501">
    <p:pos x="125" y="787"/>
    <p:text>organisation ? comme ca ca marche pour projet, entreprise...</p:text>
    <p:extLst>
      <p:ext uri="{C676402C-5697-4E1C-873F-D02D1690AC5C}">
        <p15:threadingInfo timeZoneBias="0">
          <p15:parentCm authorId="0" idx="1"/>
        </p15:threadingInfo>
      </p:ext>
      <p:ext uri="http://customooxmlschemas.google.com/">
        <go:slidesCustomData xmlns:go="http://customooxmlschemas.google.com/" commentPostId="AAABqb0RG3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92075" y="744538"/>
            <a:ext cx="6615113"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72d91a4375_0_0: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72d91a4375_0_0: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None/>
            </a:pPr>
            <a:r>
              <a:rPr lang="fr"/>
              <a:t>On peut aussi dire “révélez et aligner l’envie et l’énergie des collaborateurs aux enjeux de l’entreprise”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8: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8: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rtl="0" algn="l">
              <a:spcBef>
                <a:spcPts val="0"/>
              </a:spcBef>
              <a:spcAft>
                <a:spcPts val="0"/>
              </a:spcAft>
              <a:buClr>
                <a:schemeClr val="dk1"/>
              </a:buClr>
              <a:buSzPts val="1100"/>
              <a:buFont typeface="Arial"/>
              <a:buNone/>
            </a:pPr>
            <a:r>
              <a:rPr b="1" lang="fr">
                <a:solidFill>
                  <a:schemeClr val="dk1"/>
                </a:solidFill>
              </a:rPr>
              <a:t>POUR TOUS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298450" lvl="0" marL="596900" rtl="0" algn="l">
              <a:lnSpc>
                <a:spcPct val="115000"/>
              </a:lnSpc>
              <a:spcBef>
                <a:spcPts val="0"/>
              </a:spcBef>
              <a:spcAft>
                <a:spcPts val="0"/>
              </a:spcAft>
              <a:buClr>
                <a:srgbClr val="222222"/>
              </a:buClr>
              <a:buSzPts val="1100"/>
              <a:buChar char="●"/>
            </a:pPr>
            <a:r>
              <a:rPr lang="fr">
                <a:solidFill>
                  <a:srgbClr val="222222"/>
                </a:solidFill>
              </a:rPr>
              <a:t>L’outil Map &amp; Match (gestion des talents et performance collective) repose sur un modèle systémique, dit modèle expert 5A, qui a été développé et mis au point par Chantal Gensse. Ancien chercheur au CNRS en France puis au sein de Dupont de Nemours aux USA, puis consultante en transfert de technologies aux USA, au Canada et en Europe avant de devenir consultante en stratégie à la fin des années 80 par passion pour le fonctionnement des systèmes socio-économiques en général et des entreprises en particulier, elle accompagne également des sportifs de haut niveau de renommée internationale et des personnalités politiques. Les 20 années de recherche et d’expérimentations qu’elle a menées l’ont amenée à comprendre et à mettre au jour le fonctionnement détaillé des systèmes Entreprises et à développer une approche de gestion des talents et d’optimisation de la performance collective à travers le modèle systémique Expert 5A.</a:t>
            </a:r>
            <a:endParaRPr>
              <a:solidFill>
                <a:srgbClr val="222222"/>
              </a:solidFill>
            </a:endParaRPr>
          </a:p>
          <a:p>
            <a:pPr indent="-298450" lvl="0" marL="596900" rtl="0" algn="l">
              <a:lnSpc>
                <a:spcPct val="115000"/>
              </a:lnSpc>
              <a:spcBef>
                <a:spcPts val="0"/>
              </a:spcBef>
              <a:spcAft>
                <a:spcPts val="0"/>
              </a:spcAft>
              <a:buClr>
                <a:srgbClr val="222222"/>
              </a:buClr>
              <a:buSzPts val="1100"/>
              <a:buChar char="●"/>
            </a:pPr>
            <a:r>
              <a:rPr lang="fr">
                <a:solidFill>
                  <a:srgbClr val="222222"/>
                </a:solidFill>
              </a:rPr>
              <a:t>L’outil ne mesure pas de préférence psychologique ou de compétences mais des </a:t>
            </a:r>
            <a:r>
              <a:rPr b="1" lang="fr">
                <a:solidFill>
                  <a:srgbClr val="222222"/>
                </a:solidFill>
              </a:rPr>
              <a:t>talents dans le plaisir de faire qui orientent l’énergie de chacun et sont des forces innées pour la performance et d’autres dans lesquelles on a appris à prendre plaisir et à se développer. A l’inverse, il existe chez chacun des zones dites irritantes qui ne peuvent être sollicitées sur le long terme ou en tâches principales, au risque de sous performance voir mal être voir burn out. A titre collectif, l’outil permet de cartographier là où l’équipe va spontanément investir son énergie et identifier les trous dans le système.</a:t>
            </a:r>
            <a:endParaRPr b="1">
              <a:solidFill>
                <a:srgbClr val="222222"/>
              </a:solidFill>
            </a:endParaRPr>
          </a:p>
          <a:p>
            <a:pPr indent="-298450" lvl="0" marL="596900" rtl="0" algn="l">
              <a:lnSpc>
                <a:spcPct val="115000"/>
              </a:lnSpc>
              <a:spcBef>
                <a:spcPts val="0"/>
              </a:spcBef>
              <a:spcAft>
                <a:spcPts val="0"/>
              </a:spcAft>
              <a:buClr>
                <a:srgbClr val="222222"/>
              </a:buClr>
              <a:buSzPts val="1100"/>
              <a:buChar char="●"/>
            </a:pPr>
            <a:r>
              <a:rPr b="1" lang="fr">
                <a:solidFill>
                  <a:srgbClr val="222222"/>
                </a:solidFill>
              </a:rPr>
              <a:t>Il permet également de comprendre sur quelles phases de cycle de développement projet / produit / société …les individus seront les plus contributifs et de quelle manière, et leur permettre leur plein potentiel. Et pour le collectif, de créer des stratégies pour que le système soit optimal quelle soit la phase de développement.</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6: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p6: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311879" lvl="0" marL="477773" rtl="0" algn="l">
              <a:lnSpc>
                <a:spcPct val="100000"/>
              </a:lnSpc>
              <a:spcBef>
                <a:spcPts val="0"/>
              </a:spcBef>
              <a:spcAft>
                <a:spcPts val="0"/>
              </a:spcAft>
              <a:buSzPts val="1100"/>
              <a:buNone/>
            </a:pPr>
            <a:r>
              <a:rPr b="1" lang="fr" sz="1900">
                <a:latin typeface="Century Gothic"/>
                <a:ea typeface="Century Gothic"/>
                <a:cs typeface="Century Gothic"/>
                <a:sym typeface="Century Gothic"/>
              </a:rPr>
              <a:t>POUR TOUS</a:t>
            </a:r>
            <a:endParaRPr/>
          </a:p>
          <a:p>
            <a:pPr indent="-311879" lvl="0" marL="477773" rtl="0" algn="l">
              <a:lnSpc>
                <a:spcPct val="100000"/>
              </a:lnSpc>
              <a:spcBef>
                <a:spcPts val="0"/>
              </a:spcBef>
              <a:spcAft>
                <a:spcPts val="0"/>
              </a:spcAft>
              <a:buSzPts val="1100"/>
              <a:buNone/>
            </a:pPr>
            <a:r>
              <a:t/>
            </a:r>
            <a:endParaRPr sz="1900">
              <a:latin typeface="Century Gothic"/>
              <a:ea typeface="Century Gothic"/>
              <a:cs typeface="Century Gothic"/>
              <a:sym typeface="Century Gothic"/>
            </a:endParaRPr>
          </a:p>
          <a:p>
            <a:pPr indent="-311879" lvl="0" marL="477773" rtl="0" algn="l">
              <a:lnSpc>
                <a:spcPct val="100000"/>
              </a:lnSpc>
              <a:spcBef>
                <a:spcPts val="0"/>
              </a:spcBef>
              <a:spcAft>
                <a:spcPts val="0"/>
              </a:spcAft>
              <a:buSzPts val="1100"/>
              <a:buNone/>
            </a:pPr>
            <a:r>
              <a:rPr lang="fr" sz="1900">
                <a:latin typeface="Century Gothic"/>
                <a:ea typeface="Century Gothic"/>
                <a:cs typeface="Century Gothic"/>
                <a:sym typeface="Century Gothic"/>
              </a:rPr>
              <a:t>Un questionnaire en ligne de 15’, qui s’appuie sur notre algorithme, cartographie (map) les Energyskills (ce qui donne ou consomme de l'énergie). </a:t>
            </a:r>
            <a:endParaRPr/>
          </a:p>
          <a:p>
            <a:pPr indent="-311879" lvl="0" marL="477773" rtl="0" algn="l">
              <a:lnSpc>
                <a:spcPct val="100000"/>
              </a:lnSpc>
              <a:spcBef>
                <a:spcPts val="0"/>
              </a:spcBef>
              <a:spcAft>
                <a:spcPts val="0"/>
              </a:spcAft>
              <a:buSzPts val="1100"/>
              <a:buNone/>
            </a:pPr>
            <a:r>
              <a:rPr lang="fr" sz="1900">
                <a:latin typeface="Century Gothic"/>
                <a:ea typeface="Century Gothic"/>
                <a:cs typeface="Century Gothic"/>
                <a:sym typeface="Century Gothic"/>
              </a:rPr>
              <a:t>Dans la plateforme ces talents individuels sont analysés et alignés (c’est à dire matchées) avec les enjeux d’un rôle, d’une équipe, d’un projet ou d’une organisation. </a:t>
            </a:r>
            <a:endParaRPr b="0"/>
          </a:p>
          <a:p>
            <a:pPr indent="-311879" lvl="0" marL="477773" rtl="0" algn="l">
              <a:lnSpc>
                <a:spcPct val="100000"/>
              </a:lnSpc>
              <a:spcBef>
                <a:spcPts val="0"/>
              </a:spcBef>
              <a:spcAft>
                <a:spcPts val="0"/>
              </a:spcAft>
              <a:buSzPts val="1100"/>
              <a:buNone/>
            </a:pPr>
            <a:br>
              <a:rPr lang="fr"/>
            </a:b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72fb979c34_0_389: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72fb979c34_0_389: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None/>
            </a:pPr>
            <a:r>
              <a:rPr b="1" lang="fr">
                <a:solidFill>
                  <a:schemeClr val="dk1"/>
                </a:solidFill>
              </a:rPr>
              <a:t>ALTERNATIVE AU SLIDE 10, CONJOINTEMENT AVEC LE SLIDE 12 - SI BESOIN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72fb979c34_0_399: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72fb979c34_0_399: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None/>
            </a:pPr>
            <a:r>
              <a:rPr b="1" lang="fr">
                <a:solidFill>
                  <a:schemeClr val="dk1"/>
                </a:solidFill>
              </a:rPr>
              <a:t>ALTERNATIVE AU SLIDE 10, CONJOINTEMENT AVEC LE SLIDE 11 - SI BESOIN</a:t>
            </a:r>
            <a:endParaRPr b="1">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8:notes"/>
          <p:cNvSpPr/>
          <p:nvPr>
            <p:ph idx="2" type="sldImg"/>
          </p:nvPr>
        </p:nvSpPr>
        <p:spPr>
          <a:xfrm>
            <a:off x="92075" y="744538"/>
            <a:ext cx="6615113"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18: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650e3c5c76_0_241:notes"/>
          <p:cNvSpPr txBox="1"/>
          <p:nvPr>
            <p:ph idx="1" type="body"/>
          </p:nvPr>
        </p:nvSpPr>
        <p:spPr>
          <a:xfrm>
            <a:off x="679768" y="4715153"/>
            <a:ext cx="5438100" cy="4467000"/>
          </a:xfrm>
          <a:prstGeom prst="rect">
            <a:avLst/>
          </a:prstGeom>
          <a:noFill/>
          <a:ln>
            <a:noFill/>
          </a:ln>
        </p:spPr>
        <p:txBody>
          <a:bodyPr anchorCtr="0" anchor="t" bIns="95525" lIns="95525" spcFirstLastPara="1" rIns="95525" wrap="square" tIns="95525">
            <a:noAutofit/>
          </a:bodyPr>
          <a:lstStyle/>
          <a:p>
            <a:pPr indent="0" lvl="0" marL="0" rtl="0" algn="l">
              <a:lnSpc>
                <a:spcPct val="100000"/>
              </a:lnSpc>
              <a:spcBef>
                <a:spcPts val="0"/>
              </a:spcBef>
              <a:spcAft>
                <a:spcPts val="0"/>
              </a:spcAft>
              <a:buSzPts val="1100"/>
              <a:buNone/>
            </a:pPr>
            <a:r>
              <a:rPr b="1" lang="fr"/>
              <a:t>POUR TOUS</a:t>
            </a:r>
            <a:endParaRPr b="1"/>
          </a:p>
        </p:txBody>
      </p:sp>
      <p:sp>
        <p:nvSpPr>
          <p:cNvPr id="415" name="Google Shape;415;g3650e3c5c76_0_241:notes"/>
          <p:cNvSpPr/>
          <p:nvPr>
            <p:ph idx="2" type="sldImg"/>
          </p:nvPr>
        </p:nvSpPr>
        <p:spPr>
          <a:xfrm>
            <a:off x="92075" y="744538"/>
            <a:ext cx="6613500" cy="372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73351e3b97_0_51:notes"/>
          <p:cNvSpPr/>
          <p:nvPr>
            <p:ph idx="2" type="sldImg"/>
          </p:nvPr>
        </p:nvSpPr>
        <p:spPr>
          <a:xfrm>
            <a:off x="92075" y="744538"/>
            <a:ext cx="6613500" cy="372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g373351e3b97_0_51:notes"/>
          <p:cNvSpPr txBox="1"/>
          <p:nvPr>
            <p:ph idx="1" type="body"/>
          </p:nvPr>
        </p:nvSpPr>
        <p:spPr>
          <a:xfrm>
            <a:off x="679768" y="4715153"/>
            <a:ext cx="5438100" cy="4467000"/>
          </a:xfrm>
          <a:prstGeom prst="rect">
            <a:avLst/>
          </a:prstGeom>
          <a:noFill/>
          <a:ln>
            <a:noFill/>
          </a:ln>
        </p:spPr>
        <p:txBody>
          <a:bodyPr anchorCtr="0" anchor="t" bIns="95525" lIns="95525" spcFirstLastPara="1" rIns="95525" wrap="square" tIns="95525">
            <a:noAutofit/>
          </a:bodyPr>
          <a:lstStyle/>
          <a:p>
            <a:pPr indent="0" lvl="0" marL="0" rtl="0" algn="l">
              <a:lnSpc>
                <a:spcPct val="100000"/>
              </a:lnSpc>
              <a:spcBef>
                <a:spcPts val="0"/>
              </a:spcBef>
              <a:spcAft>
                <a:spcPts val="0"/>
              </a:spcAft>
              <a:buSzPts val="1100"/>
              <a:buNone/>
            </a:pPr>
            <a:r>
              <a:rPr b="1" lang="fr"/>
              <a:t>POUR LES CABINETS</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21: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4" name="Google Shape;464;p21: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rtl="0" algn="l">
              <a:lnSpc>
                <a:spcPct val="100000"/>
              </a:lnSpc>
              <a:spcBef>
                <a:spcPts val="0"/>
              </a:spcBef>
              <a:spcAft>
                <a:spcPts val="0"/>
              </a:spcAft>
              <a:buSzPts val="1100"/>
              <a:buNone/>
            </a:pPr>
            <a:r>
              <a:rPr b="1" lang="fr"/>
              <a:t>POUR TOUS – SI BESOIN</a:t>
            </a: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73351e3b97_0_130:notes"/>
          <p:cNvSpPr/>
          <p:nvPr>
            <p:ph idx="2" type="sldImg"/>
          </p:nvPr>
        </p:nvSpPr>
        <p:spPr>
          <a:xfrm>
            <a:off x="92075" y="744538"/>
            <a:ext cx="6613500" cy="372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0" name="Google Shape;510;g373351e3b97_0_130:notes"/>
          <p:cNvSpPr txBox="1"/>
          <p:nvPr>
            <p:ph idx="1" type="body"/>
          </p:nvPr>
        </p:nvSpPr>
        <p:spPr>
          <a:xfrm>
            <a:off x="679768" y="4715153"/>
            <a:ext cx="5438100" cy="4467000"/>
          </a:xfrm>
          <a:prstGeom prst="rect">
            <a:avLst/>
          </a:prstGeom>
          <a:noFill/>
          <a:ln>
            <a:noFill/>
          </a:ln>
        </p:spPr>
        <p:txBody>
          <a:bodyPr anchorCtr="0" anchor="t" bIns="95525" lIns="95525" spcFirstLastPara="1" rIns="95525" wrap="square" tIns="95525">
            <a:noAutofit/>
          </a:bodyPr>
          <a:lstStyle/>
          <a:p>
            <a:pPr indent="0" lvl="0" marL="0" rtl="0" algn="l">
              <a:lnSpc>
                <a:spcPct val="100000"/>
              </a:lnSpc>
              <a:spcBef>
                <a:spcPts val="0"/>
              </a:spcBef>
              <a:spcAft>
                <a:spcPts val="0"/>
              </a:spcAft>
              <a:buSzPts val="1100"/>
              <a:buNone/>
            </a:pPr>
            <a:r>
              <a:rPr b="1" lang="fr"/>
              <a:t>POUR TOUS</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c85e310161_0_106: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rtl="0" algn="l">
              <a:lnSpc>
                <a:spcPct val="100000"/>
              </a:lnSpc>
              <a:spcBef>
                <a:spcPts val="0"/>
              </a:spcBef>
              <a:spcAft>
                <a:spcPts val="0"/>
              </a:spcAft>
              <a:buSzPts val="1100"/>
              <a:buNone/>
            </a:pPr>
            <a:r>
              <a:rPr b="1" lang="fr"/>
              <a:t>POUR LES CABINETS, LES INDEPENDANTS</a:t>
            </a:r>
            <a:endParaRPr b="1"/>
          </a:p>
        </p:txBody>
      </p:sp>
      <p:sp>
        <p:nvSpPr>
          <p:cNvPr id="547" name="Google Shape;547;g2c85e310161_0_106: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372d91a4375_0_134: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372d91a4375_0_134: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None/>
            </a:pPr>
            <a:r>
              <a:rPr b="1" lang="fr">
                <a:solidFill>
                  <a:schemeClr val="dk1"/>
                </a:solidFill>
              </a:rPr>
              <a:t>POUR TOUS - SI BESOIN </a:t>
            </a:r>
            <a:r>
              <a:rPr lang="fr">
                <a:solidFill>
                  <a:schemeClr val="dk1"/>
                </a:solidFill>
              </a:rPr>
              <a:t>(de marquer un temps dans la présentation pour le tour de table)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73351e3b97_0_336:notes"/>
          <p:cNvSpPr txBox="1"/>
          <p:nvPr>
            <p:ph idx="1" type="body"/>
          </p:nvPr>
        </p:nvSpPr>
        <p:spPr>
          <a:xfrm>
            <a:off x="679768" y="4715153"/>
            <a:ext cx="5438100" cy="4467000"/>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a:t>
            </a:r>
            <a:endParaRPr/>
          </a:p>
          <a:p>
            <a:pPr indent="0" lvl="0" marL="0" rtl="0" algn="l">
              <a:lnSpc>
                <a:spcPct val="100000"/>
              </a:lnSpc>
              <a:spcBef>
                <a:spcPts val="0"/>
              </a:spcBef>
              <a:spcAft>
                <a:spcPts val="0"/>
              </a:spcAft>
              <a:buSzPts val="1100"/>
              <a:buNone/>
            </a:pPr>
            <a:r>
              <a:t/>
            </a:r>
            <a:endParaRPr/>
          </a:p>
        </p:txBody>
      </p:sp>
      <p:sp>
        <p:nvSpPr>
          <p:cNvPr id="577" name="Google Shape;577;g373351e3b97_0_336:notes"/>
          <p:cNvSpPr/>
          <p:nvPr>
            <p:ph idx="2" type="sldImg"/>
          </p:nvPr>
        </p:nvSpPr>
        <p:spPr>
          <a:xfrm>
            <a:off x="92075" y="744538"/>
            <a:ext cx="6613500" cy="372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47a165e3e3_0_0: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a:t>
            </a:r>
            <a:endParaRPr/>
          </a:p>
          <a:p>
            <a:pPr indent="0" lvl="0" marL="0" rtl="0" algn="l">
              <a:lnSpc>
                <a:spcPct val="100000"/>
              </a:lnSpc>
              <a:spcBef>
                <a:spcPts val="0"/>
              </a:spcBef>
              <a:spcAft>
                <a:spcPts val="0"/>
              </a:spcAft>
              <a:buSzPts val="1100"/>
              <a:buNone/>
            </a:pPr>
            <a:r>
              <a:t/>
            </a:r>
            <a:endParaRPr/>
          </a:p>
        </p:txBody>
      </p:sp>
      <p:sp>
        <p:nvSpPr>
          <p:cNvPr id="602" name="Google Shape;602;g347a165e3e3_0_0: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22: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a:t>
            </a:r>
            <a:endParaRPr/>
          </a:p>
          <a:p>
            <a:pPr indent="0" lvl="0" marL="0" rtl="0" algn="l">
              <a:lnSpc>
                <a:spcPct val="100000"/>
              </a:lnSpc>
              <a:spcBef>
                <a:spcPts val="0"/>
              </a:spcBef>
              <a:spcAft>
                <a:spcPts val="0"/>
              </a:spcAft>
              <a:buSzPts val="1100"/>
              <a:buNone/>
            </a:pPr>
            <a:r>
              <a:t/>
            </a:r>
            <a:endParaRPr/>
          </a:p>
        </p:txBody>
      </p:sp>
      <p:sp>
        <p:nvSpPr>
          <p:cNvPr id="635" name="Google Shape;635;p22: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23: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a:t>
            </a:r>
            <a:endParaRPr/>
          </a:p>
          <a:p>
            <a:pPr indent="0" lvl="0" marL="0" rtl="0" algn="l">
              <a:lnSpc>
                <a:spcPct val="100000"/>
              </a:lnSpc>
              <a:spcBef>
                <a:spcPts val="0"/>
              </a:spcBef>
              <a:spcAft>
                <a:spcPts val="0"/>
              </a:spcAft>
              <a:buSzPts val="1100"/>
              <a:buNone/>
            </a:pPr>
            <a:r>
              <a:t/>
            </a:r>
            <a:endParaRPr/>
          </a:p>
        </p:txBody>
      </p:sp>
      <p:sp>
        <p:nvSpPr>
          <p:cNvPr id="666" name="Google Shape;666;p23: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24:notes"/>
          <p:cNvSpPr/>
          <p:nvPr>
            <p:ph idx="2" type="sldImg"/>
          </p:nvPr>
        </p:nvSpPr>
        <p:spPr>
          <a:xfrm>
            <a:off x="104775" y="750888"/>
            <a:ext cx="6665913" cy="37496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 name="Google Shape;720;p24:notes"/>
          <p:cNvSpPr txBox="1"/>
          <p:nvPr>
            <p:ph idx="1" type="body"/>
          </p:nvPr>
        </p:nvSpPr>
        <p:spPr>
          <a:xfrm>
            <a:off x="687547" y="4751348"/>
            <a:ext cx="5500370" cy="4501277"/>
          </a:xfrm>
          <a:prstGeom prst="rect">
            <a:avLst/>
          </a:prstGeom>
          <a:noFill/>
          <a:ln>
            <a:noFill/>
          </a:ln>
        </p:spPr>
        <p:txBody>
          <a:bodyPr anchorCtr="0" anchor="t" bIns="96425" lIns="96425" spcFirstLastPara="1" rIns="96425" wrap="square" tIns="964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73417752b1_2_1: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373417752b1_2_1: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73417752b1_2_17: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373417752b1_2_17: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73417752b1_2_30: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373417752b1_2_30: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7" name="Google Shape;777;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0"/>
              </a:spcBef>
              <a:spcAft>
                <a:spcPts val="0"/>
              </a:spcAft>
              <a:buClr>
                <a:srgbClr val="000000"/>
              </a:buClr>
              <a:buSzPts val="1100"/>
              <a:buFont typeface="Arial"/>
              <a:buNone/>
            </a:pPr>
            <a:r>
              <a:rPr b="1" lang="fr"/>
              <a:t>POUR TOUS - SI BESOIN (plutôt rdv 2+ ou clients existants)</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26: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p26: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72d91a4375_0_152: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72d91a4375_0_152: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158750" rtl="0" algn="l">
              <a:spcBef>
                <a:spcPts val="0"/>
              </a:spcBef>
              <a:spcAft>
                <a:spcPts val="0"/>
              </a:spcAft>
              <a:buClr>
                <a:schemeClr val="dk1"/>
              </a:buClr>
              <a:buSzPts val="1100"/>
              <a:buFont typeface="Arial"/>
              <a:buNone/>
            </a:pPr>
            <a:r>
              <a:rPr b="1" lang="fr">
                <a:solidFill>
                  <a:schemeClr val="dk1"/>
                </a:solidFill>
              </a:rPr>
              <a:t>SLIDE POURQUOI POUR LES CABINETS</a:t>
            </a:r>
            <a:endParaRPr>
              <a:solidFill>
                <a:schemeClr val="dk1"/>
              </a:solidFill>
            </a:endParaRPr>
          </a:p>
          <a:p>
            <a:pPr indent="-228600" lvl="0" marL="45720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lang="fr">
                <a:solidFill>
                  <a:schemeClr val="dk1"/>
                </a:solidFill>
              </a:rPr>
              <a:t>Une nouvelle façon d’aborder vos missions d’accompagnement et </a:t>
            </a:r>
            <a:r>
              <a:rPr i="1" lang="fr">
                <a:solidFill>
                  <a:schemeClr val="dk1"/>
                </a:solidFill>
              </a:rPr>
              <a:t>d’assessement</a:t>
            </a:r>
            <a:r>
              <a:rPr lang="fr">
                <a:solidFill>
                  <a:schemeClr val="dk1"/>
                </a:solidFill>
              </a:rPr>
              <a:t> individuel ou collectif et vos projets de transformation des organisations, grâce à une plateforme SaaS intuitive et visuelle qui révèle les moteurs d’engagement individuels et les alignent avec les enjeux d’un rôle, d’une équipe ou d’une organisation.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27: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a:t>
            </a:r>
            <a:endParaRPr/>
          </a:p>
          <a:p>
            <a:pPr indent="0" lvl="0" marL="0" rtl="0" algn="l">
              <a:lnSpc>
                <a:spcPct val="100000"/>
              </a:lnSpc>
              <a:spcBef>
                <a:spcPts val="0"/>
              </a:spcBef>
              <a:spcAft>
                <a:spcPts val="0"/>
              </a:spcAft>
              <a:buSzPts val="1100"/>
              <a:buNone/>
            </a:pPr>
            <a:r>
              <a:t/>
            </a:r>
            <a:endParaRPr/>
          </a:p>
        </p:txBody>
      </p:sp>
      <p:sp>
        <p:nvSpPr>
          <p:cNvPr id="794" name="Google Shape;794;p27: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28: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a:t>
            </a:r>
            <a:endParaRPr/>
          </a:p>
          <a:p>
            <a:pPr indent="0" lvl="0" marL="0" rtl="0" algn="l">
              <a:lnSpc>
                <a:spcPct val="100000"/>
              </a:lnSpc>
              <a:spcBef>
                <a:spcPts val="0"/>
              </a:spcBef>
              <a:spcAft>
                <a:spcPts val="0"/>
              </a:spcAft>
              <a:buSzPts val="1100"/>
              <a:buNone/>
            </a:pPr>
            <a:r>
              <a:t/>
            </a:r>
            <a:endParaRPr/>
          </a:p>
        </p:txBody>
      </p:sp>
      <p:sp>
        <p:nvSpPr>
          <p:cNvPr id="813" name="Google Shape;813;p28: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29: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7" name="Google Shape;837;p29: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 - (lien actif direct vers la demo)</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30: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6" name="Google Shape;846;p30: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 - (lien actif direct vers la demo)</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31: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7" name="Google Shape;857;p31: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SI BESOIN - (lien actif direct vers la demo)</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8d3b90e186_1_0: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38d3b90e186_1_0:notes"/>
          <p:cNvSpPr txBox="1"/>
          <p:nvPr>
            <p:ph idx="1" type="body"/>
          </p:nvPr>
        </p:nvSpPr>
        <p:spPr>
          <a:xfrm>
            <a:off x="679768" y="4715147"/>
            <a:ext cx="5438100" cy="4467000"/>
          </a:xfrm>
          <a:prstGeom prst="rect">
            <a:avLst/>
          </a:prstGeom>
        </p:spPr>
        <p:txBody>
          <a:bodyPr anchorCtr="0" anchor="t" bIns="95525" lIns="95525" spcFirstLastPara="1" rIns="95525" wrap="square" tIns="95525">
            <a:noAutofit/>
          </a:bodyPr>
          <a:lstStyle/>
          <a:p>
            <a:pPr indent="0" lvl="0" marL="0" rtl="0" algn="l">
              <a:lnSpc>
                <a:spcPct val="115000"/>
              </a:lnSpc>
              <a:spcBef>
                <a:spcPts val="0"/>
              </a:spcBef>
              <a:spcAft>
                <a:spcPts val="0"/>
              </a:spcAft>
              <a:buClr>
                <a:schemeClr val="dk1"/>
              </a:buClr>
              <a:buSzPts val="1100"/>
              <a:buFont typeface="Arial"/>
              <a:buNone/>
            </a:pPr>
            <a:r>
              <a:rPr lang="fr" sz="1000">
                <a:solidFill>
                  <a:schemeClr val="dk1"/>
                </a:solidFill>
              </a:rPr>
              <a:t>Présentation du tableau et focus sur les éléments différenciants de m&amp;m (7min) :</a:t>
            </a:r>
            <a:endParaRPr sz="1000">
              <a:solidFill>
                <a:schemeClr val="dk1"/>
              </a:solidFill>
            </a:endParaRPr>
          </a:p>
          <a:p>
            <a:pPr indent="-292100" lvl="0" marL="457200" rtl="0" algn="l">
              <a:lnSpc>
                <a:spcPct val="115000"/>
              </a:lnSpc>
              <a:spcBef>
                <a:spcPts val="1200"/>
              </a:spcBef>
              <a:spcAft>
                <a:spcPts val="0"/>
              </a:spcAft>
              <a:buClr>
                <a:schemeClr val="dk1"/>
              </a:buClr>
              <a:buSzPts val="1000"/>
              <a:buChar char="●"/>
            </a:pPr>
            <a:r>
              <a:rPr b="1" lang="fr" sz="1000">
                <a:solidFill>
                  <a:schemeClr val="dk1"/>
                </a:solidFill>
                <a:extLst>
                  <a:ext uri="http://customooxmlschemas.google.com/">
                    <go:slidesCustomData xmlns:go="http://customooxmlschemas.google.com/" textRoundtripDataId="2"/>
                  </a:ext>
                </a:extLst>
              </a:rPr>
              <a:t>Logique systémique et collective</a:t>
            </a:r>
            <a:r>
              <a:rPr lang="fr" sz="1000">
                <a:solidFill>
                  <a:schemeClr val="dk1"/>
                </a:solidFill>
                <a:extLst>
                  <a:ext uri="http://customooxmlschemas.google.com/">
                    <go:slidesCustomData xmlns:go="http://customooxmlschemas.google.com/" textRoundtripDataId="3"/>
                  </a:ext>
                </a:extLst>
              </a:rPr>
              <a:t>, là où la plupart des autres outils se concentre sur comment interagir harmonieusement (tandis que m&amp;m adresse comment créer de la valeur ensemble)</a:t>
            </a:r>
            <a:endParaRPr sz="1000">
              <a:solidFill>
                <a:schemeClr val="dk1"/>
              </a:solidFill>
              <a:extLst>
                <a:ext uri="http://customooxmlschemas.google.com/">
                  <go:slidesCustomData xmlns:go="http://customooxmlschemas.google.com/" textRoundtripDataId="4"/>
                </a:ext>
              </a:extLst>
            </a:endParaRPr>
          </a:p>
          <a:p>
            <a:pPr indent="-292100" lvl="0" marL="457200" rtl="0" algn="l">
              <a:lnSpc>
                <a:spcPct val="115000"/>
              </a:lnSpc>
              <a:spcBef>
                <a:spcPts val="1200"/>
              </a:spcBef>
              <a:spcAft>
                <a:spcPts val="0"/>
              </a:spcAft>
              <a:buClr>
                <a:schemeClr val="dk1"/>
              </a:buClr>
              <a:buSzPts val="1000"/>
              <a:buChar char="●"/>
            </a:pPr>
            <a:r>
              <a:rPr b="1" lang="fr" sz="1000">
                <a:solidFill>
                  <a:schemeClr val="dk1"/>
                </a:solidFill>
                <a:extLst>
                  <a:ext uri="http://customooxmlschemas.google.com/">
                    <go:slidesCustomData xmlns:go="http://customooxmlschemas.google.com/" textRoundtripDataId="5"/>
                  </a:ext>
                </a:extLst>
              </a:rPr>
              <a:t>Analyse des moteurs d’engagement</a:t>
            </a:r>
            <a:r>
              <a:rPr lang="fr" sz="1000">
                <a:solidFill>
                  <a:schemeClr val="dk1"/>
                </a:solidFill>
                <a:extLst>
                  <a:ext uri="http://customooxmlschemas.google.com/">
                    <go:slidesCustomData xmlns:go="http://customooxmlschemas.google.com/" textRoundtripDataId="6"/>
                  </a:ext>
                </a:extLst>
              </a:rPr>
              <a:t>, pas comportementale ou psychologique → plus opérationnel </a:t>
            </a:r>
            <a:endParaRPr sz="1000">
              <a:solidFill>
                <a:schemeClr val="dk1"/>
              </a:solidFill>
              <a:extLst>
                <a:ext uri="http://customooxmlschemas.google.com/">
                  <go:slidesCustomData xmlns:go="http://customooxmlschemas.google.com/" textRoundtripDataId="7"/>
                </a:ext>
              </a:extLst>
            </a:endParaRPr>
          </a:p>
          <a:p>
            <a:pPr indent="-292100" lvl="0" marL="457200" rtl="0" algn="l">
              <a:lnSpc>
                <a:spcPct val="115000"/>
              </a:lnSpc>
              <a:spcBef>
                <a:spcPts val="1200"/>
              </a:spcBef>
              <a:spcAft>
                <a:spcPts val="0"/>
              </a:spcAft>
              <a:buClr>
                <a:schemeClr val="dk1"/>
              </a:buClr>
              <a:buSzPts val="1000"/>
              <a:buChar char="●"/>
            </a:pPr>
            <a:r>
              <a:rPr b="1" lang="fr" sz="1000">
                <a:solidFill>
                  <a:schemeClr val="dk1"/>
                </a:solidFill>
                <a:extLst>
                  <a:ext uri="http://customooxmlschemas.google.com/">
                    <go:slidesCustomData xmlns:go="http://customooxmlschemas.google.com/" textRoundtripDataId="8"/>
                  </a:ext>
                </a:extLst>
              </a:rPr>
              <a:t>Matching entre personnes, entre une personne et son rôle, entre un collectif et ses enjeux</a:t>
            </a:r>
            <a:endParaRPr sz="1000">
              <a:solidFill>
                <a:schemeClr val="dk1"/>
              </a:solidFill>
              <a:extLst>
                <a:ext uri="http://customooxmlschemas.google.com/">
                  <go:slidesCustomData xmlns:go="http://customooxmlschemas.google.com/" textRoundtripDataId="9"/>
                </a:ext>
              </a:extLst>
            </a:endParaRPr>
          </a:p>
          <a:p>
            <a:pPr indent="-292100" lvl="0" marL="457200" rtl="0" algn="l">
              <a:lnSpc>
                <a:spcPct val="115000"/>
              </a:lnSpc>
              <a:spcBef>
                <a:spcPts val="1200"/>
              </a:spcBef>
              <a:spcAft>
                <a:spcPts val="0"/>
              </a:spcAft>
              <a:buClr>
                <a:schemeClr val="dk1"/>
              </a:buClr>
              <a:buSzPts val="1000"/>
              <a:buChar char="●"/>
            </a:pPr>
            <a:r>
              <a:rPr b="1" lang="fr" sz="1000">
                <a:solidFill>
                  <a:schemeClr val="dk1"/>
                </a:solidFill>
                <a:extLst>
                  <a:ext uri="http://customooxmlschemas.google.com/">
                    <go:slidesCustomData xmlns:go="http://customooxmlschemas.google.com/" textRoundtripDataId="10"/>
                  </a:ext>
                </a:extLst>
              </a:rPr>
              <a:t>Lisibilité opérationnelle</a:t>
            </a:r>
            <a:r>
              <a:rPr lang="fr" sz="1000">
                <a:solidFill>
                  <a:schemeClr val="dk1"/>
                </a:solidFill>
                <a:extLst>
                  <a:ext uri="http://customooxmlschemas.google.com/">
                    <go:slidesCustomData xmlns:go="http://customooxmlschemas.google.com/" textRoundtripDataId="11"/>
                  </a:ext>
                </a:extLst>
              </a:rPr>
              <a:t>, utilisable dès la restitution pour piloter des transformations.</a:t>
            </a:r>
            <a:endParaRPr sz="1000">
              <a:solidFill>
                <a:schemeClr val="dk1"/>
              </a:solidFill>
              <a:extLst>
                <a:ext uri="http://customooxmlschemas.google.com/">
                  <go:slidesCustomData xmlns:go="http://customooxmlschemas.google.com/" textRoundtripDataId="12"/>
                </a:ext>
              </a:extLst>
            </a:endParaRPr>
          </a:p>
          <a:p>
            <a:pPr indent="-292100" lvl="0" marL="457200" rtl="0" algn="l">
              <a:lnSpc>
                <a:spcPct val="115000"/>
              </a:lnSpc>
              <a:spcBef>
                <a:spcPts val="1200"/>
              </a:spcBef>
              <a:spcAft>
                <a:spcPts val="0"/>
              </a:spcAft>
              <a:buClr>
                <a:schemeClr val="dk1"/>
              </a:buClr>
              <a:buSzPts val="1000"/>
              <a:buChar char="●"/>
            </a:pPr>
            <a:r>
              <a:rPr b="1" lang="fr" sz="1000">
                <a:solidFill>
                  <a:schemeClr val="dk1"/>
                </a:solidFill>
                <a:extLst>
                  <a:ext uri="http://customooxmlschemas.google.com/">
                    <go:slidesCustomData xmlns:go="http://customooxmlschemas.google.com/" textRoundtripDataId="13"/>
                  </a:ext>
                </a:extLst>
              </a:rPr>
              <a:t>Lecture de la création de valeur dans les phases d’un projet</a:t>
            </a:r>
            <a:endParaRPr sz="1000">
              <a:solidFill>
                <a:schemeClr val="dk1"/>
              </a:solidFill>
              <a:extLst>
                <a:ext uri="http://customooxmlschemas.google.com/">
                  <go:slidesCustomData xmlns:go="http://customooxmlschemas.google.com/" textRoundtripDataId="14"/>
                </a:ext>
              </a:extLst>
            </a:endParaRPr>
          </a:p>
          <a:p>
            <a:pPr indent="-292100" lvl="0" marL="457200" rtl="0" algn="l">
              <a:lnSpc>
                <a:spcPct val="115000"/>
              </a:lnSpc>
              <a:spcBef>
                <a:spcPts val="1200"/>
              </a:spcBef>
              <a:spcAft>
                <a:spcPts val="0"/>
              </a:spcAft>
              <a:buClr>
                <a:schemeClr val="dk1"/>
              </a:buClr>
              <a:buSzPts val="1000"/>
              <a:buChar char="●"/>
            </a:pPr>
            <a:r>
              <a:rPr b="1" lang="fr" sz="1000">
                <a:solidFill>
                  <a:schemeClr val="dk1"/>
                </a:solidFill>
                <a:extLst>
                  <a:ext uri="http://customooxmlschemas.google.com/">
                    <go:slidesCustomData xmlns:go="http://customooxmlschemas.google.com/" textRoundtripDataId="15"/>
                  </a:ext>
                </a:extLst>
              </a:rPr>
              <a:t>Plateforme intégrée</a:t>
            </a:r>
            <a:r>
              <a:rPr lang="fr" sz="1000">
                <a:solidFill>
                  <a:schemeClr val="dk1"/>
                </a:solidFill>
                <a:extLst>
                  <a:ext uri="http://customooxmlschemas.google.com/">
                    <go:slidesCustomData xmlns:go="http://customooxmlschemas.google.com/" textRoundtripDataId="16"/>
                  </a:ext>
                </a:extLst>
              </a:rPr>
              <a:t>, avec plusieurs outils d’activation et suivi du collectif.</a:t>
            </a:r>
            <a:endParaRPr sz="1000">
              <a:solidFill>
                <a:schemeClr val="dk1"/>
              </a:solidFill>
              <a:extLst>
                <a:ext uri="http://customooxmlschemas.google.com/">
                  <go:slidesCustomData xmlns:go="http://customooxmlschemas.google.com/" textRoundtripDataId="17"/>
                </a:ext>
              </a:extLst>
            </a:endParaRPr>
          </a:p>
          <a:p>
            <a:pPr indent="-292100" lvl="0" marL="457200" rtl="0" algn="l">
              <a:lnSpc>
                <a:spcPct val="115000"/>
              </a:lnSpc>
              <a:spcBef>
                <a:spcPts val="1200"/>
              </a:spcBef>
              <a:spcAft>
                <a:spcPts val="1200"/>
              </a:spcAft>
              <a:buClr>
                <a:schemeClr val="dk1"/>
              </a:buClr>
              <a:buSzPts val="1000"/>
              <a:buChar char="●"/>
            </a:pPr>
            <a:r>
              <a:rPr b="1" lang="fr" sz="1000">
                <a:solidFill>
                  <a:schemeClr val="dk1"/>
                </a:solidFill>
                <a:extLst>
                  <a:ext uri="http://customooxmlschemas.google.com/">
                    <go:slidesCustomData xmlns:go="http://customooxmlschemas.google.com/" textRoundtripDataId="18"/>
                  </a:ext>
                </a:extLst>
              </a:rPr>
              <a:t>Complémentarité avec plusieurs outils du comparatif</a:t>
            </a:r>
            <a:r>
              <a:rPr lang="fr" sz="1000">
                <a:solidFill>
                  <a:schemeClr val="dk1"/>
                </a:solidFill>
                <a:extLst>
                  <a:ext uri="http://customooxmlschemas.google.com/">
                    <go:slidesCustomData xmlns:go="http://customooxmlschemas.google.com/" textRoundtripDataId="19"/>
                  </a:ext>
                </a:extLst>
              </a:rPr>
              <a:t> → DISC, MBTI, Gallup, Hogan.</a:t>
            </a:r>
            <a:endParaRPr sz="10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38d3b90e186_1_118: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38d3b90e186_1_118:notes"/>
          <p:cNvSpPr txBox="1"/>
          <p:nvPr>
            <p:ph idx="1" type="body"/>
          </p:nvPr>
        </p:nvSpPr>
        <p:spPr>
          <a:xfrm>
            <a:off x="679768" y="4715147"/>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Clr>
                <a:schemeClr val="dk1"/>
              </a:buClr>
              <a:buSzPts val="1100"/>
              <a:buFont typeface="Arial"/>
              <a:buNone/>
            </a:pPr>
            <a:r>
              <a:rPr lang="fr">
                <a:solidFill>
                  <a:schemeClr val="dk1"/>
                </a:solidFill>
              </a:rPr>
              <a:t>(5min)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38d3b90e186_1_235: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38d3b90e186_1_235:notes"/>
          <p:cNvSpPr txBox="1"/>
          <p:nvPr>
            <p:ph idx="1" type="body"/>
          </p:nvPr>
        </p:nvSpPr>
        <p:spPr>
          <a:xfrm>
            <a:off x="679768" y="4715147"/>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Clr>
                <a:schemeClr val="dk1"/>
              </a:buClr>
              <a:buSzPts val="1100"/>
              <a:buFont typeface="Arial"/>
              <a:buNone/>
            </a:pPr>
            <a:r>
              <a:rPr lang="fr">
                <a:solidFill>
                  <a:schemeClr val="dk1"/>
                </a:solidFill>
              </a:rPr>
              <a:t>(5min)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38d3b90e186_1_352: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38d3b90e186_1_352:notes"/>
          <p:cNvSpPr txBox="1"/>
          <p:nvPr>
            <p:ph idx="1" type="body"/>
          </p:nvPr>
        </p:nvSpPr>
        <p:spPr>
          <a:xfrm>
            <a:off x="679768" y="4715147"/>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Clr>
                <a:schemeClr val="dk1"/>
              </a:buClr>
              <a:buSzPts val="1100"/>
              <a:buFont typeface="Arial"/>
              <a:buNone/>
            </a:pPr>
            <a:r>
              <a:rPr lang="fr">
                <a:solidFill>
                  <a:schemeClr val="dk1"/>
                </a:solidFill>
              </a:rPr>
              <a:t>(5min)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38d3b90e186_1_468: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38d3b90e186_1_468:notes"/>
          <p:cNvSpPr txBox="1"/>
          <p:nvPr>
            <p:ph idx="1" type="body"/>
          </p:nvPr>
        </p:nvSpPr>
        <p:spPr>
          <a:xfrm>
            <a:off x="679768" y="4715147"/>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Clr>
                <a:schemeClr val="dk1"/>
              </a:buClr>
              <a:buSzPts val="1100"/>
              <a:buFont typeface="Arial"/>
              <a:buNone/>
            </a:pPr>
            <a:r>
              <a:rPr lang="fr">
                <a:solidFill>
                  <a:schemeClr val="dk1"/>
                </a:solidFill>
              </a:rPr>
              <a:t>(5min)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72fb979c34_0_0: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72fb979c34_0_0: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158750" rtl="0" algn="l">
              <a:spcBef>
                <a:spcPts val="0"/>
              </a:spcBef>
              <a:spcAft>
                <a:spcPts val="0"/>
              </a:spcAft>
              <a:buClr>
                <a:schemeClr val="dk1"/>
              </a:buClr>
              <a:buSzPts val="1100"/>
              <a:buFont typeface="Arial"/>
              <a:buNone/>
            </a:pPr>
            <a:r>
              <a:rPr b="1" lang="fr">
                <a:solidFill>
                  <a:schemeClr val="dk1"/>
                </a:solidFill>
              </a:rPr>
              <a:t>SLIDE POURQUOI POUR LES </a:t>
            </a:r>
            <a:r>
              <a:rPr b="1" lang="fr">
                <a:solidFill>
                  <a:schemeClr val="dk1"/>
                </a:solidFill>
              </a:rPr>
              <a:t>PRIVATE EQUITY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8d3b90e186_1_584: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38d3b90e186_1_584: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lnSpc>
                <a:spcPct val="115000"/>
              </a:lnSpc>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373417752b1_2_59: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373417752b1_2_59: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72fb979c34_0_34: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72fb979c34_0_34: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lnSpc>
                <a:spcPct val="115000"/>
              </a:lnSpc>
              <a:spcBef>
                <a:spcPts val="1200"/>
              </a:spcBef>
              <a:spcAft>
                <a:spcPts val="0"/>
              </a:spcAft>
              <a:buClr>
                <a:schemeClr val="dk1"/>
              </a:buClr>
              <a:buSzPts val="1100"/>
              <a:buFont typeface="Arial"/>
              <a:buNone/>
            </a:pPr>
            <a:r>
              <a:rPr b="1" lang="fr">
                <a:solidFill>
                  <a:schemeClr val="dk1"/>
                </a:solidFill>
              </a:rPr>
              <a:t>SLIDE POURQUOI POUR LES ENTREPRISES ET LES INDÉPENDANTS voir slide 2 https://docs.google.com/presentation/d/1opb8ihdzzju3m09r0T6eTdzzr2CPE3Lk0fLAesH8G3s/edit?slide=id.g3745f27cbe4_0_119#slide=id.g3745f27cbe4_0_119</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650e3c5c76_0_0:notes"/>
          <p:cNvSpPr/>
          <p:nvPr>
            <p:ph idx="2" type="sldImg"/>
          </p:nvPr>
        </p:nvSpPr>
        <p:spPr>
          <a:xfrm>
            <a:off x="377649" y="744497"/>
            <a:ext cx="6042300" cy="3722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3650e3c5c76_0_0:notes"/>
          <p:cNvSpPr txBox="1"/>
          <p:nvPr>
            <p:ph idx="1" type="body"/>
          </p:nvPr>
        </p:nvSpPr>
        <p:spPr>
          <a:xfrm>
            <a:off x="679768" y="4715147"/>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fr">
                <a:solidFill>
                  <a:schemeClr val="dk1"/>
                </a:solidFill>
              </a:rPr>
              <a:t> Des études comme celles de </a:t>
            </a:r>
            <a:r>
              <a:rPr b="1" lang="fr">
                <a:solidFill>
                  <a:schemeClr val="dk1"/>
                </a:solidFill>
              </a:rPr>
              <a:t>Gallup</a:t>
            </a:r>
            <a:r>
              <a:rPr lang="fr">
                <a:solidFill>
                  <a:schemeClr val="dk1"/>
                </a:solidFill>
              </a:rPr>
              <a:t> montrent que les employés les plus engagés sont ceux qui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Ont un </a:t>
            </a:r>
            <a:r>
              <a:rPr b="1" lang="fr">
                <a:solidFill>
                  <a:schemeClr val="dk1"/>
                </a:solidFill>
              </a:rPr>
              <a:t>sens clair de la mission</a:t>
            </a:r>
            <a:r>
              <a:rPr lang="fr">
                <a:solidFill>
                  <a:schemeClr val="dk1"/>
                </a:solidFill>
              </a:rPr>
              <a:t> de leur organisation et comprennent comment leur rôle y contribue.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Reçoivent des </a:t>
            </a:r>
            <a:r>
              <a:rPr b="1" lang="fr">
                <a:solidFill>
                  <a:schemeClr val="dk1"/>
                </a:solidFill>
              </a:rPr>
              <a:t>retours réguliers et constructifs</a:t>
            </a:r>
            <a:r>
              <a:rPr lang="fr">
                <a:solidFill>
                  <a:schemeClr val="dk1"/>
                </a:solidFill>
              </a:rPr>
              <a: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Disposent d'opportunités de </a:t>
            </a:r>
            <a:r>
              <a:rPr b="1" lang="fr">
                <a:solidFill>
                  <a:schemeClr val="dk1"/>
                </a:solidFill>
              </a:rPr>
              <a:t>développement personnel et professionnel</a:t>
            </a:r>
            <a:r>
              <a:rPr lang="fr">
                <a:solidFill>
                  <a:schemeClr val="dk1"/>
                </a:solidFill>
              </a:rPr>
              <a:t>.</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fr">
                <a:solidFill>
                  <a:schemeClr val="dk1"/>
                </a:solidFill>
              </a:rPr>
              <a:t>Éprouvent un sentiment de </a:t>
            </a:r>
            <a:r>
              <a:rPr b="1" lang="fr">
                <a:solidFill>
                  <a:schemeClr val="dk1"/>
                </a:solidFill>
              </a:rPr>
              <a:t>reconnaissance et d'appartenance</a:t>
            </a:r>
            <a:r>
              <a:rPr lang="fr">
                <a:solidFill>
                  <a:schemeClr val="dk1"/>
                </a:solidFill>
              </a:rPr>
              <a:t> à l’équipe.</a:t>
            </a:r>
            <a:endParaRPr>
              <a:solidFill>
                <a:schemeClr val="dk1"/>
              </a:solidFill>
            </a:endParaRPr>
          </a:p>
          <a:p>
            <a:pPr indent="0" lvl="0" marL="0" rtl="0" algn="l">
              <a:lnSpc>
                <a:spcPct val="115000"/>
              </a:lnSpc>
              <a:spcBef>
                <a:spcPts val="1200"/>
              </a:spcBef>
              <a:spcAft>
                <a:spcPts val="0"/>
              </a:spcAft>
              <a:buSzPts val="1100"/>
              <a:buNone/>
            </a:pPr>
            <a:r>
              <a:rPr lang="fr">
                <a:solidFill>
                  <a:schemeClr val="dk1"/>
                </a:solidFill>
              </a:rPr>
              <a:t>Gallup a mis en évidence que des collaborateurs engagés sont plus performants, moins enclins à quitter leur poste, et contribuent à une meilleure performance financière de leur organisation.</a:t>
            </a:r>
            <a:endParaRPr>
              <a:solidFill>
                <a:schemeClr val="dk1"/>
              </a:solidFill>
            </a:endParaRPr>
          </a:p>
          <a:p>
            <a:pPr indent="0" lvl="0" marL="0" rtl="0" algn="l">
              <a:lnSpc>
                <a:spcPct val="115000"/>
              </a:lnSpc>
              <a:spcBef>
                <a:spcPts val="1200"/>
              </a:spcBef>
              <a:spcAft>
                <a:spcPts val="0"/>
              </a:spcAft>
              <a:buSzPts val="1100"/>
              <a:buNone/>
            </a:pPr>
            <a:r>
              <a:t/>
            </a:r>
            <a:endParaRPr>
              <a:solidFill>
                <a:schemeClr val="dk1"/>
              </a:solidFill>
            </a:endParaRPr>
          </a:p>
          <a:p>
            <a:pPr indent="0" lvl="0" marL="0" rtl="0" algn="l">
              <a:lnSpc>
                <a:spcPct val="115000"/>
              </a:lnSpc>
              <a:spcBef>
                <a:spcPts val="1400"/>
              </a:spcBef>
              <a:spcAft>
                <a:spcPts val="0"/>
              </a:spcAft>
              <a:buSzPts val="1100"/>
              <a:buNone/>
            </a:pPr>
            <a:r>
              <a:rPr b="1" lang="fr" sz="1300">
                <a:solidFill>
                  <a:schemeClr val="dk1"/>
                </a:solidFill>
              </a:rPr>
              <a:t>3. Besoins d’Amour et d’Appartenance</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Relations au Travail :</a:t>
            </a:r>
            <a:r>
              <a:rPr lang="fr">
                <a:solidFill>
                  <a:schemeClr val="dk1"/>
                </a:solidFill>
              </a:rPr>
              <a:t> Une enquête de </a:t>
            </a:r>
            <a:r>
              <a:rPr b="1" lang="fr">
                <a:solidFill>
                  <a:schemeClr val="dk1"/>
                </a:solidFill>
              </a:rPr>
              <a:t>OfficeVibe</a:t>
            </a:r>
            <a:r>
              <a:rPr lang="fr">
                <a:solidFill>
                  <a:schemeClr val="dk1"/>
                </a:solidFill>
              </a:rPr>
              <a:t> (2023) montre que </a:t>
            </a:r>
            <a:r>
              <a:rPr b="1" lang="fr">
                <a:solidFill>
                  <a:schemeClr val="dk1"/>
                </a:solidFill>
              </a:rPr>
              <a:t>56% des employés</a:t>
            </a:r>
            <a:r>
              <a:rPr lang="fr">
                <a:solidFill>
                  <a:schemeClr val="dk1"/>
                </a:solidFill>
              </a:rPr>
              <a:t> se sentent moins engagés si leurs relations avec leurs collègues sont tendues ou inexistantes.</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b="1" lang="fr">
                <a:solidFill>
                  <a:schemeClr val="dk1"/>
                </a:solidFill>
              </a:rPr>
              <a:t>Source :</a:t>
            </a:r>
            <a:r>
              <a:rPr lang="fr">
                <a:solidFill>
                  <a:schemeClr val="dk1"/>
                </a:solidFill>
              </a:rPr>
              <a:t> OfficeVibe, "Employee Engagement and Relationships," OfficeVibe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Culture d’Entreprise :</a:t>
            </a:r>
            <a:r>
              <a:rPr lang="fr">
                <a:solidFill>
                  <a:schemeClr val="dk1"/>
                </a:solidFill>
              </a:rPr>
              <a:t> </a:t>
            </a:r>
            <a:r>
              <a:rPr b="1" lang="fr">
                <a:solidFill>
                  <a:schemeClr val="dk1"/>
                </a:solidFill>
              </a:rPr>
              <a:t>70% des employés</a:t>
            </a:r>
            <a:r>
              <a:rPr lang="fr">
                <a:solidFill>
                  <a:schemeClr val="dk1"/>
                </a:solidFill>
              </a:rPr>
              <a:t> déclarent que la culture d’entreprise influence leur satisfaction au travail et leur sentiment d’appartenance, selon un rapport de </a:t>
            </a:r>
            <a:r>
              <a:rPr b="1" lang="fr">
                <a:solidFill>
                  <a:schemeClr val="dk1"/>
                </a:solidFill>
              </a:rPr>
              <a:t>Glassdoor</a:t>
            </a:r>
            <a:r>
              <a:rPr lang="fr">
                <a:solidFill>
                  <a:schemeClr val="dk1"/>
                </a:solidFill>
              </a:rPr>
              <a:t> (2023).</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b="1" lang="fr">
                <a:solidFill>
                  <a:schemeClr val="dk1"/>
                </a:solidFill>
              </a:rPr>
              <a:t>Source :</a:t>
            </a:r>
            <a:r>
              <a:rPr lang="fr">
                <a:solidFill>
                  <a:schemeClr val="dk1"/>
                </a:solidFill>
              </a:rPr>
              <a:t> Glassdoor, "2023 Culture and Engagement Report," Glassdoor</a:t>
            </a:r>
            <a:endParaRPr>
              <a:solidFill>
                <a:schemeClr val="dk1"/>
              </a:solidFill>
            </a:endParaRPr>
          </a:p>
          <a:p>
            <a:pPr indent="0" lvl="0" marL="0" rtl="0" algn="l">
              <a:lnSpc>
                <a:spcPct val="115000"/>
              </a:lnSpc>
              <a:spcBef>
                <a:spcPts val="1400"/>
              </a:spcBef>
              <a:spcAft>
                <a:spcPts val="0"/>
              </a:spcAft>
              <a:buSzPts val="1100"/>
              <a:buNone/>
            </a:pPr>
            <a:r>
              <a:rPr b="1" lang="fr" sz="1300">
                <a:solidFill>
                  <a:schemeClr val="dk1"/>
                </a:solidFill>
              </a:rPr>
              <a:t>4. Besoins d’Estime</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Reconnaissance et Feedback :</a:t>
            </a:r>
            <a:r>
              <a:rPr lang="fr">
                <a:solidFill>
                  <a:schemeClr val="dk1"/>
                </a:solidFill>
              </a:rPr>
              <a:t> Une étude de </a:t>
            </a:r>
            <a:r>
              <a:rPr b="1" lang="fr">
                <a:solidFill>
                  <a:schemeClr val="dk1"/>
                </a:solidFill>
              </a:rPr>
              <a:t>SHRM</a:t>
            </a:r>
            <a:r>
              <a:rPr lang="fr">
                <a:solidFill>
                  <a:schemeClr val="dk1"/>
                </a:solidFill>
              </a:rPr>
              <a:t> (2023) révèle que </a:t>
            </a:r>
            <a:r>
              <a:rPr b="1" lang="fr">
                <a:solidFill>
                  <a:schemeClr val="dk1"/>
                </a:solidFill>
              </a:rPr>
              <a:t>78% des employés</a:t>
            </a:r>
            <a:r>
              <a:rPr lang="fr">
                <a:solidFill>
                  <a:schemeClr val="dk1"/>
                </a:solidFill>
              </a:rPr>
              <a:t> estiment que la reconnaissance régulière et le feedback positif sont des facteurs clés de leur satisfaction et motivation au travail.</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b="1" lang="fr">
                <a:solidFill>
                  <a:schemeClr val="dk1"/>
                </a:solidFill>
              </a:rPr>
              <a:t>Source :</a:t>
            </a:r>
            <a:r>
              <a:rPr lang="fr">
                <a:solidFill>
                  <a:schemeClr val="dk1"/>
                </a:solidFill>
              </a:rPr>
              <a:t> SHRM, "Recognition and Feedback in the Workplace," SHRM</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Opportunités de Carrière :</a:t>
            </a:r>
            <a:r>
              <a:rPr lang="fr">
                <a:solidFill>
                  <a:schemeClr val="dk1"/>
                </a:solidFill>
              </a:rPr>
              <a:t> Selon une enquête de </a:t>
            </a:r>
            <a:r>
              <a:rPr b="1" lang="fr">
                <a:solidFill>
                  <a:schemeClr val="dk1"/>
                </a:solidFill>
              </a:rPr>
              <a:t>CareerBuilder</a:t>
            </a:r>
            <a:r>
              <a:rPr lang="fr">
                <a:solidFill>
                  <a:schemeClr val="dk1"/>
                </a:solidFill>
              </a:rPr>
              <a:t> (2023), </a:t>
            </a:r>
            <a:r>
              <a:rPr b="1" lang="fr">
                <a:solidFill>
                  <a:schemeClr val="dk1"/>
                </a:solidFill>
              </a:rPr>
              <a:t>65% des employés</a:t>
            </a:r>
            <a:r>
              <a:rPr lang="fr">
                <a:solidFill>
                  <a:schemeClr val="dk1"/>
                </a:solidFill>
              </a:rPr>
              <a:t> considèrent que des opportunités de développement et d’avancement professionnel sont essentielles pour leur estime de soi et leur engagement.</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b="1" lang="fr">
                <a:solidFill>
                  <a:schemeClr val="dk1"/>
                </a:solidFill>
              </a:rPr>
              <a:t>Source :</a:t>
            </a:r>
            <a:r>
              <a:rPr lang="fr">
                <a:solidFill>
                  <a:schemeClr val="dk1"/>
                </a:solidFill>
              </a:rPr>
              <a:t> CareerBuilder, "Career Development Opportunities," CareerBuilder</a:t>
            </a:r>
            <a:endParaRPr>
              <a:solidFill>
                <a:schemeClr val="dk1"/>
              </a:solidFill>
            </a:endParaRPr>
          </a:p>
          <a:p>
            <a:pPr indent="0" lvl="0" marL="0" rtl="0" algn="l">
              <a:lnSpc>
                <a:spcPct val="115000"/>
              </a:lnSpc>
              <a:spcBef>
                <a:spcPts val="1400"/>
              </a:spcBef>
              <a:spcAft>
                <a:spcPts val="0"/>
              </a:spcAft>
              <a:buSzPts val="1100"/>
              <a:buNone/>
            </a:pPr>
            <a:r>
              <a:rPr b="1" lang="fr" sz="1300">
                <a:solidFill>
                  <a:schemeClr val="dk1"/>
                </a:solidFill>
              </a:rPr>
              <a:t>5. Besoins d'Accomplissement de Soi</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b="1" lang="fr">
                <a:solidFill>
                  <a:schemeClr val="dk1"/>
                </a:solidFill>
              </a:rPr>
              <a:t>Satisfaction Professionnelle :</a:t>
            </a:r>
            <a:r>
              <a:rPr lang="fr">
                <a:solidFill>
                  <a:schemeClr val="dk1"/>
                </a:solidFill>
              </a:rPr>
              <a:t> Une étude de </a:t>
            </a:r>
            <a:r>
              <a:rPr b="1" lang="fr">
                <a:solidFill>
                  <a:schemeClr val="dk1"/>
                </a:solidFill>
              </a:rPr>
              <a:t>Forbes</a:t>
            </a:r>
            <a:r>
              <a:rPr lang="fr">
                <a:solidFill>
                  <a:schemeClr val="dk1"/>
                </a:solidFill>
              </a:rPr>
              <a:t> (2022) montre que </a:t>
            </a:r>
            <a:r>
              <a:rPr b="1" lang="fr">
                <a:solidFill>
                  <a:schemeClr val="dk1"/>
                </a:solidFill>
              </a:rPr>
              <a:t>68% des employés</a:t>
            </a:r>
            <a:r>
              <a:rPr lang="fr">
                <a:solidFill>
                  <a:schemeClr val="dk1"/>
                </a:solidFill>
              </a:rPr>
              <a:t> se sentent plus accomplis lorsque leur travail est aligné avec leurs passions et leurs objectifs personnels.</a:t>
            </a:r>
            <a:endParaRPr>
              <a:solidFill>
                <a:schemeClr val="dk1"/>
              </a:solidFill>
            </a:endParaRPr>
          </a:p>
          <a:p>
            <a:pPr indent="-298450" lvl="1" marL="914400" rtl="0" algn="l">
              <a:lnSpc>
                <a:spcPct val="115000"/>
              </a:lnSpc>
              <a:spcBef>
                <a:spcPts val="1200"/>
              </a:spcBef>
              <a:spcAft>
                <a:spcPts val="0"/>
              </a:spcAft>
              <a:buClr>
                <a:schemeClr val="dk1"/>
              </a:buClr>
              <a:buSzPts val="1100"/>
              <a:buChar char="○"/>
            </a:pPr>
            <a:r>
              <a:rPr b="1" lang="fr">
                <a:solidFill>
                  <a:schemeClr val="dk1"/>
                </a:solidFill>
              </a:rPr>
              <a:t>Source :</a:t>
            </a:r>
            <a:r>
              <a:rPr lang="fr">
                <a:solidFill>
                  <a:schemeClr val="dk1"/>
                </a:solidFill>
              </a:rPr>
              <a:t> Forbes, "Work Satisfaction and Personal Fulfillment," Forbes</a:t>
            </a:r>
            <a:endParaRPr sz="2200">
              <a:solidFill>
                <a:srgbClr val="03045E"/>
              </a:solidFill>
              <a:latin typeface="Raleway"/>
              <a:ea typeface="Raleway"/>
              <a:cs typeface="Raleway"/>
              <a:sym typeface="Raleway"/>
            </a:endParaRPr>
          </a:p>
          <a:p>
            <a:pPr indent="0" lvl="0" marL="0" rtl="0" algn="l">
              <a:lnSpc>
                <a:spcPct val="90000"/>
              </a:lnSpc>
              <a:spcBef>
                <a:spcPts val="1200"/>
              </a:spcBef>
              <a:spcAft>
                <a:spcPts val="0"/>
              </a:spcAft>
              <a:buSzPts val="1100"/>
              <a:buNone/>
            </a:pPr>
            <a:r>
              <a:t/>
            </a:r>
            <a:endParaRPr b="1" sz="1000">
              <a:solidFill>
                <a:srgbClr val="03045E"/>
              </a:solidFill>
              <a:latin typeface="Raleway ExtraBold"/>
              <a:ea typeface="Raleway ExtraBold"/>
              <a:cs typeface="Raleway ExtraBold"/>
              <a:sym typeface="Raleway ExtraBold"/>
            </a:endParaRPr>
          </a:p>
          <a:p>
            <a:pPr indent="0" lvl="0" marL="0" rtl="0" algn="l">
              <a:lnSpc>
                <a:spcPct val="100000"/>
              </a:lnSpc>
              <a:spcBef>
                <a:spcPts val="0"/>
              </a:spcBef>
              <a:spcAft>
                <a:spcPts val="0"/>
              </a:spcAft>
              <a:buSzPts val="1100"/>
              <a:buNone/>
            </a:pPr>
            <a:r>
              <a:t/>
            </a:r>
            <a:endParaRPr sz="1800">
              <a:solidFill>
                <a:srgbClr val="1E2253"/>
              </a:solidFill>
              <a:latin typeface="Raleway"/>
              <a:ea typeface="Raleway"/>
              <a:cs typeface="Raleway"/>
              <a:sym typeface="Raleway"/>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sz="1400">
              <a:latin typeface="Raleway"/>
              <a:ea typeface="Raleway"/>
              <a:cs typeface="Raleway"/>
              <a:sym typeface="Raleway"/>
            </a:endParaRPr>
          </a:p>
          <a:p>
            <a:pPr indent="0" lvl="0" marL="0" rtl="0" algn="l">
              <a:lnSpc>
                <a:spcPct val="100000"/>
              </a:lnSpc>
              <a:spcBef>
                <a:spcPts val="0"/>
              </a:spcBef>
              <a:spcAft>
                <a:spcPts val="0"/>
              </a:spcAft>
              <a:buSzPts val="1100"/>
              <a:buNone/>
            </a:pPr>
            <a:r>
              <a:t/>
            </a:r>
            <a:endParaRPr sz="1400">
              <a:latin typeface="Raleway"/>
              <a:ea typeface="Raleway"/>
              <a:cs typeface="Raleway"/>
              <a:sym typeface="Raleway"/>
            </a:endParaRPr>
          </a:p>
          <a:p>
            <a:pPr indent="0" lvl="0" marL="0" rtl="0" algn="l">
              <a:lnSpc>
                <a:spcPct val="100000"/>
              </a:lnSpc>
              <a:spcBef>
                <a:spcPts val="0"/>
              </a:spcBef>
              <a:spcAft>
                <a:spcPts val="0"/>
              </a:spcAft>
              <a:buSzPts val="1100"/>
              <a:buNone/>
            </a:pPr>
            <a:r>
              <a:t/>
            </a:r>
            <a:endParaRPr sz="1400">
              <a:latin typeface="Raleway"/>
              <a:ea typeface="Raleway"/>
              <a:cs typeface="Raleway"/>
              <a:sym typeface="Raleway"/>
            </a:endParaRPr>
          </a:p>
          <a:p>
            <a:pPr indent="0" lvl="0" marL="0" rtl="0" algn="l">
              <a:lnSpc>
                <a:spcPct val="100000"/>
              </a:lnSpc>
              <a:spcBef>
                <a:spcPts val="0"/>
              </a:spcBef>
              <a:spcAft>
                <a:spcPts val="0"/>
              </a:spcAft>
              <a:buSzPts val="1100"/>
              <a:buNone/>
            </a:pPr>
            <a:r>
              <a:t/>
            </a:r>
            <a:endParaRPr sz="1400">
              <a:latin typeface="Raleway"/>
              <a:ea typeface="Raleway"/>
              <a:cs typeface="Raleway"/>
              <a:sym typeface="Raleway"/>
            </a:endParaRPr>
          </a:p>
          <a:p>
            <a:pPr indent="0" lvl="0" marL="0" rtl="0" algn="l">
              <a:lnSpc>
                <a:spcPct val="100000"/>
              </a:lnSpc>
              <a:spcBef>
                <a:spcPts val="0"/>
              </a:spcBef>
              <a:spcAft>
                <a:spcPts val="0"/>
              </a:spcAft>
              <a:buSzPts val="1100"/>
              <a:buNone/>
            </a:pPr>
            <a:r>
              <a:t/>
            </a:r>
            <a:endParaRPr sz="1400">
              <a:latin typeface="Raleway"/>
              <a:ea typeface="Raleway"/>
              <a:cs typeface="Raleway"/>
              <a:sym typeface="Raleway"/>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3:notes"/>
          <p:cNvSpPr txBox="1"/>
          <p:nvPr>
            <p:ph idx="1" type="body"/>
          </p:nvPr>
        </p:nvSpPr>
        <p:spPr>
          <a:xfrm>
            <a:off x="679768" y="4715153"/>
            <a:ext cx="5438140" cy="4466987"/>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 voir slide 3 https://docs.google.com/presentation/d/1opb8ihdzzju3m09r0T6eTdzzr2CPE3Lk0fLAesH8G3s/edit?slide=id.g3745f27cbe4_0_119#slide=id.g3745f27cbe4_0_119</a:t>
            </a:r>
            <a:endParaRPr/>
          </a:p>
        </p:txBody>
      </p:sp>
      <p:sp>
        <p:nvSpPr>
          <p:cNvPr id="237" name="Google Shape;237;p3:notes"/>
          <p:cNvSpPr/>
          <p:nvPr>
            <p:ph idx="2" type="sldImg"/>
          </p:nvPr>
        </p:nvSpPr>
        <p:spPr>
          <a:xfrm>
            <a:off x="92075" y="744538"/>
            <a:ext cx="6613525" cy="3721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72fb979c34_0_274:notes"/>
          <p:cNvSpPr/>
          <p:nvPr>
            <p:ph idx="2" type="sldImg"/>
          </p:nvPr>
        </p:nvSpPr>
        <p:spPr>
          <a:xfrm>
            <a:off x="92075" y="744538"/>
            <a:ext cx="6613500" cy="37212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372fb979c34_0_274:notes"/>
          <p:cNvSpPr txBox="1"/>
          <p:nvPr>
            <p:ph idx="1" type="body"/>
          </p:nvPr>
        </p:nvSpPr>
        <p:spPr>
          <a:xfrm>
            <a:off x="679768" y="4715153"/>
            <a:ext cx="5438100" cy="4467000"/>
          </a:xfrm>
          <a:prstGeom prst="rect">
            <a:avLst/>
          </a:prstGeom>
          <a:noFill/>
          <a:ln>
            <a:noFill/>
          </a:ln>
        </p:spPr>
        <p:txBody>
          <a:bodyPr anchorCtr="0" anchor="t" bIns="95525" lIns="95525" spcFirstLastPara="1" rIns="95525" wrap="square" tIns="95525">
            <a:noAutofit/>
          </a:bodyPr>
          <a:lstStyle/>
          <a:p>
            <a:pPr indent="0" lvl="0" marL="0" marR="0" rtl="0" algn="l">
              <a:lnSpc>
                <a:spcPct val="100000"/>
              </a:lnSpc>
              <a:spcBef>
                <a:spcPts val="0"/>
              </a:spcBef>
              <a:spcAft>
                <a:spcPts val="0"/>
              </a:spcAft>
              <a:buClr>
                <a:srgbClr val="000000"/>
              </a:buClr>
              <a:buSzPts val="1100"/>
              <a:buFont typeface="Arial"/>
              <a:buNone/>
            </a:pPr>
            <a:r>
              <a:rPr b="1" lang="fr"/>
              <a:t>POUR TOUS </a:t>
            </a:r>
            <a:endParaRPr/>
          </a:p>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rPr lang="fr"/>
              <a:t>Les solutions actuelles adressent les compétences techniques ou comportementales, nous sur </a:t>
            </a:r>
            <a:r>
              <a:rPr b="1" lang="fr"/>
              <a:t>l’individuel</a:t>
            </a:r>
            <a:r>
              <a:rPr lang="fr"/>
              <a:t> nous adressons </a:t>
            </a:r>
            <a:r>
              <a:rPr b="1" lang="fr"/>
              <a:t>l’engagement</a:t>
            </a:r>
            <a:r>
              <a:rPr lang="fr"/>
              <a:t> par l’énergie et le plaisir de faire et on sait que engagement=performance (gallup) Sur le </a:t>
            </a:r>
            <a:r>
              <a:rPr b="1" lang="fr"/>
              <a:t>collectif</a:t>
            </a:r>
            <a:r>
              <a:rPr lang="fr"/>
              <a:t> les autres solutions adressent le “interagir/la cohésion”, nous on adresse la </a:t>
            </a:r>
            <a:r>
              <a:rPr b="1" lang="fr"/>
              <a:t>création de valeur</a:t>
            </a:r>
            <a:r>
              <a:rPr lang="fr"/>
              <a:t>, car nous nous appuyons sur un modèle systémique qui nous donne les clés du fonctionnement optimal d’un système.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72fb979c34_0_253:notes"/>
          <p:cNvSpPr/>
          <p:nvPr>
            <p:ph idx="2" type="sldImg"/>
          </p:nvPr>
        </p:nvSpPr>
        <p:spPr>
          <a:xfrm>
            <a:off x="92075" y="744538"/>
            <a:ext cx="6615000" cy="37212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72fb979c34_0_253:notes"/>
          <p:cNvSpPr txBox="1"/>
          <p:nvPr>
            <p:ph idx="1" type="body"/>
          </p:nvPr>
        </p:nvSpPr>
        <p:spPr>
          <a:xfrm>
            <a:off x="679768" y="4715153"/>
            <a:ext cx="5438100" cy="4467000"/>
          </a:xfrm>
          <a:prstGeom prst="rect">
            <a:avLst/>
          </a:prstGeom>
        </p:spPr>
        <p:txBody>
          <a:bodyPr anchorCtr="0" anchor="t" bIns="95525" lIns="95525" spcFirstLastPara="1" rIns="95525" wrap="square" tIns="95525">
            <a:noAutofit/>
          </a:bodyPr>
          <a:lstStyle/>
          <a:p>
            <a:pPr indent="0" lvl="0" marL="0" rtl="0" algn="l">
              <a:spcBef>
                <a:spcPts val="0"/>
              </a:spcBef>
              <a:spcAft>
                <a:spcPts val="0"/>
              </a:spcAft>
              <a:buClr>
                <a:schemeClr val="dk1"/>
              </a:buClr>
              <a:buSzPts val="1100"/>
              <a:buFont typeface="Arial"/>
              <a:buNone/>
            </a:pPr>
            <a:r>
              <a:rPr b="1" lang="fr">
                <a:solidFill>
                  <a:schemeClr val="dk1"/>
                </a:solidFill>
              </a:rPr>
              <a:t>POUR TOUS - SI BESOIN</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Lien actif vers la vidéo</a:t>
            </a:r>
            <a:endParaRPr b="1">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7.png"/><Relationship Id="rId11" Type="http://schemas.openxmlformats.org/officeDocument/2006/relationships/image" Target="../media/image6.png"/><Relationship Id="rId10" Type="http://schemas.openxmlformats.org/officeDocument/2006/relationships/image" Target="../media/image8.png"/><Relationship Id="rId12"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12.png"/><Relationship Id="rId8"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 Id="rId4" Type="http://schemas.openxmlformats.org/officeDocument/2006/relationships/image" Target="../media/image4.png"/><Relationship Id="rId11" Type="http://schemas.openxmlformats.org/officeDocument/2006/relationships/image" Target="../media/image2.png"/><Relationship Id="rId10" Type="http://schemas.openxmlformats.org/officeDocument/2006/relationships/image" Target="../media/image14.png"/><Relationship Id="rId9" Type="http://schemas.openxmlformats.org/officeDocument/2006/relationships/image" Target="../media/image13.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png"/><Relationship Id="rId8"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372d91a4375_0_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g372d91a4375_0_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g372d91a4375_0_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g372d91a4375_0_6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g372d91a4375_0_6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g372d91a4375_0_6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g372d91a4375_0_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1">
  <p:cSld name="BLANK_3">
    <p:spTree>
      <p:nvGrpSpPr>
        <p:cNvPr id="50" name="Shape 50"/>
        <p:cNvGrpSpPr/>
        <p:nvPr/>
      </p:nvGrpSpPr>
      <p:grpSpPr>
        <a:xfrm>
          <a:off x="0" y="0"/>
          <a:ext cx="0" cy="0"/>
          <a:chOff x="0" y="0"/>
          <a:chExt cx="0" cy="0"/>
        </a:xfrm>
      </p:grpSpPr>
      <p:sp>
        <p:nvSpPr>
          <p:cNvPr id="51" name="Google Shape;51;g372d91a4375_0_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g372d91a4375_0_6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g372d91a4375_0_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9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4">
    <p:spTree>
      <p:nvGrpSpPr>
        <p:cNvPr id="54" name="Shape 54"/>
        <p:cNvGrpSpPr/>
        <p:nvPr/>
      </p:nvGrpSpPr>
      <p:grpSpPr>
        <a:xfrm>
          <a:off x="0" y="0"/>
          <a:ext cx="0" cy="0"/>
          <a:chOff x="0" y="0"/>
          <a:chExt cx="0" cy="0"/>
        </a:xfrm>
      </p:grpSpPr>
      <p:sp>
        <p:nvSpPr>
          <p:cNvPr id="55" name="Google Shape;55;g372d91a4375_0_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56" name="Google Shape;56;g372d91a4375_0_7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57" name="Google Shape;57;g372d91a4375_0_73"/>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spTree>
      <p:nvGrpSpPr>
        <p:cNvPr id="58" name="Shape 58"/>
        <p:cNvGrpSpPr/>
        <p:nvPr/>
      </p:nvGrpSpPr>
      <p:grpSpPr>
        <a:xfrm>
          <a:off x="0" y="0"/>
          <a:ext cx="0" cy="0"/>
          <a:chOff x="0" y="0"/>
          <a:chExt cx="0" cy="0"/>
        </a:xfrm>
      </p:grpSpPr>
      <p:sp>
        <p:nvSpPr>
          <p:cNvPr id="59" name="Google Shape;59;g372d91a4375_0_7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0" name="Google Shape;60;g372d91a4375_0_7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1" name="Google Shape;61;g372d91a4375_0_7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rps 1">
  <p:cSld name="ONE_COLUMN_TEXT_1">
    <p:spTree>
      <p:nvGrpSpPr>
        <p:cNvPr id="62" name="Shape 62"/>
        <p:cNvGrpSpPr/>
        <p:nvPr/>
      </p:nvGrpSpPr>
      <p:grpSpPr>
        <a:xfrm>
          <a:off x="0" y="0"/>
          <a:ext cx="0" cy="0"/>
          <a:chOff x="0" y="0"/>
          <a:chExt cx="0" cy="0"/>
        </a:xfrm>
      </p:grpSpPr>
      <p:sp>
        <p:nvSpPr>
          <p:cNvPr id="63" name="Google Shape;63;g372d91a4375_0_81"/>
          <p:cNvSpPr/>
          <p:nvPr/>
        </p:nvSpPr>
        <p:spPr>
          <a:xfrm rot="5400000">
            <a:off x="-579486" y="-869975"/>
            <a:ext cx="3013237" cy="3311250"/>
          </a:xfrm>
          <a:custGeom>
            <a:rect b="b" l="l" r="r" t="t"/>
            <a:pathLst>
              <a:path extrusionOk="0" h="6622499" w="6026474">
                <a:moveTo>
                  <a:pt x="6026475" y="6622500"/>
                </a:moveTo>
                <a:lnTo>
                  <a:pt x="0" y="6622500"/>
                </a:lnTo>
                <a:lnTo>
                  <a:pt x="0" y="0"/>
                </a:lnTo>
                <a:lnTo>
                  <a:pt x="6026475" y="0"/>
                </a:lnTo>
                <a:lnTo>
                  <a:pt x="6026475" y="6622500"/>
                </a:lnTo>
                <a:close/>
              </a:path>
            </a:pathLst>
          </a:custGeom>
          <a:blipFill rotWithShape="1">
            <a:blip r:embed="rId2">
              <a:alphaModFix/>
            </a:blip>
            <a:stretch>
              <a:fillRect b="0" l="0" r="0" t="0"/>
            </a:stretch>
          </a:blipFill>
          <a:ln>
            <a:noFill/>
          </a:ln>
        </p:spPr>
      </p:sp>
      <p:sp>
        <p:nvSpPr>
          <p:cNvPr id="64" name="Google Shape;64;g372d91a4375_0_8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65" name="Google Shape;65;g372d91a4375_0_8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66" name="Google Shape;66;g372d91a4375_0_81"/>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5">
  <p:cSld name="BLANK_5">
    <p:spTree>
      <p:nvGrpSpPr>
        <p:cNvPr id="67" name="Shape 67"/>
        <p:cNvGrpSpPr/>
        <p:nvPr/>
      </p:nvGrpSpPr>
      <p:grpSpPr>
        <a:xfrm>
          <a:off x="0" y="0"/>
          <a:ext cx="0" cy="0"/>
          <a:chOff x="0" y="0"/>
          <a:chExt cx="0" cy="0"/>
        </a:xfrm>
      </p:grpSpPr>
      <p:sp>
        <p:nvSpPr>
          <p:cNvPr id="68" name="Google Shape;68;g372d91a4375_0_8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ansitions/chapitres/Annexes etc">
  <p:cSld name="TITLE_AND_TWO_COLUMNS_1">
    <p:spTree>
      <p:nvGrpSpPr>
        <p:cNvPr id="69" name="Shape 69"/>
        <p:cNvGrpSpPr/>
        <p:nvPr/>
      </p:nvGrpSpPr>
      <p:grpSpPr>
        <a:xfrm>
          <a:off x="0" y="0"/>
          <a:ext cx="0" cy="0"/>
          <a:chOff x="0" y="0"/>
          <a:chExt cx="0" cy="0"/>
        </a:xfrm>
      </p:grpSpPr>
      <p:sp>
        <p:nvSpPr>
          <p:cNvPr id="70" name="Google Shape;70;g372d91a4375_0_88"/>
          <p:cNvSpPr/>
          <p:nvPr/>
        </p:nvSpPr>
        <p:spPr>
          <a:xfrm rot="-6629096">
            <a:off x="-3748629" y="-1033627"/>
            <a:ext cx="7250666" cy="9464574"/>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71" name="Google Shape;71;g372d91a4375_0_88"/>
          <p:cNvSpPr/>
          <p:nvPr/>
        </p:nvSpPr>
        <p:spPr>
          <a:xfrm>
            <a:off x="-882265" y="-150441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g372d91a4375_0_88"/>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73" name="Google Shape;73;g372d91a4375_0_88"/>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sp>
        <p:nvSpPr>
          <p:cNvPr id="74" name="Google Shape;74;g372d91a4375_0_88"/>
          <p:cNvSpPr/>
          <p:nvPr/>
        </p:nvSpPr>
        <p:spPr>
          <a:xfrm rot="-2408129">
            <a:off x="8405754" y="540730"/>
            <a:ext cx="1026351" cy="2586405"/>
          </a:xfrm>
          <a:custGeom>
            <a:rect b="b" l="l" r="r" t="t"/>
            <a:pathLst>
              <a:path extrusionOk="0" h="5169580" w="2051420">
                <a:moveTo>
                  <a:pt x="0" y="0"/>
                </a:moveTo>
                <a:lnTo>
                  <a:pt x="2051421" y="0"/>
                </a:lnTo>
                <a:lnTo>
                  <a:pt x="2051421" y="5169580"/>
                </a:lnTo>
                <a:lnTo>
                  <a:pt x="0" y="5169580"/>
                </a:lnTo>
                <a:lnTo>
                  <a:pt x="0" y="0"/>
                </a:lnTo>
                <a:close/>
              </a:path>
            </a:pathLst>
          </a:custGeom>
          <a:blipFill rotWithShape="1">
            <a:blip r:embed="rId5">
              <a:alphaModFix/>
            </a:blip>
            <a:stretch>
              <a:fillRect b="0" l="0" r="0" t="0"/>
            </a:stretch>
          </a:blipFill>
          <a:ln>
            <a:noFill/>
          </a:ln>
        </p:spPr>
      </p:sp>
      <p:sp>
        <p:nvSpPr>
          <p:cNvPr id="75" name="Google Shape;75;g372d91a4375_0_88"/>
          <p:cNvSpPr/>
          <p:nvPr/>
        </p:nvSpPr>
        <p:spPr>
          <a:xfrm>
            <a:off x="4782513" y="2527059"/>
            <a:ext cx="960650" cy="960651"/>
          </a:xfrm>
          <a:custGeom>
            <a:rect b="b" l="l" r="r" t="t"/>
            <a:pathLst>
              <a:path extrusionOk="0" h="1921301" w="1921301">
                <a:moveTo>
                  <a:pt x="0" y="0"/>
                </a:moveTo>
                <a:lnTo>
                  <a:pt x="1921301" y="0"/>
                </a:lnTo>
                <a:lnTo>
                  <a:pt x="1921301" y="1921301"/>
                </a:lnTo>
                <a:lnTo>
                  <a:pt x="0" y="1921301"/>
                </a:lnTo>
                <a:lnTo>
                  <a:pt x="0" y="0"/>
                </a:lnTo>
                <a:close/>
              </a:path>
            </a:pathLst>
          </a:custGeom>
          <a:blipFill rotWithShape="1">
            <a:blip r:embed="rId6">
              <a:alphaModFix/>
            </a:blip>
            <a:stretch>
              <a:fillRect b="0" l="0" r="0" t="0"/>
            </a:stretch>
          </a:blipFill>
          <a:ln>
            <a:noFill/>
          </a:ln>
        </p:spPr>
      </p:sp>
      <p:sp>
        <p:nvSpPr>
          <p:cNvPr id="76" name="Google Shape;76;g372d91a4375_0_88"/>
          <p:cNvSpPr/>
          <p:nvPr/>
        </p:nvSpPr>
        <p:spPr>
          <a:xfrm>
            <a:off x="5368680" y="1665767"/>
            <a:ext cx="748967" cy="749417"/>
          </a:xfrm>
          <a:custGeom>
            <a:rect b="b" l="l" r="r" t="t"/>
            <a:pathLst>
              <a:path extrusionOk="0" h="1498833" w="1497934">
                <a:moveTo>
                  <a:pt x="0" y="0"/>
                </a:moveTo>
                <a:lnTo>
                  <a:pt x="1497934" y="0"/>
                </a:lnTo>
                <a:lnTo>
                  <a:pt x="1497934" y="1498832"/>
                </a:lnTo>
                <a:lnTo>
                  <a:pt x="0" y="1498832"/>
                </a:lnTo>
                <a:lnTo>
                  <a:pt x="0" y="0"/>
                </a:lnTo>
                <a:close/>
              </a:path>
            </a:pathLst>
          </a:custGeom>
          <a:blipFill rotWithShape="1">
            <a:blip r:embed="rId7">
              <a:alphaModFix/>
            </a:blip>
            <a:stretch>
              <a:fillRect b="0" l="0" r="0" t="0"/>
            </a:stretch>
          </a:blipFill>
          <a:ln>
            <a:noFill/>
          </a:ln>
        </p:spPr>
      </p:sp>
      <p:sp>
        <p:nvSpPr>
          <p:cNvPr id="77" name="Google Shape;77;g372d91a4375_0_88"/>
          <p:cNvSpPr/>
          <p:nvPr/>
        </p:nvSpPr>
        <p:spPr>
          <a:xfrm>
            <a:off x="7377883" y="2054563"/>
            <a:ext cx="1433147" cy="1433147"/>
          </a:xfrm>
          <a:custGeom>
            <a:rect b="b" l="l" r="r" t="t"/>
            <a:pathLst>
              <a:path extrusionOk="0" h="2866294" w="2866294">
                <a:moveTo>
                  <a:pt x="0" y="0"/>
                </a:moveTo>
                <a:lnTo>
                  <a:pt x="2866295" y="0"/>
                </a:lnTo>
                <a:lnTo>
                  <a:pt x="2866295" y="2866294"/>
                </a:lnTo>
                <a:lnTo>
                  <a:pt x="0" y="2866294"/>
                </a:lnTo>
                <a:lnTo>
                  <a:pt x="0" y="0"/>
                </a:lnTo>
                <a:close/>
              </a:path>
            </a:pathLst>
          </a:custGeom>
          <a:blipFill rotWithShape="1">
            <a:blip r:embed="rId8">
              <a:alphaModFix/>
            </a:blip>
            <a:stretch>
              <a:fillRect b="0" l="0" r="0" t="0"/>
            </a:stretch>
          </a:blipFill>
          <a:ln>
            <a:noFill/>
          </a:ln>
        </p:spPr>
      </p:sp>
      <p:sp>
        <p:nvSpPr>
          <p:cNvPr id="78" name="Google Shape;78;g372d91a4375_0_88"/>
          <p:cNvSpPr/>
          <p:nvPr/>
        </p:nvSpPr>
        <p:spPr>
          <a:xfrm>
            <a:off x="6050139" y="1665767"/>
            <a:ext cx="1104707" cy="1105370"/>
          </a:xfrm>
          <a:custGeom>
            <a:rect b="b" l="l" r="r" t="t"/>
            <a:pathLst>
              <a:path extrusionOk="0" h="2210739" w="2209414">
                <a:moveTo>
                  <a:pt x="0" y="0"/>
                </a:moveTo>
                <a:lnTo>
                  <a:pt x="2209414" y="0"/>
                </a:lnTo>
                <a:lnTo>
                  <a:pt x="2209414" y="2210739"/>
                </a:lnTo>
                <a:lnTo>
                  <a:pt x="0" y="2210739"/>
                </a:lnTo>
                <a:lnTo>
                  <a:pt x="0" y="0"/>
                </a:lnTo>
                <a:close/>
              </a:path>
            </a:pathLst>
          </a:custGeom>
          <a:blipFill rotWithShape="1">
            <a:blip r:embed="rId9">
              <a:alphaModFix/>
            </a:blip>
            <a:stretch>
              <a:fillRect b="0" l="0" r="0" t="0"/>
            </a:stretch>
          </a:blipFill>
          <a:ln>
            <a:noFill/>
          </a:ln>
        </p:spPr>
      </p:sp>
      <p:grpSp>
        <p:nvGrpSpPr>
          <p:cNvPr id="79" name="Google Shape;79;g372d91a4375_0_88"/>
          <p:cNvGrpSpPr/>
          <p:nvPr/>
        </p:nvGrpSpPr>
        <p:grpSpPr>
          <a:xfrm>
            <a:off x="1725435" y="1485543"/>
            <a:ext cx="765288" cy="703152"/>
            <a:chOff x="7644250" y="2440350"/>
            <a:chExt cx="720000" cy="720000"/>
          </a:xfrm>
        </p:grpSpPr>
        <p:sp>
          <p:nvSpPr>
            <p:cNvPr id="80" name="Google Shape;80;g372d91a4375_0_88"/>
            <p:cNvSpPr/>
            <p:nvPr/>
          </p:nvSpPr>
          <p:spPr>
            <a:xfrm>
              <a:off x="7644250" y="2440350"/>
              <a:ext cx="720000" cy="720000"/>
            </a:xfrm>
            <a:prstGeom prst="roundRect">
              <a:avLst>
                <a:gd fmla="val 5535" name="adj"/>
              </a:avLst>
            </a:prstGeom>
            <a:solidFill>
              <a:srgbClr val="1EB5E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 name="Google Shape;81;g372d91a4375_0_88"/>
            <p:cNvPicPr preferRelativeResize="0"/>
            <p:nvPr/>
          </p:nvPicPr>
          <p:blipFill rotWithShape="1">
            <a:blip r:embed="rId10">
              <a:alphaModFix/>
            </a:blip>
            <a:srcRect b="0" l="0" r="78547" t="0"/>
            <a:stretch/>
          </p:blipFill>
          <p:spPr>
            <a:xfrm>
              <a:off x="7781837" y="2594813"/>
              <a:ext cx="444825" cy="411075"/>
            </a:xfrm>
            <a:prstGeom prst="rect">
              <a:avLst/>
            </a:prstGeom>
            <a:noFill/>
            <a:ln>
              <a:noFill/>
            </a:ln>
          </p:spPr>
        </p:pic>
      </p:grpSp>
      <p:sp>
        <p:nvSpPr>
          <p:cNvPr id="82" name="Google Shape;82;g372d91a4375_0_88"/>
          <p:cNvSpPr/>
          <p:nvPr/>
        </p:nvSpPr>
        <p:spPr>
          <a:xfrm>
            <a:off x="4575335" y="2463301"/>
            <a:ext cx="4054315" cy="2373464"/>
          </a:xfrm>
          <a:custGeom>
            <a:rect b="b" l="l" r="r" t="t"/>
            <a:pathLst>
              <a:path extrusionOk="0" h="4746927" w="8108630">
                <a:moveTo>
                  <a:pt x="0" y="0"/>
                </a:moveTo>
                <a:lnTo>
                  <a:pt x="8108630" y="0"/>
                </a:lnTo>
                <a:lnTo>
                  <a:pt x="8108630" y="4746928"/>
                </a:lnTo>
                <a:lnTo>
                  <a:pt x="0" y="4746928"/>
                </a:lnTo>
                <a:lnTo>
                  <a:pt x="0" y="0"/>
                </a:lnTo>
                <a:close/>
              </a:path>
            </a:pathLst>
          </a:custGeom>
          <a:blipFill rotWithShape="1">
            <a:blip r:embed="rId11">
              <a:alphaModFix/>
            </a:blip>
            <a:stretch>
              <a:fillRect b="0" l="0" r="0" t="0"/>
            </a:stretch>
          </a:blipFill>
          <a:ln>
            <a:noFill/>
          </a:ln>
        </p:spPr>
      </p:sp>
      <p:sp>
        <p:nvSpPr>
          <p:cNvPr id="83" name="Google Shape;83;g372d91a4375_0_88"/>
          <p:cNvSpPr txBox="1"/>
          <p:nvPr/>
        </p:nvSpPr>
        <p:spPr>
          <a:xfrm>
            <a:off x="502575" y="3064500"/>
            <a:ext cx="8520600" cy="572700"/>
          </a:xfrm>
          <a:prstGeom prst="rect">
            <a:avLst/>
          </a:prstGeom>
          <a:noFill/>
          <a:ln>
            <a:noFill/>
          </a:ln>
        </p:spPr>
        <p:txBody>
          <a:bodyPr anchorCtr="0" anchor="t" bIns="91425" lIns="91425" spcFirstLastPara="1" rIns="91425" wrap="square" tIns="91425">
            <a:normAutofit lnSpcReduction="10000"/>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Raleway"/>
              <a:ea typeface="Raleway"/>
              <a:cs typeface="Raleway"/>
              <a:sym typeface="Raleway"/>
            </a:endParaRPr>
          </a:p>
        </p:txBody>
      </p:sp>
      <p:sp>
        <p:nvSpPr>
          <p:cNvPr id="84" name="Google Shape;84;g372d91a4375_0_88"/>
          <p:cNvSpPr txBox="1"/>
          <p:nvPr>
            <p:ph type="title"/>
          </p:nvPr>
        </p:nvSpPr>
        <p:spPr>
          <a:xfrm>
            <a:off x="331575" y="2527050"/>
            <a:ext cx="3751500" cy="1105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Clr>
                <a:srgbClr val="03045E"/>
              </a:buClr>
              <a:buSzPts val="2400"/>
              <a:buNone/>
              <a:defRPr>
                <a:solidFill>
                  <a:srgbClr val="03045E"/>
                </a:solidFill>
              </a:defRPr>
            </a:lvl1pPr>
            <a:lvl2pPr lvl="1" algn="ctr">
              <a:lnSpc>
                <a:spcPct val="100000"/>
              </a:lnSpc>
              <a:spcBef>
                <a:spcPts val="0"/>
              </a:spcBef>
              <a:spcAft>
                <a:spcPts val="0"/>
              </a:spcAft>
              <a:buClr>
                <a:srgbClr val="03045E"/>
              </a:buClr>
              <a:buSzPts val="2400"/>
              <a:buNone/>
              <a:defRPr>
                <a:solidFill>
                  <a:srgbClr val="03045E"/>
                </a:solidFill>
              </a:defRPr>
            </a:lvl2pPr>
            <a:lvl3pPr lvl="2" algn="ctr">
              <a:lnSpc>
                <a:spcPct val="100000"/>
              </a:lnSpc>
              <a:spcBef>
                <a:spcPts val="0"/>
              </a:spcBef>
              <a:spcAft>
                <a:spcPts val="0"/>
              </a:spcAft>
              <a:buClr>
                <a:srgbClr val="03045E"/>
              </a:buClr>
              <a:buSzPts val="2400"/>
              <a:buNone/>
              <a:defRPr>
                <a:solidFill>
                  <a:srgbClr val="03045E"/>
                </a:solidFill>
              </a:defRPr>
            </a:lvl3pPr>
            <a:lvl4pPr lvl="3" algn="ctr">
              <a:lnSpc>
                <a:spcPct val="100000"/>
              </a:lnSpc>
              <a:spcBef>
                <a:spcPts val="0"/>
              </a:spcBef>
              <a:spcAft>
                <a:spcPts val="0"/>
              </a:spcAft>
              <a:buClr>
                <a:srgbClr val="03045E"/>
              </a:buClr>
              <a:buSzPts val="2400"/>
              <a:buNone/>
              <a:defRPr>
                <a:solidFill>
                  <a:srgbClr val="03045E"/>
                </a:solidFill>
              </a:defRPr>
            </a:lvl4pPr>
            <a:lvl5pPr lvl="4" algn="ctr">
              <a:lnSpc>
                <a:spcPct val="100000"/>
              </a:lnSpc>
              <a:spcBef>
                <a:spcPts val="0"/>
              </a:spcBef>
              <a:spcAft>
                <a:spcPts val="0"/>
              </a:spcAft>
              <a:buClr>
                <a:srgbClr val="03045E"/>
              </a:buClr>
              <a:buSzPts val="2400"/>
              <a:buNone/>
              <a:defRPr>
                <a:solidFill>
                  <a:srgbClr val="03045E"/>
                </a:solidFill>
              </a:defRPr>
            </a:lvl5pPr>
            <a:lvl6pPr lvl="5" algn="ctr">
              <a:lnSpc>
                <a:spcPct val="100000"/>
              </a:lnSpc>
              <a:spcBef>
                <a:spcPts val="0"/>
              </a:spcBef>
              <a:spcAft>
                <a:spcPts val="0"/>
              </a:spcAft>
              <a:buClr>
                <a:srgbClr val="03045E"/>
              </a:buClr>
              <a:buSzPts val="2400"/>
              <a:buNone/>
              <a:defRPr>
                <a:solidFill>
                  <a:srgbClr val="03045E"/>
                </a:solidFill>
              </a:defRPr>
            </a:lvl6pPr>
            <a:lvl7pPr lvl="6" algn="ctr">
              <a:lnSpc>
                <a:spcPct val="100000"/>
              </a:lnSpc>
              <a:spcBef>
                <a:spcPts val="0"/>
              </a:spcBef>
              <a:spcAft>
                <a:spcPts val="0"/>
              </a:spcAft>
              <a:buClr>
                <a:srgbClr val="03045E"/>
              </a:buClr>
              <a:buSzPts val="2400"/>
              <a:buNone/>
              <a:defRPr>
                <a:solidFill>
                  <a:srgbClr val="03045E"/>
                </a:solidFill>
              </a:defRPr>
            </a:lvl7pPr>
            <a:lvl8pPr lvl="7" algn="ctr">
              <a:lnSpc>
                <a:spcPct val="100000"/>
              </a:lnSpc>
              <a:spcBef>
                <a:spcPts val="0"/>
              </a:spcBef>
              <a:spcAft>
                <a:spcPts val="0"/>
              </a:spcAft>
              <a:buClr>
                <a:srgbClr val="03045E"/>
              </a:buClr>
              <a:buSzPts val="2400"/>
              <a:buNone/>
              <a:defRPr>
                <a:solidFill>
                  <a:srgbClr val="03045E"/>
                </a:solidFill>
              </a:defRPr>
            </a:lvl8pPr>
            <a:lvl9pPr lvl="8" algn="ctr">
              <a:lnSpc>
                <a:spcPct val="100000"/>
              </a:lnSpc>
              <a:spcBef>
                <a:spcPts val="0"/>
              </a:spcBef>
              <a:spcAft>
                <a:spcPts val="0"/>
              </a:spcAft>
              <a:buClr>
                <a:srgbClr val="03045E"/>
              </a:buClr>
              <a:buSzPts val="2400"/>
              <a:buNone/>
              <a:defRPr>
                <a:solidFill>
                  <a:srgbClr val="03045E"/>
                </a:solidFill>
              </a:defRPr>
            </a:lvl9pPr>
          </a:lstStyle>
          <a:p/>
        </p:txBody>
      </p:sp>
      <p:sp>
        <p:nvSpPr>
          <p:cNvPr id="85" name="Google Shape;85;g372d91a4375_0_88"/>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12">
              <a:alphaModFix/>
            </a:blip>
            <a:stretch>
              <a:fillRect b="0" l="0" r="0" t="0"/>
            </a:stretch>
          </a:blip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us chapitre 1">
  <p:cSld name="TITLE_ONLY_1">
    <p:spTree>
      <p:nvGrpSpPr>
        <p:cNvPr id="86" name="Shape 86"/>
        <p:cNvGrpSpPr/>
        <p:nvPr/>
      </p:nvGrpSpPr>
      <p:grpSpPr>
        <a:xfrm>
          <a:off x="0" y="0"/>
          <a:ext cx="0" cy="0"/>
          <a:chOff x="0" y="0"/>
          <a:chExt cx="0" cy="0"/>
        </a:xfrm>
      </p:grpSpPr>
      <p:sp>
        <p:nvSpPr>
          <p:cNvPr id="87" name="Google Shape;87;g372d91a4375_0_1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88" name="Google Shape;88;g372d91a4375_0_105"/>
          <p:cNvSpPr/>
          <p:nvPr/>
        </p:nvSpPr>
        <p:spPr>
          <a:xfrm rot="5400000">
            <a:off x="5041938" y="3768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2">
              <a:alphaModFix amt="30000"/>
            </a:blip>
            <a:stretch>
              <a:fillRect b="0" l="0" r="0" t="0"/>
            </a:stretch>
          </a:blipFill>
          <a:ln>
            <a:noFill/>
          </a:ln>
        </p:spPr>
      </p:sp>
      <p:sp>
        <p:nvSpPr>
          <p:cNvPr id="89" name="Google Shape;89;g372d91a4375_0_105"/>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3">
              <a:alphaModFix/>
            </a:blip>
            <a:stretch>
              <a:fillRect b="0" l="0" r="0" t="0"/>
            </a:stretch>
          </a:blipFill>
          <a:ln>
            <a:noFill/>
          </a:ln>
        </p:spPr>
      </p:sp>
      <p:sp>
        <p:nvSpPr>
          <p:cNvPr id="90" name="Google Shape;90;g372d91a4375_0_105"/>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4">
              <a:alphaModFix/>
            </a:blip>
            <a:stretch>
              <a:fillRect b="0" l="0" r="0" t="0"/>
            </a:stretch>
          </a:blipFill>
          <a:ln>
            <a:noFill/>
          </a:ln>
        </p:spPr>
      </p:sp>
      <p:sp>
        <p:nvSpPr>
          <p:cNvPr id="91" name="Google Shape;91;g372d91a4375_0_105"/>
          <p:cNvSpPr txBox="1"/>
          <p:nvPr>
            <p:ph type="title"/>
          </p:nvPr>
        </p:nvSpPr>
        <p:spPr>
          <a:xfrm>
            <a:off x="2097000" y="1402375"/>
            <a:ext cx="4950000" cy="784800"/>
          </a:xfrm>
          <a:prstGeom prst="rect">
            <a:avLst/>
          </a:prstGeom>
          <a:noFill/>
          <a:ln cap="flat" cmpd="sng" w="38100">
            <a:solidFill>
              <a:srgbClr val="1E2253"/>
            </a:solidFill>
            <a:prstDash val="solid"/>
            <a:round/>
            <a:headEnd len="sm" w="sm" type="none"/>
            <a:tailEnd len="sm" w="sm" type="none"/>
          </a:ln>
        </p:spPr>
        <p:txBody>
          <a:bodyPr anchorCtr="0" anchor="b" bIns="91425" lIns="91425" spcFirstLastPara="1" rIns="91425" wrap="square" tIns="91425">
            <a:normAutofit/>
          </a:bodyPr>
          <a:lstStyle>
            <a:lvl1pPr lvl="0" algn="ctr">
              <a:lnSpc>
                <a:spcPct val="100000"/>
              </a:lnSpc>
              <a:spcBef>
                <a:spcPts val="0"/>
              </a:spcBef>
              <a:spcAft>
                <a:spcPts val="0"/>
              </a:spcAft>
              <a:buClr>
                <a:srgbClr val="03045E"/>
              </a:buClr>
              <a:buSzPts val="1500"/>
              <a:buNone/>
              <a:defRPr sz="1500">
                <a:solidFill>
                  <a:srgbClr val="03045E"/>
                </a:solidFill>
              </a:defRPr>
            </a:lvl1pPr>
            <a:lvl2pPr lvl="1" algn="ctr">
              <a:lnSpc>
                <a:spcPct val="100000"/>
              </a:lnSpc>
              <a:spcBef>
                <a:spcPts val="0"/>
              </a:spcBef>
              <a:spcAft>
                <a:spcPts val="0"/>
              </a:spcAft>
              <a:buClr>
                <a:srgbClr val="03045E"/>
              </a:buClr>
              <a:buSzPts val="2400"/>
              <a:buNone/>
              <a:defRPr b="0">
                <a:solidFill>
                  <a:srgbClr val="03045E"/>
                </a:solidFill>
              </a:defRPr>
            </a:lvl2pPr>
            <a:lvl3pPr lvl="2" algn="ctr">
              <a:lnSpc>
                <a:spcPct val="100000"/>
              </a:lnSpc>
              <a:spcBef>
                <a:spcPts val="0"/>
              </a:spcBef>
              <a:spcAft>
                <a:spcPts val="0"/>
              </a:spcAft>
              <a:buClr>
                <a:srgbClr val="03045E"/>
              </a:buClr>
              <a:buSzPts val="2400"/>
              <a:buNone/>
              <a:defRPr b="0">
                <a:solidFill>
                  <a:srgbClr val="03045E"/>
                </a:solidFill>
              </a:defRPr>
            </a:lvl3pPr>
            <a:lvl4pPr lvl="3" algn="ctr">
              <a:lnSpc>
                <a:spcPct val="100000"/>
              </a:lnSpc>
              <a:spcBef>
                <a:spcPts val="0"/>
              </a:spcBef>
              <a:spcAft>
                <a:spcPts val="0"/>
              </a:spcAft>
              <a:buClr>
                <a:srgbClr val="03045E"/>
              </a:buClr>
              <a:buSzPts val="2400"/>
              <a:buNone/>
              <a:defRPr b="0">
                <a:solidFill>
                  <a:srgbClr val="03045E"/>
                </a:solidFill>
              </a:defRPr>
            </a:lvl4pPr>
            <a:lvl5pPr lvl="4" algn="ctr">
              <a:lnSpc>
                <a:spcPct val="100000"/>
              </a:lnSpc>
              <a:spcBef>
                <a:spcPts val="0"/>
              </a:spcBef>
              <a:spcAft>
                <a:spcPts val="0"/>
              </a:spcAft>
              <a:buClr>
                <a:srgbClr val="03045E"/>
              </a:buClr>
              <a:buSzPts val="2400"/>
              <a:buNone/>
              <a:defRPr b="0">
                <a:solidFill>
                  <a:srgbClr val="03045E"/>
                </a:solidFill>
              </a:defRPr>
            </a:lvl5pPr>
            <a:lvl6pPr lvl="5" algn="ctr">
              <a:lnSpc>
                <a:spcPct val="100000"/>
              </a:lnSpc>
              <a:spcBef>
                <a:spcPts val="0"/>
              </a:spcBef>
              <a:spcAft>
                <a:spcPts val="0"/>
              </a:spcAft>
              <a:buClr>
                <a:srgbClr val="03045E"/>
              </a:buClr>
              <a:buSzPts val="2400"/>
              <a:buNone/>
              <a:defRPr b="0">
                <a:solidFill>
                  <a:srgbClr val="03045E"/>
                </a:solidFill>
              </a:defRPr>
            </a:lvl6pPr>
            <a:lvl7pPr lvl="6" algn="ctr">
              <a:lnSpc>
                <a:spcPct val="100000"/>
              </a:lnSpc>
              <a:spcBef>
                <a:spcPts val="0"/>
              </a:spcBef>
              <a:spcAft>
                <a:spcPts val="0"/>
              </a:spcAft>
              <a:buClr>
                <a:srgbClr val="03045E"/>
              </a:buClr>
              <a:buSzPts val="2400"/>
              <a:buNone/>
              <a:defRPr b="0">
                <a:solidFill>
                  <a:srgbClr val="03045E"/>
                </a:solidFill>
              </a:defRPr>
            </a:lvl7pPr>
            <a:lvl8pPr lvl="7" algn="ctr">
              <a:lnSpc>
                <a:spcPct val="100000"/>
              </a:lnSpc>
              <a:spcBef>
                <a:spcPts val="0"/>
              </a:spcBef>
              <a:spcAft>
                <a:spcPts val="0"/>
              </a:spcAft>
              <a:buClr>
                <a:srgbClr val="03045E"/>
              </a:buClr>
              <a:buSzPts val="2400"/>
              <a:buNone/>
              <a:defRPr b="0">
                <a:solidFill>
                  <a:srgbClr val="03045E"/>
                </a:solidFill>
              </a:defRPr>
            </a:lvl8pPr>
            <a:lvl9pPr lvl="8" algn="ctr">
              <a:lnSpc>
                <a:spcPct val="100000"/>
              </a:lnSpc>
              <a:spcBef>
                <a:spcPts val="0"/>
              </a:spcBef>
              <a:spcAft>
                <a:spcPts val="0"/>
              </a:spcAft>
              <a:buClr>
                <a:srgbClr val="03045E"/>
              </a:buClr>
              <a:buSzPts val="2400"/>
              <a:buNone/>
              <a:defRPr b="0">
                <a:solidFill>
                  <a:srgbClr val="03045E"/>
                </a:solidFill>
              </a:defRPr>
            </a:lvl9pPr>
          </a:lstStyle>
          <a:p/>
        </p:txBody>
      </p:sp>
      <p:sp>
        <p:nvSpPr>
          <p:cNvPr id="92" name="Google Shape;92;g372d91a4375_0_105"/>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en MAJUSCULE">
  <p:cSld name="TITLE_2">
    <p:spTree>
      <p:nvGrpSpPr>
        <p:cNvPr id="93" name="Shape 93"/>
        <p:cNvGrpSpPr/>
        <p:nvPr/>
      </p:nvGrpSpPr>
      <p:grpSpPr>
        <a:xfrm>
          <a:off x="0" y="0"/>
          <a:ext cx="0" cy="0"/>
          <a:chOff x="0" y="0"/>
          <a:chExt cx="0" cy="0"/>
        </a:xfrm>
      </p:grpSpPr>
      <p:sp>
        <p:nvSpPr>
          <p:cNvPr id="94" name="Google Shape;94;g372d91a4375_0_112"/>
          <p:cNvSpPr/>
          <p:nvPr/>
        </p:nvSpPr>
        <p:spPr>
          <a:xfrm rot="7978145">
            <a:off x="6541372" y="19353"/>
            <a:ext cx="5576735" cy="1754137"/>
          </a:xfrm>
          <a:custGeom>
            <a:rect b="b" l="l" r="r" t="t"/>
            <a:pathLst>
              <a:path extrusionOk="0" h="3516547" w="11179774">
                <a:moveTo>
                  <a:pt x="0" y="0"/>
                </a:moveTo>
                <a:lnTo>
                  <a:pt x="11179774" y="0"/>
                </a:lnTo>
                <a:lnTo>
                  <a:pt x="11179774" y="3516547"/>
                </a:lnTo>
                <a:lnTo>
                  <a:pt x="0" y="3516547"/>
                </a:lnTo>
                <a:lnTo>
                  <a:pt x="0" y="0"/>
                </a:lnTo>
                <a:close/>
              </a:path>
            </a:pathLst>
          </a:custGeom>
          <a:blipFill rotWithShape="1">
            <a:blip r:embed="rId2">
              <a:alphaModFix/>
            </a:blip>
            <a:stretch>
              <a:fillRect b="0" l="0" r="0" t="0"/>
            </a:stretch>
          </a:blipFill>
          <a:ln>
            <a:noFill/>
          </a:ln>
        </p:spPr>
      </p:sp>
      <p:sp>
        <p:nvSpPr>
          <p:cNvPr id="95" name="Google Shape;95;g372d91a4375_0_112"/>
          <p:cNvSpPr/>
          <p:nvPr/>
        </p:nvSpPr>
        <p:spPr>
          <a:xfrm rot="5400000">
            <a:off x="4017838" y="8669"/>
            <a:ext cx="5126162" cy="5126162"/>
          </a:xfrm>
          <a:custGeom>
            <a:rect b="b" l="l" r="r" t="t"/>
            <a:pathLst>
              <a:path extrusionOk="0" h="10252324" w="10252324">
                <a:moveTo>
                  <a:pt x="10252324" y="10252324"/>
                </a:moveTo>
                <a:lnTo>
                  <a:pt x="0" y="10252324"/>
                </a:lnTo>
                <a:lnTo>
                  <a:pt x="0" y="0"/>
                </a:lnTo>
                <a:lnTo>
                  <a:pt x="10252324" y="0"/>
                </a:lnTo>
                <a:lnTo>
                  <a:pt x="10252324" y="10252324"/>
                </a:lnTo>
                <a:close/>
              </a:path>
            </a:pathLst>
          </a:custGeom>
          <a:blipFill rotWithShape="1">
            <a:blip r:embed="rId3">
              <a:alphaModFix amt="30000"/>
            </a:blip>
            <a:stretch>
              <a:fillRect b="0" l="0" r="0" t="0"/>
            </a:stretch>
          </a:blipFill>
          <a:ln>
            <a:noFill/>
          </a:ln>
        </p:spPr>
      </p:sp>
      <p:sp>
        <p:nvSpPr>
          <p:cNvPr id="96" name="Google Shape;96;g372d91a4375_0_112"/>
          <p:cNvSpPr/>
          <p:nvPr/>
        </p:nvSpPr>
        <p:spPr>
          <a:xfrm>
            <a:off x="7097915" y="2070222"/>
            <a:ext cx="1433147" cy="1433147"/>
          </a:xfrm>
          <a:custGeom>
            <a:rect b="b" l="l" r="r" t="t"/>
            <a:pathLst>
              <a:path extrusionOk="0" h="2866294" w="2866294">
                <a:moveTo>
                  <a:pt x="0" y="0"/>
                </a:moveTo>
                <a:lnTo>
                  <a:pt x="2866295" y="0"/>
                </a:lnTo>
                <a:lnTo>
                  <a:pt x="2866295" y="2866294"/>
                </a:lnTo>
                <a:lnTo>
                  <a:pt x="0" y="2866294"/>
                </a:lnTo>
                <a:lnTo>
                  <a:pt x="0" y="0"/>
                </a:lnTo>
                <a:close/>
              </a:path>
            </a:pathLst>
          </a:custGeom>
          <a:blipFill rotWithShape="1">
            <a:blip r:embed="rId4">
              <a:alphaModFix/>
            </a:blip>
            <a:stretch>
              <a:fillRect b="0" l="0" r="0" t="0"/>
            </a:stretch>
          </a:blipFill>
          <a:ln>
            <a:noFill/>
          </a:ln>
        </p:spPr>
      </p:sp>
      <p:sp>
        <p:nvSpPr>
          <p:cNvPr id="97" name="Google Shape;97;g372d91a4375_0_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98" name="Google Shape;98;g372d91a4375_0_112"/>
          <p:cNvSpPr/>
          <p:nvPr/>
        </p:nvSpPr>
        <p:spPr>
          <a:xfrm>
            <a:off x="-882265" y="-1504414"/>
            <a:ext cx="2607687" cy="26193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3F0FE"/>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372d91a4375_0_112"/>
          <p:cNvSpPr/>
          <p:nvPr/>
        </p:nvSpPr>
        <p:spPr>
          <a:xfrm rot="7978145">
            <a:off x="7249916" y="-504768"/>
            <a:ext cx="3154310" cy="992174"/>
          </a:xfrm>
          <a:custGeom>
            <a:rect b="b" l="l" r="r" t="t"/>
            <a:pathLst>
              <a:path extrusionOk="0" h="1989027" w="6323497">
                <a:moveTo>
                  <a:pt x="0" y="0"/>
                </a:moveTo>
                <a:lnTo>
                  <a:pt x="6323497" y="0"/>
                </a:lnTo>
                <a:lnTo>
                  <a:pt x="6323497" y="1989028"/>
                </a:lnTo>
                <a:lnTo>
                  <a:pt x="0" y="1989028"/>
                </a:lnTo>
                <a:lnTo>
                  <a:pt x="0" y="0"/>
                </a:lnTo>
                <a:close/>
              </a:path>
            </a:pathLst>
          </a:custGeom>
          <a:blipFill rotWithShape="1">
            <a:blip r:embed="rId5">
              <a:alphaModFix/>
            </a:blip>
            <a:stretch>
              <a:fillRect b="0" l="0" r="0" t="0"/>
            </a:stretch>
          </a:blipFill>
          <a:ln>
            <a:noFill/>
          </a:ln>
        </p:spPr>
      </p:sp>
      <p:sp>
        <p:nvSpPr>
          <p:cNvPr id="100" name="Google Shape;100;g372d91a4375_0_112"/>
          <p:cNvSpPr/>
          <p:nvPr/>
        </p:nvSpPr>
        <p:spPr>
          <a:xfrm>
            <a:off x="1674669" y="2639653"/>
            <a:ext cx="863199" cy="863717"/>
          </a:xfrm>
          <a:custGeom>
            <a:rect b="b" l="l" r="r" t="t"/>
            <a:pathLst>
              <a:path extrusionOk="0" h="1727433" w="1726397">
                <a:moveTo>
                  <a:pt x="0" y="0"/>
                </a:moveTo>
                <a:lnTo>
                  <a:pt x="1726397" y="0"/>
                </a:lnTo>
                <a:lnTo>
                  <a:pt x="1726397" y="1727432"/>
                </a:lnTo>
                <a:lnTo>
                  <a:pt x="0" y="1727432"/>
                </a:lnTo>
                <a:lnTo>
                  <a:pt x="0" y="0"/>
                </a:lnTo>
                <a:close/>
              </a:path>
            </a:pathLst>
          </a:custGeom>
          <a:blipFill rotWithShape="1">
            <a:blip r:embed="rId6">
              <a:alphaModFix/>
            </a:blip>
            <a:stretch>
              <a:fillRect b="0" l="0" r="0" t="0"/>
            </a:stretch>
          </a:blipFill>
          <a:ln>
            <a:noFill/>
          </a:ln>
        </p:spPr>
      </p:sp>
      <p:sp>
        <p:nvSpPr>
          <p:cNvPr id="101" name="Google Shape;101;g372d91a4375_0_112"/>
          <p:cNvSpPr/>
          <p:nvPr/>
        </p:nvSpPr>
        <p:spPr>
          <a:xfrm>
            <a:off x="3868898" y="1838389"/>
            <a:ext cx="1176127" cy="1176833"/>
          </a:xfrm>
          <a:custGeom>
            <a:rect b="b" l="l" r="r" t="t"/>
            <a:pathLst>
              <a:path extrusionOk="0" h="2353666" w="2352254">
                <a:moveTo>
                  <a:pt x="0" y="0"/>
                </a:moveTo>
                <a:lnTo>
                  <a:pt x="2352255" y="0"/>
                </a:lnTo>
                <a:lnTo>
                  <a:pt x="2352255" y="2353665"/>
                </a:lnTo>
                <a:lnTo>
                  <a:pt x="0" y="2353665"/>
                </a:lnTo>
                <a:lnTo>
                  <a:pt x="0" y="0"/>
                </a:lnTo>
                <a:close/>
              </a:path>
            </a:pathLst>
          </a:custGeom>
          <a:blipFill rotWithShape="1">
            <a:blip r:embed="rId7">
              <a:alphaModFix/>
            </a:blip>
            <a:stretch>
              <a:fillRect b="0" l="0" r="0" t="0"/>
            </a:stretch>
          </a:blipFill>
          <a:ln>
            <a:noFill/>
          </a:ln>
        </p:spPr>
      </p:sp>
      <p:sp>
        <p:nvSpPr>
          <p:cNvPr id="102" name="Google Shape;102;g372d91a4375_0_112"/>
          <p:cNvSpPr/>
          <p:nvPr/>
        </p:nvSpPr>
        <p:spPr>
          <a:xfrm rot="-2408129">
            <a:off x="7954423" y="1164588"/>
            <a:ext cx="1026351" cy="2586405"/>
          </a:xfrm>
          <a:custGeom>
            <a:rect b="b" l="l" r="r" t="t"/>
            <a:pathLst>
              <a:path extrusionOk="0" h="5169580" w="2051420">
                <a:moveTo>
                  <a:pt x="0" y="0"/>
                </a:moveTo>
                <a:lnTo>
                  <a:pt x="2051421" y="0"/>
                </a:lnTo>
                <a:lnTo>
                  <a:pt x="2051421" y="5169579"/>
                </a:lnTo>
                <a:lnTo>
                  <a:pt x="0" y="5169579"/>
                </a:lnTo>
                <a:lnTo>
                  <a:pt x="0" y="0"/>
                </a:lnTo>
                <a:close/>
              </a:path>
            </a:pathLst>
          </a:custGeom>
          <a:blipFill rotWithShape="1">
            <a:blip r:embed="rId8">
              <a:alphaModFix/>
            </a:blip>
            <a:stretch>
              <a:fillRect b="0" l="0" r="0" t="0"/>
            </a:stretch>
          </a:blipFill>
          <a:ln>
            <a:noFill/>
          </a:ln>
        </p:spPr>
      </p:sp>
      <p:sp>
        <p:nvSpPr>
          <p:cNvPr id="103" name="Google Shape;103;g372d91a4375_0_112"/>
          <p:cNvSpPr/>
          <p:nvPr/>
        </p:nvSpPr>
        <p:spPr>
          <a:xfrm>
            <a:off x="6128412" y="2639653"/>
            <a:ext cx="960650" cy="960651"/>
          </a:xfrm>
          <a:custGeom>
            <a:rect b="b" l="l" r="r" t="t"/>
            <a:pathLst>
              <a:path extrusionOk="0" h="1921301" w="1921301">
                <a:moveTo>
                  <a:pt x="0" y="0"/>
                </a:moveTo>
                <a:lnTo>
                  <a:pt x="1921301" y="0"/>
                </a:lnTo>
                <a:lnTo>
                  <a:pt x="1921301" y="1921301"/>
                </a:lnTo>
                <a:lnTo>
                  <a:pt x="0" y="1921301"/>
                </a:lnTo>
                <a:lnTo>
                  <a:pt x="0" y="0"/>
                </a:lnTo>
                <a:close/>
              </a:path>
            </a:pathLst>
          </a:custGeom>
          <a:blipFill rotWithShape="1">
            <a:blip r:embed="rId9">
              <a:alphaModFix/>
            </a:blip>
            <a:stretch>
              <a:fillRect b="0" l="0" r="0" t="0"/>
            </a:stretch>
          </a:blipFill>
          <a:ln>
            <a:noFill/>
          </a:ln>
        </p:spPr>
      </p:sp>
      <p:sp>
        <p:nvSpPr>
          <p:cNvPr id="104" name="Google Shape;104;g372d91a4375_0_112"/>
          <p:cNvSpPr/>
          <p:nvPr/>
        </p:nvSpPr>
        <p:spPr>
          <a:xfrm>
            <a:off x="1369752" y="1696065"/>
            <a:ext cx="6174420" cy="3614609"/>
          </a:xfrm>
          <a:custGeom>
            <a:rect b="b" l="l" r="r" t="t"/>
            <a:pathLst>
              <a:path extrusionOk="0" h="7229217" w="12348840">
                <a:moveTo>
                  <a:pt x="0" y="0"/>
                </a:moveTo>
                <a:lnTo>
                  <a:pt x="12348840" y="0"/>
                </a:lnTo>
                <a:lnTo>
                  <a:pt x="12348840" y="7229216"/>
                </a:lnTo>
                <a:lnTo>
                  <a:pt x="0" y="7229216"/>
                </a:lnTo>
                <a:lnTo>
                  <a:pt x="0" y="0"/>
                </a:lnTo>
                <a:close/>
              </a:path>
            </a:pathLst>
          </a:custGeom>
          <a:blipFill rotWithShape="1">
            <a:blip r:embed="rId10">
              <a:alphaModFix/>
            </a:blip>
            <a:stretch>
              <a:fillRect b="0" l="0" r="0" t="0"/>
            </a:stretch>
          </a:blipFill>
          <a:ln>
            <a:noFill/>
          </a:ln>
        </p:spPr>
      </p:sp>
      <p:sp>
        <p:nvSpPr>
          <p:cNvPr id="105" name="Google Shape;105;g372d91a4375_0_112"/>
          <p:cNvSpPr txBox="1"/>
          <p:nvPr/>
        </p:nvSpPr>
        <p:spPr>
          <a:xfrm>
            <a:off x="311708" y="363575"/>
            <a:ext cx="8520600" cy="2052600"/>
          </a:xfrm>
          <a:prstGeom prst="rect">
            <a:avLst/>
          </a:prstGeom>
          <a:noFill/>
          <a:ln>
            <a:noFill/>
          </a:ln>
        </p:spPr>
        <p:txBody>
          <a:bodyPr anchorCtr="0" anchor="b"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51934"/>
              </a:solidFill>
              <a:latin typeface="Raleway"/>
              <a:ea typeface="Raleway"/>
              <a:cs typeface="Raleway"/>
              <a:sym typeface="Raleway"/>
            </a:endParaRPr>
          </a:p>
        </p:txBody>
      </p:sp>
      <p:sp>
        <p:nvSpPr>
          <p:cNvPr id="106" name="Google Shape;106;g372d91a4375_0_112"/>
          <p:cNvSpPr txBox="1"/>
          <p:nvPr>
            <p:ph type="title"/>
          </p:nvPr>
        </p:nvSpPr>
        <p:spPr>
          <a:xfrm>
            <a:off x="490250" y="248675"/>
            <a:ext cx="8290800" cy="20526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2400"/>
              <a:buNone/>
              <a:defRPr/>
            </a:lvl1pPr>
            <a:lvl2pPr lvl="1" algn="ctr">
              <a:lnSpc>
                <a:spcPct val="100000"/>
              </a:lnSpc>
              <a:spcBef>
                <a:spcPts val="0"/>
              </a:spcBef>
              <a:spcAft>
                <a:spcPts val="0"/>
              </a:spcAft>
              <a:buSzPts val="2400"/>
              <a:buNone/>
              <a:defRPr/>
            </a:lvl2pPr>
            <a:lvl3pPr lvl="2" algn="ctr">
              <a:lnSpc>
                <a:spcPct val="100000"/>
              </a:lnSpc>
              <a:spcBef>
                <a:spcPts val="0"/>
              </a:spcBef>
              <a:spcAft>
                <a:spcPts val="0"/>
              </a:spcAft>
              <a:buSzPts val="2400"/>
              <a:buNone/>
              <a:defRPr/>
            </a:lvl3pPr>
            <a:lvl4pPr lvl="3" algn="ctr">
              <a:lnSpc>
                <a:spcPct val="100000"/>
              </a:lnSpc>
              <a:spcBef>
                <a:spcPts val="0"/>
              </a:spcBef>
              <a:spcAft>
                <a:spcPts val="0"/>
              </a:spcAft>
              <a:buSzPts val="2400"/>
              <a:buNone/>
              <a:defRPr/>
            </a:lvl4pPr>
            <a:lvl5pPr lvl="4" algn="ctr">
              <a:lnSpc>
                <a:spcPct val="100000"/>
              </a:lnSpc>
              <a:spcBef>
                <a:spcPts val="0"/>
              </a:spcBef>
              <a:spcAft>
                <a:spcPts val="0"/>
              </a:spcAft>
              <a:buSzPts val="2400"/>
              <a:buNone/>
              <a:defRPr/>
            </a:lvl5pPr>
            <a:lvl6pPr lvl="5" algn="ctr">
              <a:lnSpc>
                <a:spcPct val="100000"/>
              </a:lnSpc>
              <a:spcBef>
                <a:spcPts val="0"/>
              </a:spcBef>
              <a:spcAft>
                <a:spcPts val="0"/>
              </a:spcAft>
              <a:buSzPts val="2400"/>
              <a:buNone/>
              <a:defRPr/>
            </a:lvl6pPr>
            <a:lvl7pPr lvl="6" algn="ctr">
              <a:lnSpc>
                <a:spcPct val="100000"/>
              </a:lnSpc>
              <a:spcBef>
                <a:spcPts val="0"/>
              </a:spcBef>
              <a:spcAft>
                <a:spcPts val="0"/>
              </a:spcAft>
              <a:buSzPts val="2400"/>
              <a:buNone/>
              <a:defRPr/>
            </a:lvl7pPr>
            <a:lvl8pPr lvl="7" algn="ctr">
              <a:lnSpc>
                <a:spcPct val="100000"/>
              </a:lnSpc>
              <a:spcBef>
                <a:spcPts val="0"/>
              </a:spcBef>
              <a:spcAft>
                <a:spcPts val="0"/>
              </a:spcAft>
              <a:buSzPts val="2400"/>
              <a:buNone/>
              <a:defRPr/>
            </a:lvl8pPr>
            <a:lvl9pPr lvl="8" algn="ctr">
              <a:lnSpc>
                <a:spcPct val="100000"/>
              </a:lnSpc>
              <a:spcBef>
                <a:spcPts val="0"/>
              </a:spcBef>
              <a:spcAft>
                <a:spcPts val="0"/>
              </a:spcAft>
              <a:buSzPts val="2400"/>
              <a:buNone/>
              <a:defRPr/>
            </a:lvl9pPr>
          </a:lstStyle>
          <a:p/>
        </p:txBody>
      </p:sp>
      <p:sp>
        <p:nvSpPr>
          <p:cNvPr id="107" name="Google Shape;107;g372d91a4375_0_112"/>
          <p:cNvSpPr/>
          <p:nvPr/>
        </p:nvSpPr>
        <p:spPr>
          <a:xfrm>
            <a:off x="7097915" y="4519404"/>
            <a:ext cx="279968" cy="427106"/>
          </a:xfrm>
          <a:custGeom>
            <a:rect b="b" l="l" r="r" t="t"/>
            <a:pathLst>
              <a:path extrusionOk="0" h="854212" w="559935">
                <a:moveTo>
                  <a:pt x="0" y="0"/>
                </a:moveTo>
                <a:lnTo>
                  <a:pt x="559935" y="0"/>
                </a:lnTo>
                <a:lnTo>
                  <a:pt x="559935" y="854212"/>
                </a:lnTo>
                <a:lnTo>
                  <a:pt x="0" y="854212"/>
                </a:lnTo>
                <a:lnTo>
                  <a:pt x="0" y="0"/>
                </a:lnTo>
                <a:close/>
              </a:path>
            </a:pathLst>
          </a:custGeom>
          <a:blipFill rotWithShape="1">
            <a:blip r:embed="rId11">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g372d91a4375_0_3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g372d91a4375_0_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6">
    <p:spTree>
      <p:nvGrpSpPr>
        <p:cNvPr id="108" name="Shape 108"/>
        <p:cNvGrpSpPr/>
        <p:nvPr/>
      </p:nvGrpSpPr>
      <p:grpSpPr>
        <a:xfrm>
          <a:off x="0" y="0"/>
          <a:ext cx="0" cy="0"/>
          <a:chOff x="0" y="0"/>
          <a:chExt cx="0" cy="0"/>
        </a:xfrm>
      </p:grpSpPr>
      <p:sp>
        <p:nvSpPr>
          <p:cNvPr id="109" name="Google Shape;109;g372d91a4375_0_1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
        <p:nvSpPr>
          <p:cNvPr id="110" name="Google Shape;110;g372d91a4375_0_1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Clr>
                <a:srgbClr val="1E2253"/>
              </a:buClr>
              <a:buSzPts val="1800"/>
              <a:buFont typeface="Raleway"/>
              <a:buChar char="●"/>
              <a:defRPr sz="1800">
                <a:solidFill>
                  <a:srgbClr val="1E2253"/>
                </a:solidFill>
                <a:latin typeface="Raleway"/>
                <a:ea typeface="Raleway"/>
                <a:cs typeface="Raleway"/>
                <a:sym typeface="Raleway"/>
              </a:defRPr>
            </a:lvl1pPr>
            <a:lvl2pPr indent="-317500" lvl="1" marL="914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2pPr>
            <a:lvl3pPr indent="-317500" lvl="2" marL="1371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3pPr>
            <a:lvl4pPr indent="-317500" lvl="3" marL="1828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4pPr>
            <a:lvl5pPr indent="-317500" lvl="4" marL="22860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5pPr>
            <a:lvl6pPr indent="-317500" lvl="5" marL="27432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6pPr>
            <a:lvl7pPr indent="-317500" lvl="6" marL="32004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7pPr>
            <a:lvl8pPr indent="-317500" lvl="7" marL="36576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8pPr>
            <a:lvl9pPr indent="-317500" lvl="8" marL="4114800" algn="l">
              <a:lnSpc>
                <a:spcPct val="115000"/>
              </a:lnSpc>
              <a:spcBef>
                <a:spcPts val="0"/>
              </a:spcBef>
              <a:spcAft>
                <a:spcPts val="0"/>
              </a:spcAft>
              <a:buClr>
                <a:srgbClr val="1E2253"/>
              </a:buClr>
              <a:buSzPts val="1400"/>
              <a:buFont typeface="Raleway"/>
              <a:buChar char="■"/>
              <a:defRPr>
                <a:solidFill>
                  <a:srgbClr val="1E2253"/>
                </a:solidFill>
                <a:latin typeface="Raleway"/>
                <a:ea typeface="Raleway"/>
                <a:cs typeface="Raleway"/>
                <a:sym typeface="Raleway"/>
              </a:defRPr>
            </a:lvl9pPr>
          </a:lstStyle>
          <a:p/>
        </p:txBody>
      </p:sp>
      <p:sp>
        <p:nvSpPr>
          <p:cNvPr id="111" name="Google Shape;111;g372d91a4375_0_127"/>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1pPr>
            <a:lvl2pPr lvl="1"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2pPr>
            <a:lvl3pPr lvl="2"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3pPr>
            <a:lvl4pPr lvl="3"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4pPr>
            <a:lvl5pPr lvl="4"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5pPr>
            <a:lvl6pPr lvl="5"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6pPr>
            <a:lvl7pPr lvl="6"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7pPr>
            <a:lvl8pPr lvl="7"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8pPr>
            <a:lvl9pPr lvl="8" algn="ctr">
              <a:lnSpc>
                <a:spcPct val="100000"/>
              </a:lnSpc>
              <a:spcBef>
                <a:spcPts val="0"/>
              </a:spcBef>
              <a:spcAft>
                <a:spcPts val="0"/>
              </a:spcAft>
              <a:buClr>
                <a:srgbClr val="03045E"/>
              </a:buClr>
              <a:buSzPts val="2200"/>
              <a:buFont typeface="Raleway ExtraBold"/>
              <a:buNone/>
              <a:defRPr b="0" sz="2200">
                <a:solidFill>
                  <a:srgbClr val="03045E"/>
                </a:solidFill>
                <a:latin typeface="Raleway ExtraBold"/>
                <a:ea typeface="Raleway ExtraBold"/>
                <a:cs typeface="Raleway ExtraBold"/>
                <a:sym typeface="Raleway ExtraBold"/>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g372d91a4375_0_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g372d91a4375_0_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g372d91a4375_0_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g372d91a4375_0_3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g372d91a4375_0_39"/>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g372d91a4375_0_39"/>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g372d91a4375_0_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g372d91a4375_0_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g372d91a4375_0_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g372d91a4375_0_4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g372d91a4375_0_4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g372d91a4375_0_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g372d91a4375_0_5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g372d91a4375_0_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g372d91a4375_0_5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g372d91a4375_0_54"/>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g372d91a4375_0_54"/>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g372d91a4375_0_5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g372d91a4375_0_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g372d91a4375_0_6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g372d91a4375_0_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372d91a4375_0_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g372d91a4375_0_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g372d91a4375_0_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0.png"/><Relationship Id="rId4" Type="http://schemas.openxmlformats.org/officeDocument/2006/relationships/image" Target="../media/image15.png"/><Relationship Id="rId5" Type="http://schemas.openxmlformats.org/officeDocument/2006/relationships/image" Target="../media/image36.png"/><Relationship Id="rId6"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comments" Target="../comments/comment1.xml"/><Relationship Id="rId4" Type="http://schemas.openxmlformats.org/officeDocument/2006/relationships/image" Target="../media/image36.png"/><Relationship Id="rId5" Type="http://schemas.openxmlformats.org/officeDocument/2006/relationships/image" Target="../media/image44.png"/><Relationship Id="rId6" Type="http://schemas.openxmlformats.org/officeDocument/2006/relationships/image" Target="../media/image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43.png"/><Relationship Id="rId9" Type="http://schemas.openxmlformats.org/officeDocument/2006/relationships/image" Target="../media/image71.png"/><Relationship Id="rId5" Type="http://schemas.openxmlformats.org/officeDocument/2006/relationships/image" Target="../media/image41.png"/><Relationship Id="rId6" Type="http://schemas.openxmlformats.org/officeDocument/2006/relationships/image" Target="../media/image39.png"/><Relationship Id="rId7" Type="http://schemas.openxmlformats.org/officeDocument/2006/relationships/image" Target="../media/image49.png"/><Relationship Id="rId8"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36.png"/><Relationship Id="rId5" Type="http://schemas.openxmlformats.org/officeDocument/2006/relationships/image" Target="../media/image7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76.png"/><Relationship Id="rId8" Type="http://schemas.openxmlformats.org/officeDocument/2006/relationships/image" Target="../media/image7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84.png"/><Relationship Id="rId5"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51.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36.png"/><Relationship Id="rId8" Type="http://schemas.openxmlformats.org/officeDocument/2006/relationships/image" Target="../media/image79.png"/></Relationships>
</file>

<file path=ppt/slides/_rels/slide17.xml.rels><?xml version="1.0" encoding="UTF-8" standalone="yes"?><Relationships xmlns="http://schemas.openxmlformats.org/package/2006/relationships"><Relationship Id="rId10"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6.png"/><Relationship Id="rId4" Type="http://schemas.openxmlformats.org/officeDocument/2006/relationships/image" Target="../media/image50.jpg"/><Relationship Id="rId9" Type="http://schemas.openxmlformats.org/officeDocument/2006/relationships/image" Target="../media/image60.png"/><Relationship Id="rId5" Type="http://schemas.openxmlformats.org/officeDocument/2006/relationships/image" Target="../media/image55.jpg"/><Relationship Id="rId6" Type="http://schemas.openxmlformats.org/officeDocument/2006/relationships/image" Target="../media/image57.png"/><Relationship Id="rId7" Type="http://schemas.openxmlformats.org/officeDocument/2006/relationships/image" Target="../media/image58.jpg"/><Relationship Id="rId8"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83.png"/><Relationship Id="rId9" Type="http://schemas.openxmlformats.org/officeDocument/2006/relationships/image" Target="../media/image66.jpg"/><Relationship Id="rId5" Type="http://schemas.openxmlformats.org/officeDocument/2006/relationships/image" Target="../media/image65.png"/><Relationship Id="rId6" Type="http://schemas.openxmlformats.org/officeDocument/2006/relationships/image" Target="../media/image63.png"/><Relationship Id="rId7" Type="http://schemas.openxmlformats.org/officeDocument/2006/relationships/image" Target="../media/image61.png"/><Relationship Id="rId8" Type="http://schemas.openxmlformats.org/officeDocument/2006/relationships/image" Target="../media/image64.jpg"/></Relationships>
</file>

<file path=ppt/slides/_rels/slide19.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77.jpg"/><Relationship Id="rId12" Type="http://schemas.openxmlformats.org/officeDocument/2006/relationships/image" Target="../media/image86.png"/><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88.png"/><Relationship Id="rId9" Type="http://schemas.openxmlformats.org/officeDocument/2006/relationships/image" Target="../media/image70.png"/><Relationship Id="rId5" Type="http://schemas.openxmlformats.org/officeDocument/2006/relationships/image" Target="../media/image67.png"/><Relationship Id="rId6" Type="http://schemas.openxmlformats.org/officeDocument/2006/relationships/image" Target="../media/image69.png"/><Relationship Id="rId7" Type="http://schemas.openxmlformats.org/officeDocument/2006/relationships/image" Target="../media/image73.png"/><Relationship Id="rId8"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25.jpg"/><Relationship Id="rId5" Type="http://schemas.openxmlformats.org/officeDocument/2006/relationships/image" Target="../media/image28.jpg"/><Relationship Id="rId6" Type="http://schemas.openxmlformats.org/officeDocument/2006/relationships/image" Target="../media/image19.jpg"/><Relationship Id="rId7" Type="http://schemas.openxmlformats.org/officeDocument/2006/relationships/image" Target="../media/image16.jpg"/><Relationship Id="rId8"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87.png"/><Relationship Id="rId5" Type="http://schemas.openxmlformats.org/officeDocument/2006/relationships/image" Target="../media/image9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36.png"/></Relationships>
</file>

<file path=ppt/slides/_rels/slide22.xml.rels><?xml version="1.0" encoding="UTF-8" standalone="yes"?><Relationships xmlns="http://schemas.openxmlformats.org/package/2006/relationships"><Relationship Id="rId11" Type="http://schemas.openxmlformats.org/officeDocument/2006/relationships/image" Target="../media/image87.png"/><Relationship Id="rId10" Type="http://schemas.openxmlformats.org/officeDocument/2006/relationships/image" Target="../media/image36.png"/><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7.png"/><Relationship Id="rId4" Type="http://schemas.openxmlformats.org/officeDocument/2006/relationships/image" Target="../media/image69.png"/><Relationship Id="rId9" Type="http://schemas.openxmlformats.org/officeDocument/2006/relationships/image" Target="../media/image74.png"/><Relationship Id="rId5" Type="http://schemas.openxmlformats.org/officeDocument/2006/relationships/image" Target="../media/image73.png"/><Relationship Id="rId6" Type="http://schemas.openxmlformats.org/officeDocument/2006/relationships/image" Target="../media/image72.png"/><Relationship Id="rId7" Type="http://schemas.openxmlformats.org/officeDocument/2006/relationships/image" Target="../media/image70.png"/><Relationship Id="rId8" Type="http://schemas.openxmlformats.org/officeDocument/2006/relationships/image" Target="../media/image77.jpg"/></Relationships>
</file>

<file path=ppt/slides/_rels/slide23.xml.rels><?xml version="1.0" encoding="UTF-8" standalone="yes"?><Relationships xmlns="http://schemas.openxmlformats.org/package/2006/relationships"><Relationship Id="rId40" Type="http://schemas.openxmlformats.org/officeDocument/2006/relationships/image" Target="../media/image122.png"/><Relationship Id="rId20" Type="http://schemas.openxmlformats.org/officeDocument/2006/relationships/image" Target="../media/image94.png"/><Relationship Id="rId42" Type="http://schemas.openxmlformats.org/officeDocument/2006/relationships/image" Target="../media/image48.png"/><Relationship Id="rId41" Type="http://schemas.openxmlformats.org/officeDocument/2006/relationships/image" Target="../media/image124.png"/><Relationship Id="rId22" Type="http://schemas.openxmlformats.org/officeDocument/2006/relationships/image" Target="../media/image112.png"/><Relationship Id="rId44" Type="http://schemas.openxmlformats.org/officeDocument/2006/relationships/image" Target="../media/image79.png"/><Relationship Id="rId21" Type="http://schemas.openxmlformats.org/officeDocument/2006/relationships/image" Target="../media/image111.png"/><Relationship Id="rId43" Type="http://schemas.openxmlformats.org/officeDocument/2006/relationships/image" Target="../media/image36.png"/><Relationship Id="rId24" Type="http://schemas.openxmlformats.org/officeDocument/2006/relationships/image" Target="../media/image104.png"/><Relationship Id="rId23" Type="http://schemas.openxmlformats.org/officeDocument/2006/relationships/image" Target="../media/image125.png"/><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85.png"/><Relationship Id="rId4" Type="http://schemas.openxmlformats.org/officeDocument/2006/relationships/image" Target="../media/image106.png"/><Relationship Id="rId9" Type="http://schemas.openxmlformats.org/officeDocument/2006/relationships/image" Target="../media/image52.png"/><Relationship Id="rId26" Type="http://schemas.openxmlformats.org/officeDocument/2006/relationships/image" Target="../media/image136.jpg"/><Relationship Id="rId25" Type="http://schemas.openxmlformats.org/officeDocument/2006/relationships/image" Target="../media/image56.png"/><Relationship Id="rId28" Type="http://schemas.openxmlformats.org/officeDocument/2006/relationships/image" Target="../media/image50.jpg"/><Relationship Id="rId27" Type="http://schemas.openxmlformats.org/officeDocument/2006/relationships/image" Target="../media/image118.png"/><Relationship Id="rId5" Type="http://schemas.openxmlformats.org/officeDocument/2006/relationships/image" Target="../media/image92.png"/><Relationship Id="rId6" Type="http://schemas.openxmlformats.org/officeDocument/2006/relationships/image" Target="../media/image97.png"/><Relationship Id="rId29" Type="http://schemas.openxmlformats.org/officeDocument/2006/relationships/image" Target="../media/image58.jpg"/><Relationship Id="rId7" Type="http://schemas.openxmlformats.org/officeDocument/2006/relationships/image" Target="../media/image51.png"/><Relationship Id="rId8" Type="http://schemas.openxmlformats.org/officeDocument/2006/relationships/image" Target="../media/image95.png"/><Relationship Id="rId31" Type="http://schemas.openxmlformats.org/officeDocument/2006/relationships/image" Target="../media/image127.jpg"/><Relationship Id="rId30" Type="http://schemas.openxmlformats.org/officeDocument/2006/relationships/image" Target="../media/image119.jpg"/><Relationship Id="rId11" Type="http://schemas.openxmlformats.org/officeDocument/2006/relationships/image" Target="../media/image100.png"/><Relationship Id="rId33" Type="http://schemas.openxmlformats.org/officeDocument/2006/relationships/image" Target="../media/image55.jpg"/><Relationship Id="rId10" Type="http://schemas.openxmlformats.org/officeDocument/2006/relationships/image" Target="../media/image117.png"/><Relationship Id="rId32" Type="http://schemas.openxmlformats.org/officeDocument/2006/relationships/image" Target="../media/image115.jpg"/><Relationship Id="rId13" Type="http://schemas.openxmlformats.org/officeDocument/2006/relationships/image" Target="../media/image99.png"/><Relationship Id="rId35" Type="http://schemas.openxmlformats.org/officeDocument/2006/relationships/image" Target="../media/image128.png"/><Relationship Id="rId12" Type="http://schemas.openxmlformats.org/officeDocument/2006/relationships/image" Target="../media/image107.png"/><Relationship Id="rId34" Type="http://schemas.openxmlformats.org/officeDocument/2006/relationships/image" Target="../media/image120.png"/><Relationship Id="rId15" Type="http://schemas.openxmlformats.org/officeDocument/2006/relationships/image" Target="../media/image98.png"/><Relationship Id="rId37" Type="http://schemas.openxmlformats.org/officeDocument/2006/relationships/image" Target="../media/image123.jpg"/><Relationship Id="rId14" Type="http://schemas.openxmlformats.org/officeDocument/2006/relationships/image" Target="../media/image46.png"/><Relationship Id="rId36" Type="http://schemas.openxmlformats.org/officeDocument/2006/relationships/image" Target="../media/image129.png"/><Relationship Id="rId17" Type="http://schemas.openxmlformats.org/officeDocument/2006/relationships/image" Target="../media/image110.png"/><Relationship Id="rId39" Type="http://schemas.openxmlformats.org/officeDocument/2006/relationships/image" Target="../media/image131.png"/><Relationship Id="rId16" Type="http://schemas.openxmlformats.org/officeDocument/2006/relationships/image" Target="../media/image116.png"/><Relationship Id="rId38" Type="http://schemas.openxmlformats.org/officeDocument/2006/relationships/image" Target="../media/image126.png"/><Relationship Id="rId19" Type="http://schemas.openxmlformats.org/officeDocument/2006/relationships/image" Target="../media/image102.png"/><Relationship Id="rId18" Type="http://schemas.openxmlformats.org/officeDocument/2006/relationships/image" Target="../media/image9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1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0.png"/><Relationship Id="rId4" Type="http://schemas.openxmlformats.org/officeDocument/2006/relationships/image" Target="../media/image15.png"/><Relationship Id="rId5" Type="http://schemas.openxmlformats.org/officeDocument/2006/relationships/image" Target="../media/image36.png"/><Relationship Id="rId6"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36.png"/><Relationship Id="rId4" Type="http://schemas.openxmlformats.org/officeDocument/2006/relationships/hyperlink" Target="https://youtu.be/Gljm6EaQ7NE" TargetMode="External"/><Relationship Id="rId5" Type="http://schemas.openxmlformats.org/officeDocument/2006/relationships/image" Target="../media/image78.png"/><Relationship Id="rId6" Type="http://schemas.openxmlformats.org/officeDocument/2006/relationships/image" Target="../media/image54.png"/><Relationship Id="rId7" Type="http://schemas.openxmlformats.org/officeDocument/2006/relationships/hyperlink" Target="https://demo.mapandmatch.com/login" TargetMode="External"/><Relationship Id="rId8" Type="http://schemas.openxmlformats.org/officeDocument/2006/relationships/image" Target="../media/image1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image" Target="../media/image15.png"/><Relationship Id="rId5" Type="http://schemas.openxmlformats.org/officeDocument/2006/relationships/image" Target="../media/image36.png"/><Relationship Id="rId6"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hyperlink" Target="https://www.youtube.com/watch?v=viyHKY0NHr4&amp;ab_channel=map%26match" TargetMode="External"/><Relationship Id="rId4" Type="http://schemas.openxmlformats.org/officeDocument/2006/relationships/hyperlink" Target="http://www.youtube.com/watch?v=435zuXLizrk" TargetMode="External"/><Relationship Id="rId5" Type="http://schemas.openxmlformats.org/officeDocument/2006/relationships/image" Target="../media/image121.jpg"/><Relationship Id="rId6"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36.png"/><Relationship Id="rId4" Type="http://schemas.openxmlformats.org/officeDocument/2006/relationships/image" Target="../media/image1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6.png"/><Relationship Id="rId4" Type="http://schemas.openxmlformats.org/officeDocument/2006/relationships/hyperlink" Target="https://www.pwc.fr/fr/publications/series/global-ceo-survey.html" TargetMode="External"/><Relationship Id="rId5"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134.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40" Type="http://schemas.openxmlformats.org/officeDocument/2006/relationships/hyperlink" Target="http://www.youtube.com/watch?v=m2v2nPf9Gqg" TargetMode="External"/><Relationship Id="rId20" Type="http://schemas.openxmlformats.org/officeDocument/2006/relationships/image" Target="../media/image146.png"/><Relationship Id="rId42" Type="http://schemas.openxmlformats.org/officeDocument/2006/relationships/hyperlink" Target="https://mapandmatch.partners/wp-content/uploads/2025/07/MagRH30_mapandmatch.pdf" TargetMode="External"/><Relationship Id="rId41" Type="http://schemas.openxmlformats.org/officeDocument/2006/relationships/image" Target="../media/image142.jpg"/><Relationship Id="rId22" Type="http://schemas.openxmlformats.org/officeDocument/2006/relationships/image" Target="../media/image132.png"/><Relationship Id="rId21" Type="http://schemas.openxmlformats.org/officeDocument/2006/relationships/hyperlink" Target="https://www.docaufutur.fr/2020/04/09/map-match-une-nouvelle-solution-manageriale-pour-dynamiser-les-performances-des-equipes/" TargetMode="External"/><Relationship Id="rId43" Type="http://schemas.openxmlformats.org/officeDocument/2006/relationships/image" Target="../media/image36.png"/><Relationship Id="rId24" Type="http://schemas.openxmlformats.org/officeDocument/2006/relationships/image" Target="../media/image133.png"/><Relationship Id="rId23" Type="http://schemas.openxmlformats.org/officeDocument/2006/relationships/hyperlink" Target="https://medium.com/@123entreprendre/c-a-p-sur-lavenir-collaboratif-a1b7983d5ec5" TargetMode="External"/><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35.png"/><Relationship Id="rId4" Type="http://schemas.openxmlformats.org/officeDocument/2006/relationships/hyperlink" Target="https://www.youtube.com/watch?v=1OpslLoJaJM" TargetMode="External"/><Relationship Id="rId9" Type="http://schemas.openxmlformats.org/officeDocument/2006/relationships/hyperlink" Target="https://www.esteval.fr/article.23847.une-solution-pour-dynamiser-les-performances-des-equipes" TargetMode="External"/><Relationship Id="rId26" Type="http://schemas.openxmlformats.org/officeDocument/2006/relationships/image" Target="../media/image138.png"/><Relationship Id="rId25" Type="http://schemas.openxmlformats.org/officeDocument/2006/relationships/hyperlink" Target="https://www.rhmatin.com/qvt/motivation-engagement/map-match-les-talents-innes-sont-peu-exploites-en-entreprise.html" TargetMode="External"/><Relationship Id="rId28" Type="http://schemas.openxmlformats.org/officeDocument/2006/relationships/image" Target="../media/image140.png"/><Relationship Id="rId27" Type="http://schemas.openxmlformats.org/officeDocument/2006/relationships/hyperlink" Target="https://www.youtube.com/watch?v=m2v2nPf9Gqg&amp;t=0s" TargetMode="External"/><Relationship Id="rId5" Type="http://schemas.openxmlformats.org/officeDocument/2006/relationships/hyperlink" Target="https://mapandmatch.com/wp-content/uploads/2024/05/Copie-de-03-magazine-scaled.jpg" TargetMode="External"/><Relationship Id="rId6" Type="http://schemas.openxmlformats.org/officeDocument/2006/relationships/hyperlink" Target="https://www.docaufutur.fr/2020/04/09/map-match-une-nouvelle-solution-manageriale-pour-dynamiser-les-performances-des-equipes/" TargetMode="External"/><Relationship Id="rId29" Type="http://schemas.openxmlformats.org/officeDocument/2006/relationships/hyperlink" Target="https://mapandmatch.com/wp-content/uploads/2024/05/Article-Figaro-1.jpeg" TargetMode="External"/><Relationship Id="rId7" Type="http://schemas.openxmlformats.org/officeDocument/2006/relationships/hyperlink" Target="https://medium.com/@123entreprendre/c-a-p-sur-lavenir-collaboratif-a1b7983d5ec5" TargetMode="External"/><Relationship Id="rId8" Type="http://schemas.openxmlformats.org/officeDocument/2006/relationships/hyperlink" Target="https://www.rhmatin.com/qvt/motivation-engagement/map-match-les-talents-innes-sont-peu-exploites-en-entreprise.html" TargetMode="External"/><Relationship Id="rId31" Type="http://schemas.openxmlformats.org/officeDocument/2006/relationships/hyperlink" Target="https://mapandmatch.com/wp-content/uploads/2024/01/MagRH25-1.pdf" TargetMode="External"/><Relationship Id="rId30" Type="http://schemas.openxmlformats.org/officeDocument/2006/relationships/image" Target="../media/image137.png"/><Relationship Id="rId11" Type="http://schemas.openxmlformats.org/officeDocument/2006/relationships/hyperlink" Target="https://www.youtube.com/watch?v=CwS3vm3MkaU&amp;t=9s&amp;ab_channel=4vents-Mod%C3%A9rateur2" TargetMode="External"/><Relationship Id="rId33" Type="http://schemas.openxmlformats.org/officeDocument/2006/relationships/hyperlink" Target="https://mapandmatch.com/wp-content/uploads/2024/05/mm_Entreprendre-.pdf" TargetMode="External"/><Relationship Id="rId10" Type="http://schemas.openxmlformats.org/officeDocument/2006/relationships/hyperlink" Target="https://www.usinenouvelle.com/article/le-pitch-du-lundi-decouvrez-la-start-up-map-match-pour-avoir-des-equipes-plus-efficaces.N1054679" TargetMode="External"/><Relationship Id="rId32" Type="http://schemas.openxmlformats.org/officeDocument/2006/relationships/image" Target="../media/image141.png"/><Relationship Id="rId13" Type="http://schemas.openxmlformats.org/officeDocument/2006/relationships/hyperlink" Target="https://mapandmatch.com/wp-content/uploads/2024/01/MagRH25-1.pdf" TargetMode="External"/><Relationship Id="rId35" Type="http://schemas.openxmlformats.org/officeDocument/2006/relationships/hyperlink" Target="https://www.esteval.fr/article.23847.une-solution-pour-dynamiser-les-performances-des-equipes" TargetMode="External"/><Relationship Id="rId12" Type="http://schemas.openxmlformats.org/officeDocument/2006/relationships/hyperlink" Target="https://www.youtube.com/watch?v=m2v2nPf9Gqg&amp;t=0s" TargetMode="External"/><Relationship Id="rId34" Type="http://schemas.openxmlformats.org/officeDocument/2006/relationships/image" Target="../media/image139.png"/><Relationship Id="rId15" Type="http://schemas.openxmlformats.org/officeDocument/2006/relationships/hyperlink" Target="https://mapandmatch.partners/wp-content/uploads/2025/07/MagRH30_mapandmatch.pdf" TargetMode="External"/><Relationship Id="rId37" Type="http://schemas.openxmlformats.org/officeDocument/2006/relationships/image" Target="../media/image163.png"/><Relationship Id="rId14" Type="http://schemas.openxmlformats.org/officeDocument/2006/relationships/hyperlink" Target="https://mapandmatch.com/wp-content/uploads/2024/05/mm_Entreprendre-.pdf" TargetMode="External"/><Relationship Id="rId36" Type="http://schemas.openxmlformats.org/officeDocument/2006/relationships/image" Target="../media/image144.png"/><Relationship Id="rId17" Type="http://schemas.openxmlformats.org/officeDocument/2006/relationships/hyperlink" Target="https://www.youtube.com/watch?v=1OpslLoJaJM" TargetMode="External"/><Relationship Id="rId39" Type="http://schemas.openxmlformats.org/officeDocument/2006/relationships/image" Target="../media/image143.png"/><Relationship Id="rId16" Type="http://schemas.openxmlformats.org/officeDocument/2006/relationships/hyperlink" Target="https://mapandmatch.com/wp-content/uploads/2024/05/Article-Figaro-1.jpeg" TargetMode="External"/><Relationship Id="rId38" Type="http://schemas.openxmlformats.org/officeDocument/2006/relationships/image" Target="../media/image152.png"/><Relationship Id="rId19" Type="http://schemas.openxmlformats.org/officeDocument/2006/relationships/hyperlink" Target="https://mapandmatch.com/wp-content/uploads/2024/05/Copie-de-03-magazine-scaled.jpg" TargetMode="External"/><Relationship Id="rId18" Type="http://schemas.openxmlformats.org/officeDocument/2006/relationships/image" Target="../media/image1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hyperlink" Target="https://demo.mapandmatch.com/scanner/931" TargetMode="External"/><Relationship Id="rId4" Type="http://schemas.openxmlformats.org/officeDocument/2006/relationships/hyperlink" Target="https://demo.mapandmatch.com/scanner/930" TargetMode="External"/><Relationship Id="rId5" Type="http://schemas.openxmlformats.org/officeDocument/2006/relationships/image" Target="../media/image150.png"/><Relationship Id="rId6" Type="http://schemas.openxmlformats.org/officeDocument/2006/relationships/image" Target="../media/image158.png"/><Relationship Id="rId7" Type="http://schemas.openxmlformats.org/officeDocument/2006/relationships/image" Target="../media/image147.png"/><Relationship Id="rId8"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hyperlink" Target="https://demo.mapandmatch.com/scanner/933" TargetMode="External"/><Relationship Id="rId4" Type="http://schemas.openxmlformats.org/officeDocument/2006/relationships/image" Target="../media/image145.png"/><Relationship Id="rId9" Type="http://schemas.openxmlformats.org/officeDocument/2006/relationships/image" Target="../media/image36.png"/><Relationship Id="rId5" Type="http://schemas.openxmlformats.org/officeDocument/2006/relationships/image" Target="../media/image164.png"/><Relationship Id="rId6" Type="http://schemas.openxmlformats.org/officeDocument/2006/relationships/image" Target="../media/image148.png"/><Relationship Id="rId7" Type="http://schemas.openxmlformats.org/officeDocument/2006/relationships/image" Target="../media/image151.png"/><Relationship Id="rId8" Type="http://schemas.openxmlformats.org/officeDocument/2006/relationships/image" Target="../media/image1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 Id="rId3" Type="http://schemas.openxmlformats.org/officeDocument/2006/relationships/hyperlink" Target="https://demo.mapandmatch.com/drive" TargetMode="External"/><Relationship Id="rId4" Type="http://schemas.openxmlformats.org/officeDocument/2006/relationships/image" Target="../media/image149.png"/><Relationship Id="rId9" Type="http://schemas.openxmlformats.org/officeDocument/2006/relationships/image" Target="../media/image36.png"/><Relationship Id="rId5" Type="http://schemas.openxmlformats.org/officeDocument/2006/relationships/image" Target="../media/image154.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162.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162.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62.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162.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6.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65.png"/><Relationship Id="rId4" Type="http://schemas.openxmlformats.org/officeDocument/2006/relationships/image" Target="../media/image36.png"/><Relationship Id="rId9" Type="http://schemas.openxmlformats.org/officeDocument/2006/relationships/hyperlink" Target="https://demo.mapandmatch.com/login" TargetMode="External"/><Relationship Id="rId5" Type="http://schemas.openxmlformats.org/officeDocument/2006/relationships/hyperlink" Target="https://mapandmatch.partners/wp-content/uploads/2025/06/Pitch-map-match.pptx.pdf" TargetMode="External"/><Relationship Id="rId6" Type="http://schemas.openxmlformats.org/officeDocument/2006/relationships/hyperlink" Target="https://mapandmatch.partners/wp-content/uploads/2025/06/NEW-Anti-seche-1-Booster-Presentation-Clients-speCoach.pptx-1.pdf" TargetMode="External"/><Relationship Id="rId7" Type="http://schemas.openxmlformats.org/officeDocument/2006/relationships/hyperlink" Target="https://youtu.be/QlLiNL6ANVc" TargetMode="External"/><Relationship Id="rId8" Type="http://schemas.openxmlformats.org/officeDocument/2006/relationships/hyperlink" Target="https://youtu.be/Gljm6EaQ7NE" TargetMode="External"/><Relationship Id="rId11" Type="http://schemas.openxmlformats.org/officeDocument/2006/relationships/hyperlink" Target="https://mapandmatch.partners/wp-content/uploads/2024/03/00-Science-by-map-match.pdf" TargetMode="External"/><Relationship Id="rId10" Type="http://schemas.openxmlformats.org/officeDocument/2006/relationships/hyperlink" Target="https://mapandmatch.partners/wp-content/uploads/2025/06/2025-Cas-dusage-et-tarifs-associes.pptx.pdf" TargetMode="External"/><Relationship Id="rId12" Type="http://schemas.openxmlformats.org/officeDocument/2006/relationships/hyperlink" Target="https://www.youtube.com/watch?v=r-hz57iQJ-k"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40.png"/><Relationship Id="rId4" Type="http://schemas.openxmlformats.org/officeDocument/2006/relationships/image" Target="../media/image15.png"/><Relationship Id="rId5" Type="http://schemas.openxmlformats.org/officeDocument/2006/relationships/image" Target="../media/image36.png"/><Relationship Id="rId6" Type="http://schemas.openxmlformats.org/officeDocument/2006/relationships/image" Target="../media/image23.png"/></Relationships>
</file>

<file path=ppt/slides/_rels/slide5.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27.png"/><Relationship Id="rId13" Type="http://schemas.openxmlformats.org/officeDocument/2006/relationships/image" Target="../media/image31.png"/><Relationship Id="rId12"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17.png"/><Relationship Id="rId15" Type="http://schemas.openxmlformats.org/officeDocument/2006/relationships/image" Target="../media/image29.png"/><Relationship Id="rId14" Type="http://schemas.openxmlformats.org/officeDocument/2006/relationships/image" Target="../media/image24.png"/><Relationship Id="rId16" Type="http://schemas.openxmlformats.org/officeDocument/2006/relationships/image" Target="../media/image38.png"/><Relationship Id="rId5" Type="http://schemas.openxmlformats.org/officeDocument/2006/relationships/image" Target="../media/image20.png"/><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36.png"/><Relationship Id="rId5"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hyperlink" Target="https://www.youtube.com/watch?v=QlLiNL6ANVc&amp;ab_channel=map%26match" TargetMode="External"/><Relationship Id="rId5" Type="http://schemas.openxmlformats.org/officeDocument/2006/relationships/image" Target="../media/image78.png"/><Relationship Id="rId6"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g372d91a4375_0_0" title="Design sans titre.png"/>
          <p:cNvPicPr preferRelativeResize="0"/>
          <p:nvPr/>
        </p:nvPicPr>
        <p:blipFill>
          <a:blip r:embed="rId3">
            <a:alphaModFix/>
          </a:blip>
          <a:stretch>
            <a:fillRect/>
          </a:stretch>
        </p:blipFill>
        <p:spPr>
          <a:xfrm>
            <a:off x="2323250" y="2393625"/>
            <a:ext cx="4497500" cy="2630874"/>
          </a:xfrm>
          <a:prstGeom prst="rect">
            <a:avLst/>
          </a:prstGeom>
          <a:noFill/>
          <a:ln>
            <a:noFill/>
          </a:ln>
        </p:spPr>
      </p:pic>
      <p:sp>
        <p:nvSpPr>
          <p:cNvPr id="117" name="Google Shape;117;g372d91a4375_0_0"/>
          <p:cNvSpPr txBox="1"/>
          <p:nvPr/>
        </p:nvSpPr>
        <p:spPr>
          <a:xfrm>
            <a:off x="2068200" y="505250"/>
            <a:ext cx="5007600" cy="816000"/>
          </a:xfrm>
          <a:prstGeom prst="rect">
            <a:avLst/>
          </a:prstGeom>
          <a:noFill/>
          <a:ln>
            <a:noFill/>
          </a:ln>
        </p:spPr>
        <p:txBody>
          <a:bodyPr anchorCtr="0" anchor="ctr" bIns="45725" lIns="45725" spcFirstLastPara="1" rIns="45725" wrap="square" tIns="45725">
            <a:noAutofit/>
          </a:bodyPr>
          <a:lstStyle/>
          <a:p>
            <a:pPr indent="0" lvl="0" marL="0" marR="0" rtl="0" algn="ctr">
              <a:lnSpc>
                <a:spcPct val="115000"/>
              </a:lnSpc>
              <a:spcBef>
                <a:spcPts val="0"/>
              </a:spcBef>
              <a:spcAft>
                <a:spcPts val="0"/>
              </a:spcAft>
              <a:buClr>
                <a:srgbClr val="000000"/>
              </a:buClr>
              <a:buSzPts val="2100"/>
              <a:buFont typeface="Arial"/>
              <a:buNone/>
            </a:pPr>
            <a:r>
              <a:rPr b="1" i="0" lang="fr" sz="2800" u="none" cap="none" strike="noStrike">
                <a:solidFill>
                  <a:srgbClr val="2E3A8A"/>
                </a:solidFill>
                <a:latin typeface="Raleway"/>
                <a:ea typeface="Raleway"/>
                <a:cs typeface="Raleway"/>
                <a:sym typeface="Raleway"/>
              </a:rPr>
              <a:t>MAP &amp; MATC</a:t>
            </a:r>
            <a:r>
              <a:rPr b="1" lang="fr" sz="2800">
                <a:solidFill>
                  <a:srgbClr val="2E3A8A"/>
                </a:solidFill>
                <a:latin typeface="Raleway"/>
                <a:ea typeface="Raleway"/>
                <a:cs typeface="Raleway"/>
                <a:sym typeface="Raleway"/>
              </a:rPr>
              <a:t>H</a:t>
            </a:r>
            <a:endParaRPr b="1" i="0" sz="2400" u="none" cap="none" strike="noStrike">
              <a:solidFill>
                <a:srgbClr val="2E3A8A"/>
              </a:solidFill>
              <a:latin typeface="Raleway"/>
              <a:ea typeface="Raleway"/>
              <a:cs typeface="Raleway"/>
              <a:sym typeface="Raleway"/>
            </a:endParaRPr>
          </a:p>
        </p:txBody>
      </p:sp>
      <p:sp>
        <p:nvSpPr>
          <p:cNvPr id="118" name="Google Shape;118;g372d91a4375_0_0"/>
          <p:cNvSpPr txBox="1"/>
          <p:nvPr/>
        </p:nvSpPr>
        <p:spPr>
          <a:xfrm>
            <a:off x="290700" y="1570550"/>
            <a:ext cx="8562600" cy="1209300"/>
          </a:xfrm>
          <a:prstGeom prst="rect">
            <a:avLst/>
          </a:prstGeom>
          <a:no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chemeClr val="dk1"/>
              </a:buClr>
              <a:buSzPts val="1100"/>
              <a:buFont typeface="Arial"/>
              <a:buNone/>
            </a:pPr>
            <a:r>
              <a:rPr b="1" lang="fr" sz="2200">
                <a:solidFill>
                  <a:srgbClr val="2E3A8A"/>
                </a:solidFill>
                <a:latin typeface="Raleway"/>
                <a:ea typeface="Raleway"/>
                <a:cs typeface="Raleway"/>
                <a:sym typeface="Raleway"/>
              </a:rPr>
              <a:t>R</a:t>
            </a:r>
            <a:r>
              <a:rPr b="1" i="0" lang="fr" sz="2200" u="none" cap="none" strike="noStrike">
                <a:solidFill>
                  <a:srgbClr val="2E3A8A"/>
                </a:solidFill>
                <a:latin typeface="Raleway"/>
                <a:ea typeface="Raleway"/>
                <a:cs typeface="Raleway"/>
                <a:sym typeface="Raleway"/>
              </a:rPr>
              <a:t>éconcilier les moteurs d’engagement</a:t>
            </a:r>
            <a:endParaRPr b="1" sz="2200">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1100"/>
              <a:buFont typeface="Arial"/>
              <a:buNone/>
            </a:pPr>
            <a:r>
              <a:rPr b="1" i="0" lang="fr" sz="2200" u="none" cap="none" strike="noStrike">
                <a:solidFill>
                  <a:srgbClr val="2E3A8A"/>
                </a:solidFill>
                <a:latin typeface="Raleway"/>
                <a:ea typeface="Raleway"/>
                <a:cs typeface="Raleway"/>
                <a:sym typeface="Raleway"/>
              </a:rPr>
              <a:t>des collaborateurs</a:t>
            </a:r>
            <a:r>
              <a:rPr b="1" lang="fr" sz="2200">
                <a:solidFill>
                  <a:srgbClr val="2E3A8A"/>
                </a:solidFill>
                <a:latin typeface="Raleway"/>
                <a:ea typeface="Raleway"/>
                <a:cs typeface="Raleway"/>
                <a:sym typeface="Raleway"/>
              </a:rPr>
              <a:t> </a:t>
            </a:r>
            <a:r>
              <a:rPr b="1" i="0" lang="fr" sz="2200" u="none" cap="none" strike="noStrike">
                <a:solidFill>
                  <a:srgbClr val="2E3A8A"/>
                </a:solidFill>
                <a:latin typeface="Raleway"/>
                <a:ea typeface="Raleway"/>
                <a:cs typeface="Raleway"/>
                <a:sym typeface="Raleway"/>
              </a:rPr>
              <a:t>avec les enjeux</a:t>
            </a:r>
            <a:r>
              <a:rPr b="1" lang="fr" sz="2200">
                <a:solidFill>
                  <a:srgbClr val="2E3A8A"/>
                </a:solidFill>
                <a:latin typeface="Raleway"/>
                <a:ea typeface="Raleway"/>
                <a:cs typeface="Raleway"/>
                <a:sym typeface="Raleway"/>
              </a:rPr>
              <a:t> </a:t>
            </a:r>
            <a:r>
              <a:rPr b="1" i="0" lang="fr" sz="2200" u="none" cap="none" strike="noStrike">
                <a:solidFill>
                  <a:srgbClr val="2E3A8A"/>
                </a:solidFill>
                <a:latin typeface="Raleway"/>
                <a:ea typeface="Raleway"/>
                <a:cs typeface="Raleway"/>
                <a:sym typeface="Raleway"/>
              </a:rPr>
              <a:t>de l’entreprise</a:t>
            </a:r>
            <a:endParaRPr b="1" i="0" sz="1800" u="none" cap="none" strike="noStrike">
              <a:solidFill>
                <a:srgbClr val="2E3A8A"/>
              </a:solidFill>
              <a:latin typeface="Raleway"/>
              <a:ea typeface="Raleway"/>
              <a:cs typeface="Raleway"/>
              <a:sym typeface="Raleway"/>
            </a:endParaRPr>
          </a:p>
        </p:txBody>
      </p:sp>
      <p:cxnSp>
        <p:nvCxnSpPr>
          <p:cNvPr id="119" name="Google Shape;119;g372d91a4375_0_0"/>
          <p:cNvCxnSpPr/>
          <p:nvPr/>
        </p:nvCxnSpPr>
        <p:spPr>
          <a:xfrm>
            <a:off x="2801850" y="1445900"/>
            <a:ext cx="3540300" cy="0"/>
          </a:xfrm>
          <a:prstGeom prst="straightConnector1">
            <a:avLst/>
          </a:prstGeom>
          <a:noFill/>
          <a:ln cap="flat" cmpd="sng" w="28575">
            <a:solidFill>
              <a:srgbClr val="2E3A8A"/>
            </a:solidFill>
            <a:prstDash val="solid"/>
            <a:round/>
            <a:headEnd len="med" w="med" type="none"/>
            <a:tailEnd len="med" w="med" type="none"/>
          </a:ln>
        </p:spPr>
      </p:cxnSp>
      <p:grpSp>
        <p:nvGrpSpPr>
          <p:cNvPr id="120" name="Google Shape;120;g372d91a4375_0_0"/>
          <p:cNvGrpSpPr/>
          <p:nvPr/>
        </p:nvGrpSpPr>
        <p:grpSpPr>
          <a:xfrm>
            <a:off x="-37913" y="4537621"/>
            <a:ext cx="880199" cy="561673"/>
            <a:chOff x="416925" y="2393625"/>
            <a:chExt cx="3192596" cy="2037260"/>
          </a:xfrm>
        </p:grpSpPr>
        <p:pic>
          <p:nvPicPr>
            <p:cNvPr id="121" name="Google Shape;121;g372d91a4375_0_0" title="LogoQualiopi-300dpi-Avec Marianne.png"/>
            <p:cNvPicPr preferRelativeResize="0"/>
            <p:nvPr/>
          </p:nvPicPr>
          <p:blipFill>
            <a:blip r:embed="rId4">
              <a:alphaModFix/>
            </a:blip>
            <a:stretch>
              <a:fillRect/>
            </a:stretch>
          </p:blipFill>
          <p:spPr>
            <a:xfrm>
              <a:off x="416925" y="2393625"/>
              <a:ext cx="3192596" cy="1704750"/>
            </a:xfrm>
            <a:prstGeom prst="rect">
              <a:avLst/>
            </a:prstGeom>
            <a:noFill/>
            <a:ln>
              <a:noFill/>
            </a:ln>
          </p:spPr>
        </p:pic>
        <p:sp>
          <p:nvSpPr>
            <p:cNvPr id="122" name="Google Shape;122;g372d91a4375_0_0"/>
            <p:cNvSpPr txBox="1"/>
            <p:nvPr/>
          </p:nvSpPr>
          <p:spPr>
            <a:xfrm>
              <a:off x="664209" y="3738185"/>
              <a:ext cx="2727300" cy="692700"/>
            </a:xfrm>
            <a:prstGeom prst="rect">
              <a:avLst/>
            </a:prstGeom>
            <a:noFill/>
            <a:ln>
              <a:noFill/>
            </a:ln>
          </p:spPr>
          <p:txBody>
            <a:bodyPr anchorCtr="0" anchor="t" bIns="25200" lIns="25200" spcFirstLastPara="1" rIns="25200" wrap="square" tIns="25200">
              <a:spAutoFit/>
            </a:bodyPr>
            <a:lstStyle/>
            <a:p>
              <a:pPr indent="0" lvl="0" marL="0" rtl="0" algn="l">
                <a:spcBef>
                  <a:spcPts val="0"/>
                </a:spcBef>
                <a:spcAft>
                  <a:spcPts val="0"/>
                </a:spcAft>
                <a:buNone/>
              </a:pPr>
              <a:r>
                <a:rPr lang="fr" sz="303">
                  <a:solidFill>
                    <a:srgbClr val="1C2978"/>
                  </a:solidFill>
                </a:rPr>
                <a:t>La certification qualité a été délivrée</a:t>
              </a:r>
              <a:endParaRPr sz="303">
                <a:solidFill>
                  <a:srgbClr val="1C2978"/>
                </a:solidFill>
              </a:endParaRPr>
            </a:p>
            <a:p>
              <a:pPr indent="0" lvl="0" marL="0" rtl="0" algn="l">
                <a:spcBef>
                  <a:spcPts val="0"/>
                </a:spcBef>
                <a:spcAft>
                  <a:spcPts val="0"/>
                </a:spcAft>
                <a:buNone/>
              </a:pPr>
              <a:r>
                <a:rPr lang="fr" sz="303">
                  <a:solidFill>
                    <a:srgbClr val="1C2978"/>
                  </a:solidFill>
                </a:rPr>
                <a:t>au titre de la catégorie d’action suivante : </a:t>
              </a:r>
              <a:endParaRPr sz="303">
                <a:solidFill>
                  <a:srgbClr val="1C2978"/>
                </a:solidFill>
              </a:endParaRPr>
            </a:p>
            <a:p>
              <a:pPr indent="0" lvl="0" marL="0" rtl="0" algn="l">
                <a:spcBef>
                  <a:spcPts val="0"/>
                </a:spcBef>
                <a:spcAft>
                  <a:spcPts val="0"/>
                </a:spcAft>
                <a:buNone/>
              </a:pPr>
              <a:r>
                <a:rPr b="1" lang="fr" sz="303">
                  <a:solidFill>
                    <a:srgbClr val="1C2978"/>
                  </a:solidFill>
                </a:rPr>
                <a:t>Actions de formation</a:t>
              </a:r>
              <a:endParaRPr b="1" sz="303">
                <a:solidFill>
                  <a:srgbClr val="1C2978"/>
                </a:solidFill>
              </a:endParaRPr>
            </a:p>
          </p:txBody>
        </p:sp>
      </p:grpSp>
      <p:pic>
        <p:nvPicPr>
          <p:cNvPr id="123" name="Google Shape;123;g372d91a4375_0_0" title="Copie de Copie de MAP&amp;MATCH-LOGO-FINAL.png"/>
          <p:cNvPicPr preferRelativeResize="0"/>
          <p:nvPr/>
        </p:nvPicPr>
        <p:blipFill>
          <a:blip r:embed="rId5">
            <a:alphaModFix/>
          </a:blip>
          <a:stretch>
            <a:fillRect/>
          </a:stretch>
        </p:blipFill>
        <p:spPr>
          <a:xfrm>
            <a:off x="7737998" y="4842900"/>
            <a:ext cx="1290173" cy="256400"/>
          </a:xfrm>
          <a:prstGeom prst="rect">
            <a:avLst/>
          </a:prstGeom>
          <a:noFill/>
          <a:ln>
            <a:noFill/>
          </a:ln>
        </p:spPr>
      </p:pic>
      <p:pic>
        <p:nvPicPr>
          <p:cNvPr id="124" name="Google Shape;124;g372d91a4375_0_0" title="2018-Certifee-B-Logo-Black-L.png"/>
          <p:cNvPicPr preferRelativeResize="0"/>
          <p:nvPr/>
        </p:nvPicPr>
        <p:blipFill>
          <a:blip r:embed="rId6">
            <a:alphaModFix/>
          </a:blip>
          <a:stretch>
            <a:fillRect/>
          </a:stretch>
        </p:blipFill>
        <p:spPr>
          <a:xfrm>
            <a:off x="7313869" y="4567725"/>
            <a:ext cx="394288" cy="60151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cxnSp>
        <p:nvCxnSpPr>
          <p:cNvPr id="307" name="Google Shape;307;p8"/>
          <p:cNvCxnSpPr/>
          <p:nvPr/>
        </p:nvCxnSpPr>
        <p:spPr>
          <a:xfrm flipH="1" rot="10800000">
            <a:off x="2301050" y="1654675"/>
            <a:ext cx="25800" cy="3261000"/>
          </a:xfrm>
          <a:prstGeom prst="straightConnector1">
            <a:avLst/>
          </a:prstGeom>
          <a:noFill/>
          <a:ln cap="flat" cmpd="sng" w="9525">
            <a:solidFill>
              <a:schemeClr val="dk2"/>
            </a:solidFill>
            <a:prstDash val="solid"/>
            <a:round/>
            <a:headEnd len="med" w="med" type="none"/>
            <a:tailEnd len="med" w="med" type="triangle"/>
          </a:ln>
        </p:spPr>
      </p:cxnSp>
      <p:cxnSp>
        <p:nvCxnSpPr>
          <p:cNvPr id="308" name="Google Shape;308;p8"/>
          <p:cNvCxnSpPr/>
          <p:nvPr/>
        </p:nvCxnSpPr>
        <p:spPr>
          <a:xfrm>
            <a:off x="475250" y="3208150"/>
            <a:ext cx="3891300" cy="23100"/>
          </a:xfrm>
          <a:prstGeom prst="straightConnector1">
            <a:avLst/>
          </a:prstGeom>
          <a:noFill/>
          <a:ln cap="flat" cmpd="sng" w="9525">
            <a:solidFill>
              <a:schemeClr val="dk2"/>
            </a:solidFill>
            <a:prstDash val="solid"/>
            <a:round/>
            <a:headEnd len="med" w="med" type="none"/>
            <a:tailEnd len="med" w="med" type="triangle"/>
          </a:ln>
        </p:spPr>
      </p:cxnSp>
      <p:sp>
        <p:nvSpPr>
          <p:cNvPr id="309" name="Google Shape;309;p8"/>
          <p:cNvSpPr txBox="1"/>
          <p:nvPr>
            <p:ph idx="4294967295" type="title"/>
          </p:nvPr>
        </p:nvSpPr>
        <p:spPr>
          <a:xfrm>
            <a:off x="199960" y="665148"/>
            <a:ext cx="9277500" cy="5088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Clr>
                <a:srgbClr val="03045E"/>
              </a:buClr>
              <a:buSzPct val="87301"/>
              <a:buFont typeface="Raleway ExtraBold"/>
              <a:buNone/>
            </a:pPr>
            <a:r>
              <a:rPr b="1" lang="fr">
                <a:solidFill>
                  <a:srgbClr val="2E3A8A"/>
                </a:solidFill>
                <a:latin typeface="Raleway"/>
                <a:ea typeface="Raleway"/>
                <a:cs typeface="Raleway"/>
                <a:sym typeface="Raleway"/>
              </a:rPr>
              <a:t>Notre modèle</a:t>
            </a:r>
            <a:endParaRPr b="1">
              <a:solidFill>
                <a:srgbClr val="2E3A8A"/>
              </a:solidFill>
              <a:latin typeface="Raleway"/>
              <a:ea typeface="Raleway"/>
              <a:cs typeface="Raleway"/>
              <a:sym typeface="Raleway"/>
            </a:endParaRPr>
          </a:p>
          <a:p>
            <a:pPr indent="0" lvl="0" marL="0" rtl="0" algn="l">
              <a:lnSpc>
                <a:spcPct val="100000"/>
              </a:lnSpc>
              <a:spcBef>
                <a:spcPts val="0"/>
              </a:spcBef>
              <a:spcAft>
                <a:spcPts val="0"/>
              </a:spcAft>
              <a:buClr>
                <a:srgbClr val="03045E"/>
              </a:buClr>
              <a:buSzPct val="87301"/>
              <a:buFont typeface="Raleway ExtraBold"/>
              <a:buNone/>
            </a:pPr>
            <a:r>
              <a:rPr b="1" lang="fr">
                <a:solidFill>
                  <a:srgbClr val="2E3A8A"/>
                </a:solidFill>
                <a:latin typeface="Raleway"/>
                <a:ea typeface="Raleway"/>
                <a:cs typeface="Raleway"/>
                <a:sym typeface="Raleway"/>
              </a:rPr>
              <a:t>issu de </a:t>
            </a:r>
            <a:r>
              <a:rPr b="1" lang="fr">
                <a:solidFill>
                  <a:srgbClr val="04AFE3"/>
                </a:solidFill>
                <a:latin typeface="Raleway"/>
                <a:ea typeface="Raleway"/>
                <a:cs typeface="Raleway"/>
                <a:sym typeface="Raleway"/>
              </a:rPr>
              <a:t>20 ans de recherche </a:t>
            </a:r>
            <a:r>
              <a:rPr b="1" lang="fr">
                <a:solidFill>
                  <a:srgbClr val="2E3A8A"/>
                </a:solidFill>
                <a:latin typeface="Raleway"/>
                <a:ea typeface="Raleway"/>
                <a:cs typeface="Raleway"/>
                <a:sym typeface="Raleway"/>
              </a:rPr>
              <a:t>et d’application</a:t>
            </a:r>
            <a:endParaRPr b="1">
              <a:solidFill>
                <a:srgbClr val="04AFE3"/>
              </a:solidFill>
              <a:latin typeface="Raleway"/>
              <a:ea typeface="Raleway"/>
              <a:cs typeface="Raleway"/>
              <a:sym typeface="Raleway"/>
            </a:endParaRPr>
          </a:p>
        </p:txBody>
      </p:sp>
      <p:sp>
        <p:nvSpPr>
          <p:cNvPr id="310" name="Google Shape;310;p8"/>
          <p:cNvSpPr/>
          <p:nvPr/>
        </p:nvSpPr>
        <p:spPr>
          <a:xfrm>
            <a:off x="127800" y="1235375"/>
            <a:ext cx="4310700" cy="37035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sp>
        <p:nvSpPr>
          <p:cNvPr id="311" name="Google Shape;311;p8"/>
          <p:cNvSpPr/>
          <p:nvPr/>
        </p:nvSpPr>
        <p:spPr>
          <a:xfrm>
            <a:off x="4661375" y="1235385"/>
            <a:ext cx="4310700" cy="35883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pic>
        <p:nvPicPr>
          <p:cNvPr id="312" name="Google Shape;312;p8" title="Copie de Copie de MAP&amp;MATCH-LOGO-FINAL.png"/>
          <p:cNvPicPr preferRelativeResize="0"/>
          <p:nvPr/>
        </p:nvPicPr>
        <p:blipFill>
          <a:blip r:embed="rId4">
            <a:alphaModFix/>
          </a:blip>
          <a:stretch>
            <a:fillRect/>
          </a:stretch>
        </p:blipFill>
        <p:spPr>
          <a:xfrm>
            <a:off x="7950547" y="4888840"/>
            <a:ext cx="965473" cy="191875"/>
          </a:xfrm>
          <a:prstGeom prst="rect">
            <a:avLst/>
          </a:prstGeom>
          <a:noFill/>
          <a:ln>
            <a:noFill/>
          </a:ln>
        </p:spPr>
      </p:pic>
      <p:sp>
        <p:nvSpPr>
          <p:cNvPr id="313" name="Google Shape;313;p8"/>
          <p:cNvSpPr txBox="1"/>
          <p:nvPr/>
        </p:nvSpPr>
        <p:spPr>
          <a:xfrm>
            <a:off x="199950" y="1250350"/>
            <a:ext cx="4166400"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0" i="0" lang="fr" sz="1300" u="none" cap="none" strike="noStrike">
                <a:solidFill>
                  <a:srgbClr val="1A1B47"/>
                </a:solidFill>
                <a:latin typeface="Raleway"/>
                <a:ea typeface="Raleway"/>
                <a:cs typeface="Raleway"/>
                <a:sym typeface="Raleway"/>
              </a:rPr>
              <a:t>Les </a:t>
            </a:r>
            <a:r>
              <a:rPr b="1" i="0" lang="fr" sz="1300" u="none" cap="none" strike="noStrike">
                <a:solidFill>
                  <a:srgbClr val="1A1B47"/>
                </a:solidFill>
                <a:latin typeface="Raleway"/>
                <a:ea typeface="Raleway"/>
                <a:cs typeface="Raleway"/>
                <a:sym typeface="Raleway"/>
              </a:rPr>
              <a:t>règles</a:t>
            </a:r>
            <a:r>
              <a:rPr b="0" i="0" lang="fr" sz="1300" u="none" cap="none" strike="noStrike">
                <a:solidFill>
                  <a:srgbClr val="1A1B47"/>
                </a:solidFill>
                <a:latin typeface="Raleway"/>
                <a:ea typeface="Raleway"/>
                <a:cs typeface="Raleway"/>
                <a:sym typeface="Raleway"/>
              </a:rPr>
              <a:t> de performance</a:t>
            </a:r>
            <a:r>
              <a:rPr lang="fr" sz="1300">
                <a:solidFill>
                  <a:srgbClr val="1A1B47"/>
                </a:solidFill>
                <a:latin typeface="Raleway"/>
                <a:ea typeface="Raleway"/>
                <a:cs typeface="Raleway"/>
                <a:sym typeface="Raleway"/>
              </a:rPr>
              <a:t> </a:t>
            </a:r>
            <a:r>
              <a:rPr b="0" i="0" lang="fr" sz="1300" u="none" cap="none" strike="noStrike">
                <a:solidFill>
                  <a:srgbClr val="1A1B47"/>
                </a:solidFill>
                <a:latin typeface="Raleway"/>
                <a:ea typeface="Raleway"/>
                <a:cs typeface="Raleway"/>
                <a:sym typeface="Raleway"/>
              </a:rPr>
              <a:t>durable de </a:t>
            </a:r>
            <a:r>
              <a:rPr lang="fr" sz="1300">
                <a:solidFill>
                  <a:srgbClr val="1A1B47"/>
                </a:solidFill>
                <a:latin typeface="Raleway"/>
                <a:ea typeface="Raleway"/>
                <a:cs typeface="Raleway"/>
                <a:sym typeface="Raleway"/>
              </a:rPr>
              <a:t>tout </a:t>
            </a:r>
            <a:r>
              <a:rPr lang="fr" sz="1300">
                <a:solidFill>
                  <a:srgbClr val="C00000"/>
                </a:solidFill>
                <a:latin typeface="Raleway"/>
                <a:ea typeface="Raleway"/>
                <a:cs typeface="Raleway"/>
                <a:sym typeface="Raleway"/>
                <a:extLst>
                  <a:ext uri="http://customooxmlschemas.google.com/">
                    <go:slidesCustomData xmlns:go="http://customooxmlschemas.google.com/" textRoundtripDataId="1"/>
                  </a:ext>
                </a:extLst>
              </a:rPr>
              <a:t>projet</a:t>
            </a:r>
            <a:r>
              <a:rPr b="0" i="0" lang="fr" sz="1300" u="none" cap="none" strike="noStrike">
                <a:solidFill>
                  <a:srgbClr val="1A1B47"/>
                </a:solidFill>
                <a:latin typeface="Raleway"/>
                <a:ea typeface="Raleway"/>
                <a:cs typeface="Raleway"/>
                <a:sym typeface="Raleway"/>
              </a:rPr>
              <a:t> </a:t>
            </a:r>
            <a:endParaRPr b="1" i="0" sz="1300" u="none" cap="none" strike="noStrike">
              <a:solidFill>
                <a:srgbClr val="1A1B47"/>
              </a:solidFill>
              <a:latin typeface="Raleway"/>
              <a:ea typeface="Raleway"/>
              <a:cs typeface="Raleway"/>
              <a:sym typeface="Raleway"/>
            </a:endParaRPr>
          </a:p>
        </p:txBody>
      </p:sp>
      <p:sp>
        <p:nvSpPr>
          <p:cNvPr id="314" name="Google Shape;314;p8"/>
          <p:cNvSpPr txBox="1"/>
          <p:nvPr/>
        </p:nvSpPr>
        <p:spPr>
          <a:xfrm>
            <a:off x="5281175" y="1250362"/>
            <a:ext cx="3071100" cy="347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1A1B47"/>
                </a:solidFill>
                <a:latin typeface="Raleway"/>
                <a:ea typeface="Raleway"/>
                <a:cs typeface="Raleway"/>
                <a:sym typeface="Raleway"/>
              </a:rPr>
              <a:t>Activées</a:t>
            </a:r>
            <a:r>
              <a:rPr b="0" i="0" lang="fr" sz="1300" u="none" cap="none" strike="noStrike">
                <a:solidFill>
                  <a:srgbClr val="1A1B47"/>
                </a:solidFill>
                <a:latin typeface="Raleway"/>
                <a:ea typeface="Raleway"/>
                <a:cs typeface="Raleway"/>
                <a:sym typeface="Raleway"/>
              </a:rPr>
              <a:t> par des </a:t>
            </a:r>
            <a:r>
              <a:rPr b="1" i="0" lang="fr" sz="1300" u="none" cap="none" strike="noStrike">
                <a:solidFill>
                  <a:srgbClr val="1A1B47"/>
                </a:solidFill>
                <a:latin typeface="Raleway"/>
                <a:ea typeface="Raleway"/>
                <a:cs typeface="Raleway"/>
                <a:sym typeface="Raleway"/>
              </a:rPr>
              <a:t>nouveaux talents :</a:t>
            </a:r>
            <a:endParaRPr b="1" i="0" sz="1300" u="none" cap="none" strike="noStrike">
              <a:solidFill>
                <a:srgbClr val="1A1B47"/>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300"/>
              <a:buFont typeface="Arial"/>
              <a:buNone/>
            </a:pPr>
            <a:r>
              <a:rPr b="1" lang="fr" sz="1300">
                <a:solidFill>
                  <a:srgbClr val="1A1B47"/>
                </a:solidFill>
                <a:latin typeface="Raleway"/>
                <a:ea typeface="Raleway"/>
                <a:cs typeface="Raleway"/>
                <a:sym typeface="Raleway"/>
              </a:rPr>
              <a:t>l</a:t>
            </a:r>
            <a:r>
              <a:rPr b="1" i="0" lang="fr" sz="1300" u="none" cap="none" strike="noStrike">
                <a:solidFill>
                  <a:srgbClr val="1A1B47"/>
                </a:solidFill>
                <a:latin typeface="Raleway"/>
                <a:ea typeface="Raleway"/>
                <a:cs typeface="Raleway"/>
                <a:sym typeface="Raleway"/>
              </a:rPr>
              <a:t>es Energy Skills </a:t>
            </a:r>
            <a:r>
              <a:rPr b="1" baseline="30000" i="0" lang="fr" sz="1300" u="none" cap="none" strike="noStrike">
                <a:solidFill>
                  <a:srgbClr val="1A1B47"/>
                </a:solidFill>
                <a:latin typeface="Raleway"/>
                <a:ea typeface="Raleway"/>
                <a:cs typeface="Raleway"/>
                <a:sym typeface="Raleway"/>
              </a:rPr>
              <a:t>TM</a:t>
            </a:r>
            <a:endParaRPr b="1" baseline="30000" i="0" sz="1300" u="none" cap="none" strike="noStrike">
              <a:solidFill>
                <a:srgbClr val="1A1B47"/>
              </a:solidFill>
              <a:latin typeface="Raleway"/>
              <a:ea typeface="Raleway"/>
              <a:cs typeface="Raleway"/>
              <a:sym typeface="Raleway"/>
            </a:endParaRPr>
          </a:p>
        </p:txBody>
      </p:sp>
      <p:sp>
        <p:nvSpPr>
          <p:cNvPr id="315" name="Google Shape;315;p8"/>
          <p:cNvSpPr/>
          <p:nvPr/>
        </p:nvSpPr>
        <p:spPr>
          <a:xfrm>
            <a:off x="1860488" y="2740637"/>
            <a:ext cx="956700" cy="951600"/>
          </a:xfrm>
          <a:prstGeom prst="rect">
            <a:avLst/>
          </a:prstGeom>
          <a:solidFill>
            <a:srgbClr val="FFFF00"/>
          </a:solidFill>
          <a:ln>
            <a:noFill/>
          </a:ln>
        </p:spPr>
        <p:txBody>
          <a:bodyPr anchorCtr="0" anchor="t" bIns="31425" lIns="62850" spcFirstLastPara="1" rIns="62850" wrap="square" tIns="31425">
            <a:noAutofit/>
          </a:bodyPr>
          <a:lstStyle/>
          <a:p>
            <a:pPr indent="0" lvl="0" marL="0" marR="0" rtl="0" algn="ctr">
              <a:lnSpc>
                <a:spcPct val="100000"/>
              </a:lnSpc>
              <a:spcBef>
                <a:spcPts val="0"/>
              </a:spcBef>
              <a:spcAft>
                <a:spcPts val="0"/>
              </a:spcAft>
              <a:buClr>
                <a:srgbClr val="000000"/>
              </a:buClr>
              <a:buSzPts val="1008"/>
              <a:buFont typeface="Arial"/>
              <a:buNone/>
            </a:pPr>
            <a:r>
              <a:rPr b="1" i="0" lang="fr" sz="916" u="none" cap="small" strike="noStrike">
                <a:solidFill>
                  <a:srgbClr val="000000"/>
                </a:solidFill>
                <a:latin typeface="Raleway"/>
                <a:ea typeface="Raleway"/>
                <a:cs typeface="Raleway"/>
                <a:sym typeface="Raleway"/>
              </a:rPr>
              <a:t>Lier</a:t>
            </a:r>
            <a:r>
              <a:rPr b="1" i="0" lang="fr" sz="916" u="none" cap="none" strike="noStrike">
                <a:solidFill>
                  <a:srgbClr val="000000"/>
                </a:solidFill>
                <a:latin typeface="Raleway"/>
                <a:ea typeface="Raleway"/>
                <a:cs typeface="Raleway"/>
                <a:sym typeface="Raleway"/>
              </a:rPr>
              <a:t> </a:t>
            </a:r>
            <a:endParaRPr b="1" i="0" sz="916"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733"/>
              <a:buFont typeface="Arial"/>
              <a:buNone/>
            </a:pPr>
            <a:r>
              <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Harmoniser</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Orchestrer et coordonner</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Communiquer </a:t>
            </a:r>
            <a:endParaRPr b="1" i="0" sz="549" u="none" cap="none" strike="noStrike">
              <a:solidFill>
                <a:srgbClr val="00000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Connecter des concepts</a:t>
            </a:r>
            <a:endParaRPr b="1" i="0" sz="549" u="none" cap="none" strike="noStrike">
              <a:solidFill>
                <a:srgbClr val="000000"/>
              </a:solidFill>
              <a:latin typeface="Raleway"/>
              <a:ea typeface="Raleway"/>
              <a:cs typeface="Raleway"/>
              <a:sym typeface="Raleway"/>
            </a:endParaRPr>
          </a:p>
        </p:txBody>
      </p:sp>
      <p:sp>
        <p:nvSpPr>
          <p:cNvPr id="316" name="Google Shape;316;p8"/>
          <p:cNvSpPr/>
          <p:nvPr/>
        </p:nvSpPr>
        <p:spPr>
          <a:xfrm>
            <a:off x="2861957" y="2740637"/>
            <a:ext cx="957000" cy="951600"/>
          </a:xfrm>
          <a:prstGeom prst="rect">
            <a:avLst/>
          </a:prstGeom>
          <a:solidFill>
            <a:srgbClr val="7F7F7F"/>
          </a:solidFill>
          <a:ln>
            <a:noFill/>
          </a:ln>
        </p:spPr>
        <p:txBody>
          <a:bodyPr anchorCtr="0" anchor="ctr" bIns="31425" lIns="62850" spcFirstLastPara="1" rIns="62850" wrap="square" tIns="31425">
            <a:noAutofit/>
          </a:bodyPr>
          <a:lstStyle/>
          <a:p>
            <a:pPr indent="0" lvl="0" marL="0" marR="0" rtl="0" algn="ctr">
              <a:lnSpc>
                <a:spcPct val="100000"/>
              </a:lnSpc>
              <a:spcBef>
                <a:spcPts val="733"/>
              </a:spcBef>
              <a:spcAft>
                <a:spcPts val="0"/>
              </a:spcAft>
              <a:buClr>
                <a:srgbClr val="000000"/>
              </a:buClr>
              <a:buSzPts val="1008"/>
              <a:buFont typeface="Arial"/>
              <a:buNone/>
            </a:pPr>
            <a:r>
              <a:rPr b="1" i="0" lang="fr" sz="916" u="none" cap="small" strike="noStrike">
                <a:solidFill>
                  <a:srgbClr val="FFFFFF"/>
                </a:solidFill>
                <a:latin typeface="Raleway"/>
                <a:ea typeface="Raleway"/>
                <a:cs typeface="Raleway"/>
                <a:sym typeface="Raleway"/>
              </a:rPr>
              <a:t>Accomplir</a:t>
            </a:r>
            <a:endParaRPr b="1" i="0" sz="916" u="none" cap="none" strike="noStrike">
              <a:solidFill>
                <a:srgbClr val="FFFFFF"/>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733"/>
              <a:buFont typeface="Arial"/>
              <a:buNone/>
            </a:pPr>
            <a:r>
              <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Concevoir/Formaliser</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Gérer processus et méthodologies</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Réaliser </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Finaliser</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Transmettre et installer les savoir-faire</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t/>
            </a:r>
            <a:endParaRPr b="1" i="0" sz="549" u="none" cap="none" strike="noStrike">
              <a:solidFill>
                <a:srgbClr val="FFFFFF"/>
              </a:solidFill>
              <a:latin typeface="Raleway"/>
              <a:ea typeface="Raleway"/>
              <a:cs typeface="Raleway"/>
              <a:sym typeface="Raleway"/>
            </a:endParaRPr>
          </a:p>
        </p:txBody>
      </p:sp>
      <p:sp>
        <p:nvSpPr>
          <p:cNvPr id="317" name="Google Shape;317;p8"/>
          <p:cNvSpPr/>
          <p:nvPr/>
        </p:nvSpPr>
        <p:spPr>
          <a:xfrm>
            <a:off x="852700" y="2740637"/>
            <a:ext cx="956700" cy="951600"/>
          </a:xfrm>
          <a:prstGeom prst="rect">
            <a:avLst/>
          </a:prstGeom>
          <a:solidFill>
            <a:srgbClr val="B6D7A8"/>
          </a:solidFill>
          <a:ln>
            <a:noFill/>
          </a:ln>
        </p:spPr>
        <p:txBody>
          <a:bodyPr anchorCtr="0" anchor="t" bIns="31425" lIns="62850" spcFirstLastPara="1" rIns="62850" wrap="square" tIns="31425">
            <a:noAutofit/>
          </a:bodyPr>
          <a:lstStyle/>
          <a:p>
            <a:pPr indent="0" lvl="0" marL="0" marR="0" rtl="0" algn="ctr">
              <a:lnSpc>
                <a:spcPct val="100000"/>
              </a:lnSpc>
              <a:spcBef>
                <a:spcPts val="0"/>
              </a:spcBef>
              <a:spcAft>
                <a:spcPts val="0"/>
              </a:spcAft>
              <a:buClr>
                <a:srgbClr val="000000"/>
              </a:buClr>
              <a:buSzPts val="1008"/>
              <a:buFont typeface="Arial"/>
              <a:buNone/>
            </a:pPr>
            <a:r>
              <a:rPr b="1" i="0" lang="fr" sz="916" u="none" cap="small" strike="noStrike">
                <a:solidFill>
                  <a:srgbClr val="000000"/>
                </a:solidFill>
                <a:latin typeface="Raleway"/>
                <a:ea typeface="Raleway"/>
                <a:cs typeface="Raleway"/>
                <a:sym typeface="Raleway"/>
              </a:rPr>
              <a:t>Initier</a:t>
            </a:r>
            <a:endParaRPr b="1" i="0" sz="916" u="none" cap="small"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Créer</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Transformer</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Expérimenter</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Identifier des opportunités</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Anticiper des risques </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Gérer des contraintes</a:t>
            </a:r>
            <a:endParaRPr b="1" i="0" sz="549" u="none" cap="none" strike="noStrike">
              <a:solidFill>
                <a:srgbClr val="000000"/>
              </a:solidFill>
              <a:latin typeface="Raleway"/>
              <a:ea typeface="Raleway"/>
              <a:cs typeface="Raleway"/>
              <a:sym typeface="Raleway"/>
            </a:endParaRPr>
          </a:p>
        </p:txBody>
      </p:sp>
      <p:sp>
        <p:nvSpPr>
          <p:cNvPr id="318" name="Google Shape;318;p8"/>
          <p:cNvSpPr/>
          <p:nvPr/>
        </p:nvSpPr>
        <p:spPr>
          <a:xfrm>
            <a:off x="1848401" y="3762156"/>
            <a:ext cx="957000" cy="951600"/>
          </a:xfrm>
          <a:prstGeom prst="rect">
            <a:avLst/>
          </a:prstGeom>
          <a:solidFill>
            <a:srgbClr val="A4C2F4"/>
          </a:solidFill>
          <a:ln>
            <a:noFill/>
          </a:ln>
        </p:spPr>
        <p:txBody>
          <a:bodyPr anchorCtr="0" anchor="ctr" bIns="31425" lIns="62850" spcFirstLastPara="1" rIns="62850" wrap="square" tIns="31425">
            <a:noAutofit/>
          </a:bodyPr>
          <a:lstStyle/>
          <a:p>
            <a:pPr indent="0" lvl="0" marL="0" marR="0" rtl="0" algn="ctr">
              <a:lnSpc>
                <a:spcPct val="100000"/>
              </a:lnSpc>
              <a:spcBef>
                <a:spcPts val="0"/>
              </a:spcBef>
              <a:spcAft>
                <a:spcPts val="0"/>
              </a:spcAft>
              <a:buClr>
                <a:srgbClr val="000000"/>
              </a:buClr>
              <a:buSzPts val="1008"/>
              <a:buFont typeface="Arial"/>
              <a:buNone/>
            </a:pPr>
            <a:r>
              <a:rPr b="1" i="0" lang="fr" sz="916" u="none" cap="small" strike="noStrike">
                <a:solidFill>
                  <a:srgbClr val="000000"/>
                </a:solidFill>
                <a:latin typeface="Raleway"/>
                <a:ea typeface="Raleway"/>
                <a:cs typeface="Raleway"/>
                <a:sym typeface="Raleway"/>
              </a:rPr>
              <a:t>Enrichir</a:t>
            </a:r>
            <a:endParaRPr b="1" i="0" sz="916" u="none" cap="small"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t/>
            </a:r>
            <a:endParaRPr b="1" i="0" sz="549" u="none" cap="small"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Prendre du recul</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Analyser</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Apporter du feedback ou de l’expertise</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Accompagner les équipes</a:t>
            </a:r>
            <a:endParaRPr b="1" i="0" sz="549"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000000"/>
                </a:solidFill>
                <a:latin typeface="Raleway"/>
                <a:ea typeface="Raleway"/>
                <a:cs typeface="Raleway"/>
                <a:sym typeface="Raleway"/>
              </a:rPr>
              <a:t>Écouter et partager son expérience</a:t>
            </a:r>
            <a:endParaRPr b="1" i="0" sz="549" u="none" cap="none" strike="noStrike">
              <a:solidFill>
                <a:srgbClr val="000000"/>
              </a:solidFill>
              <a:latin typeface="Raleway"/>
              <a:ea typeface="Raleway"/>
              <a:cs typeface="Raleway"/>
              <a:sym typeface="Raleway"/>
            </a:endParaRPr>
          </a:p>
        </p:txBody>
      </p:sp>
      <p:sp>
        <p:nvSpPr>
          <p:cNvPr id="319" name="Google Shape;319;p8"/>
          <p:cNvSpPr/>
          <p:nvPr/>
        </p:nvSpPr>
        <p:spPr>
          <a:xfrm>
            <a:off x="1848402" y="1807179"/>
            <a:ext cx="957000" cy="890400"/>
          </a:xfrm>
          <a:prstGeom prst="rect">
            <a:avLst/>
          </a:prstGeom>
          <a:solidFill>
            <a:srgbClr val="FF0000"/>
          </a:solidFill>
          <a:ln>
            <a:noFill/>
          </a:ln>
        </p:spPr>
        <p:txBody>
          <a:bodyPr anchorCtr="0" anchor="ctr" bIns="31425" lIns="62850" spcFirstLastPara="1" rIns="62850" wrap="square" tIns="31425">
            <a:noAutofit/>
          </a:bodyPr>
          <a:lstStyle/>
          <a:p>
            <a:pPr indent="0" lvl="0" marL="0" marR="0" rtl="0" algn="ctr">
              <a:lnSpc>
                <a:spcPct val="100000"/>
              </a:lnSpc>
              <a:spcBef>
                <a:spcPts val="0"/>
              </a:spcBef>
              <a:spcAft>
                <a:spcPts val="0"/>
              </a:spcAft>
              <a:buClr>
                <a:srgbClr val="000000"/>
              </a:buClr>
              <a:buSzPts val="1008"/>
              <a:buFont typeface="Arial"/>
              <a:buNone/>
            </a:pPr>
            <a:r>
              <a:rPr b="1" i="0" lang="fr" sz="916" u="none" cap="small" strike="noStrike">
                <a:solidFill>
                  <a:srgbClr val="FFFFFF"/>
                </a:solidFill>
                <a:latin typeface="Raleway"/>
                <a:ea typeface="Raleway"/>
                <a:cs typeface="Raleway"/>
                <a:sym typeface="Raleway"/>
              </a:rPr>
              <a:t>Piloter</a:t>
            </a:r>
            <a:endParaRPr b="1" i="0" sz="916" u="none" cap="small"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Discerner</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Décider/Trancher</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Projeter LT</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Définir les grandes lignes</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Organiser</a:t>
            </a:r>
            <a:endParaRPr b="1" i="0" sz="549"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733"/>
              <a:buFont typeface="Arial"/>
              <a:buNone/>
            </a:pPr>
            <a:r>
              <a:rPr b="1" i="0" lang="fr" sz="549" u="none" cap="none" strike="noStrike">
                <a:solidFill>
                  <a:srgbClr val="FFFFFF"/>
                </a:solidFill>
                <a:latin typeface="Raleway"/>
                <a:ea typeface="Raleway"/>
                <a:cs typeface="Raleway"/>
                <a:sym typeface="Raleway"/>
              </a:rPr>
              <a:t>Gérer</a:t>
            </a:r>
            <a:endParaRPr b="1" i="0" sz="549" u="none" cap="none" strike="noStrike">
              <a:solidFill>
                <a:srgbClr val="FFFFFF"/>
              </a:solidFill>
              <a:latin typeface="Raleway"/>
              <a:ea typeface="Raleway"/>
              <a:cs typeface="Raleway"/>
              <a:sym typeface="Raleway"/>
            </a:endParaRPr>
          </a:p>
        </p:txBody>
      </p:sp>
      <p:sp>
        <p:nvSpPr>
          <p:cNvPr id="320" name="Google Shape;320;p8"/>
          <p:cNvSpPr/>
          <p:nvPr/>
        </p:nvSpPr>
        <p:spPr>
          <a:xfrm>
            <a:off x="5997514" y="2388760"/>
            <a:ext cx="1968000" cy="1968000"/>
          </a:xfrm>
          <a:prstGeom prst="arc">
            <a:avLst>
              <a:gd fmla="val 16200000" name="adj1"/>
              <a:gd fmla="val 0" name="adj2"/>
            </a:avLst>
          </a:prstGeom>
          <a:noFill/>
          <a:ln cap="flat" cmpd="sng" w="28575">
            <a:solidFill>
              <a:srgbClr val="C2C2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321" name="Google Shape;321;p8"/>
          <p:cNvSpPr/>
          <p:nvPr/>
        </p:nvSpPr>
        <p:spPr>
          <a:xfrm rot="5400000">
            <a:off x="5997539" y="2327664"/>
            <a:ext cx="1968000" cy="1968000"/>
          </a:xfrm>
          <a:prstGeom prst="arc">
            <a:avLst>
              <a:gd fmla="val 16200000" name="adj1"/>
              <a:gd fmla="val 0" name="adj2"/>
            </a:avLst>
          </a:prstGeom>
          <a:noFill/>
          <a:ln cap="flat" cmpd="sng" w="28575">
            <a:solidFill>
              <a:srgbClr val="C2C2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322" name="Google Shape;322;p8"/>
          <p:cNvSpPr/>
          <p:nvPr/>
        </p:nvSpPr>
        <p:spPr>
          <a:xfrm rot="10800000">
            <a:off x="5593739" y="2305910"/>
            <a:ext cx="1968000" cy="1968000"/>
          </a:xfrm>
          <a:prstGeom prst="arc">
            <a:avLst>
              <a:gd fmla="val 16200000" name="adj1"/>
              <a:gd fmla="val 0" name="adj2"/>
            </a:avLst>
          </a:prstGeom>
          <a:noFill/>
          <a:ln cap="flat" cmpd="sng" w="28575">
            <a:solidFill>
              <a:srgbClr val="C2C2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323" name="Google Shape;323;p8"/>
          <p:cNvSpPr/>
          <p:nvPr/>
        </p:nvSpPr>
        <p:spPr>
          <a:xfrm rot="-5400000">
            <a:off x="5593739" y="2367006"/>
            <a:ext cx="1968000" cy="1968000"/>
          </a:xfrm>
          <a:prstGeom prst="arc">
            <a:avLst>
              <a:gd fmla="val 16200000" name="adj1"/>
              <a:gd fmla="val 0" name="adj2"/>
            </a:avLst>
          </a:prstGeom>
          <a:noFill/>
          <a:ln cap="flat" cmpd="sng" w="28575">
            <a:solidFill>
              <a:srgbClr val="C2C2C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324" name="Google Shape;324;p8"/>
          <p:cNvSpPr/>
          <p:nvPr/>
        </p:nvSpPr>
        <p:spPr>
          <a:xfrm rot="2989150">
            <a:off x="5824135" y="2539453"/>
            <a:ext cx="181803" cy="164557"/>
          </a:xfrm>
          <a:prstGeom prst="triangle">
            <a:avLst>
              <a:gd fmla="val 50000" name="adj"/>
            </a:avLst>
          </a:prstGeom>
          <a:solidFill>
            <a:srgbClr val="C2C2C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325" name="Google Shape;325;p8"/>
          <p:cNvSpPr/>
          <p:nvPr/>
        </p:nvSpPr>
        <p:spPr>
          <a:xfrm flipH="1" rot="-644142">
            <a:off x="7592024" y="3891402"/>
            <a:ext cx="181985" cy="164570"/>
          </a:xfrm>
          <a:prstGeom prst="triangle">
            <a:avLst>
              <a:gd fmla="val 50000" name="adj"/>
            </a:avLst>
          </a:prstGeom>
          <a:solidFill>
            <a:srgbClr val="C2C2C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id="326" name="Google Shape;326;p8"/>
          <p:cNvPicPr preferRelativeResize="0"/>
          <p:nvPr/>
        </p:nvPicPr>
        <p:blipFill rotWithShape="1">
          <a:blip r:embed="rId5">
            <a:alphaModFix/>
          </a:blip>
          <a:srcRect b="5240" l="0" r="0" t="0"/>
          <a:stretch/>
        </p:blipFill>
        <p:spPr>
          <a:xfrm>
            <a:off x="4578881" y="1696370"/>
            <a:ext cx="4475700" cy="3043136"/>
          </a:xfrm>
          <a:prstGeom prst="rect">
            <a:avLst/>
          </a:prstGeom>
          <a:noFill/>
          <a:ln>
            <a:noFill/>
          </a:ln>
        </p:spPr>
      </p:pic>
      <p:sp>
        <p:nvSpPr>
          <p:cNvPr id="327" name="Google Shape;327;p8"/>
          <p:cNvSpPr txBox="1"/>
          <p:nvPr/>
        </p:nvSpPr>
        <p:spPr>
          <a:xfrm>
            <a:off x="4855141" y="2136218"/>
            <a:ext cx="13131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 sz="900" u="none" cap="none" strike="noStrike">
                <a:solidFill>
                  <a:srgbClr val="1A1B47"/>
                </a:solidFill>
                <a:latin typeface="Raleway"/>
                <a:ea typeface="Raleway"/>
                <a:cs typeface="Raleway"/>
                <a:sym typeface="Raleway"/>
              </a:rPr>
              <a:t>Lancement</a:t>
            </a:r>
            <a:endParaRPr>
              <a:solidFill>
                <a:srgbClr val="1A1B47"/>
              </a:solidFill>
              <a:latin typeface="Raleway"/>
              <a:ea typeface="Raleway"/>
              <a:cs typeface="Raleway"/>
              <a:sym typeface="Raleway"/>
            </a:endParaRPr>
          </a:p>
          <a:p>
            <a:pPr indent="0" lvl="0" marL="0" marR="0" rtl="0" algn="l">
              <a:lnSpc>
                <a:spcPct val="100000"/>
              </a:lnSpc>
              <a:spcBef>
                <a:spcPts val="0"/>
              </a:spcBef>
              <a:spcAft>
                <a:spcPts val="0"/>
              </a:spcAft>
              <a:buNone/>
            </a:pPr>
            <a:r>
              <a:rPr i="0" lang="fr" sz="800" u="none" cap="none" strike="noStrike">
                <a:solidFill>
                  <a:srgbClr val="1A1B47"/>
                </a:solidFill>
                <a:latin typeface="Raleway"/>
                <a:ea typeface="Raleway"/>
                <a:cs typeface="Raleway"/>
                <a:sym typeface="Raleway"/>
              </a:rPr>
              <a:t>Développement projet</a:t>
            </a:r>
            <a:endParaRPr sz="800">
              <a:solidFill>
                <a:srgbClr val="1A1B47"/>
              </a:solidFill>
              <a:latin typeface="Raleway"/>
              <a:ea typeface="Raleway"/>
              <a:cs typeface="Raleway"/>
              <a:sym typeface="Raleway"/>
            </a:endParaRPr>
          </a:p>
        </p:txBody>
      </p:sp>
      <p:sp>
        <p:nvSpPr>
          <p:cNvPr id="328" name="Google Shape;328;p8"/>
          <p:cNvSpPr txBox="1"/>
          <p:nvPr/>
        </p:nvSpPr>
        <p:spPr>
          <a:xfrm>
            <a:off x="7650897" y="2136218"/>
            <a:ext cx="11529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 sz="900" u="none" cap="none" strike="noStrike">
                <a:solidFill>
                  <a:srgbClr val="1A1B47"/>
                </a:solidFill>
                <a:latin typeface="Raleway"/>
                <a:ea typeface="Raleway"/>
                <a:cs typeface="Raleway"/>
                <a:sym typeface="Raleway"/>
              </a:rPr>
              <a:t>Croissance</a:t>
            </a:r>
            <a:endParaRPr>
              <a:solidFill>
                <a:srgbClr val="1A1B47"/>
              </a:solidFill>
              <a:latin typeface="Raleway"/>
              <a:ea typeface="Raleway"/>
              <a:cs typeface="Raleway"/>
              <a:sym typeface="Raleway"/>
            </a:endParaRPr>
          </a:p>
          <a:p>
            <a:pPr indent="0" lvl="0" marL="0" marR="0" rtl="0" algn="l">
              <a:lnSpc>
                <a:spcPct val="100000"/>
              </a:lnSpc>
              <a:spcBef>
                <a:spcPts val="0"/>
              </a:spcBef>
              <a:spcAft>
                <a:spcPts val="0"/>
              </a:spcAft>
              <a:buNone/>
            </a:pPr>
            <a:r>
              <a:rPr i="0" lang="fr" sz="800" u="none" cap="none" strike="noStrike">
                <a:solidFill>
                  <a:srgbClr val="1A1B47"/>
                </a:solidFill>
                <a:latin typeface="Raleway"/>
                <a:ea typeface="Raleway"/>
                <a:cs typeface="Raleway"/>
                <a:sym typeface="Raleway"/>
              </a:rPr>
              <a:t>Déploiement projet</a:t>
            </a:r>
            <a:endParaRPr sz="800">
              <a:solidFill>
                <a:srgbClr val="1A1B47"/>
              </a:solidFill>
              <a:latin typeface="Raleway"/>
              <a:ea typeface="Raleway"/>
              <a:cs typeface="Raleway"/>
              <a:sym typeface="Raleway"/>
            </a:endParaRPr>
          </a:p>
        </p:txBody>
      </p:sp>
      <p:sp>
        <p:nvSpPr>
          <p:cNvPr id="329" name="Google Shape;329;p8"/>
          <p:cNvSpPr txBox="1"/>
          <p:nvPr/>
        </p:nvSpPr>
        <p:spPr>
          <a:xfrm>
            <a:off x="4855141" y="3917553"/>
            <a:ext cx="1037400" cy="354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b="1" lang="fr" sz="900">
                <a:solidFill>
                  <a:srgbClr val="1A1B47"/>
                </a:solidFill>
                <a:latin typeface="Raleway"/>
                <a:ea typeface="Raleway"/>
                <a:cs typeface="Raleway"/>
                <a:sym typeface="Raleway"/>
              </a:rPr>
              <a:t>Idéation</a:t>
            </a:r>
            <a:endParaRPr>
              <a:solidFill>
                <a:srgbClr val="1A1B47"/>
              </a:solidFill>
              <a:latin typeface="Raleway"/>
              <a:ea typeface="Raleway"/>
              <a:cs typeface="Raleway"/>
              <a:sym typeface="Raleway"/>
            </a:endParaRPr>
          </a:p>
          <a:p>
            <a:pPr indent="0" lvl="0" marL="0" marR="0" rtl="0" algn="l">
              <a:lnSpc>
                <a:spcPct val="100000"/>
              </a:lnSpc>
              <a:spcBef>
                <a:spcPts val="0"/>
              </a:spcBef>
              <a:spcAft>
                <a:spcPts val="0"/>
              </a:spcAft>
              <a:buNone/>
            </a:pPr>
            <a:r>
              <a:rPr lang="fr" sz="800">
                <a:solidFill>
                  <a:srgbClr val="1A1B47"/>
                </a:solidFill>
                <a:latin typeface="Raleway"/>
                <a:ea typeface="Raleway"/>
                <a:cs typeface="Raleway"/>
                <a:sym typeface="Raleway"/>
              </a:rPr>
              <a:t>C</a:t>
            </a:r>
            <a:r>
              <a:rPr i="0" lang="fr" sz="800" u="none" cap="none" strike="noStrike">
                <a:solidFill>
                  <a:srgbClr val="1A1B47"/>
                </a:solidFill>
                <a:latin typeface="Raleway"/>
                <a:ea typeface="Raleway"/>
                <a:cs typeface="Raleway"/>
                <a:sym typeface="Raleway"/>
              </a:rPr>
              <a:t>réation projet</a:t>
            </a:r>
            <a:endParaRPr sz="800">
              <a:solidFill>
                <a:srgbClr val="1A1B47"/>
              </a:solidFill>
              <a:latin typeface="Raleway"/>
              <a:ea typeface="Raleway"/>
              <a:cs typeface="Raleway"/>
              <a:sym typeface="Raleway"/>
            </a:endParaRPr>
          </a:p>
        </p:txBody>
      </p:sp>
      <p:sp>
        <p:nvSpPr>
          <p:cNvPr id="330" name="Google Shape;330;p8"/>
          <p:cNvSpPr txBox="1"/>
          <p:nvPr/>
        </p:nvSpPr>
        <p:spPr>
          <a:xfrm>
            <a:off x="7650897" y="4136231"/>
            <a:ext cx="8259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fr" sz="900" u="none" cap="none" strike="noStrike">
                <a:solidFill>
                  <a:srgbClr val="1A1B47"/>
                </a:solidFill>
                <a:latin typeface="Raleway"/>
                <a:ea typeface="Raleway"/>
                <a:cs typeface="Raleway"/>
                <a:sym typeface="Raleway"/>
              </a:rPr>
              <a:t>Maturité</a:t>
            </a:r>
            <a:endParaRPr>
              <a:solidFill>
                <a:srgbClr val="1A1B47"/>
              </a:solidFill>
              <a:latin typeface="Raleway"/>
              <a:ea typeface="Raleway"/>
              <a:cs typeface="Raleway"/>
              <a:sym typeface="Raleway"/>
            </a:endParaRPr>
          </a:p>
          <a:p>
            <a:pPr indent="0" lvl="0" marL="0" marR="0" rtl="0" algn="l">
              <a:lnSpc>
                <a:spcPct val="100000"/>
              </a:lnSpc>
              <a:spcBef>
                <a:spcPts val="0"/>
              </a:spcBef>
              <a:spcAft>
                <a:spcPts val="0"/>
              </a:spcAft>
              <a:buNone/>
            </a:pPr>
            <a:r>
              <a:rPr i="0" lang="fr" sz="800" u="none" cap="none" strike="noStrike">
                <a:solidFill>
                  <a:srgbClr val="1A1B47"/>
                </a:solidFill>
                <a:latin typeface="Raleway"/>
                <a:ea typeface="Raleway"/>
                <a:cs typeface="Raleway"/>
                <a:sym typeface="Raleway"/>
              </a:rPr>
              <a:t>Fin du projet</a:t>
            </a:r>
            <a:endParaRPr sz="800">
              <a:solidFill>
                <a:srgbClr val="1A1B47"/>
              </a:solidFill>
              <a:latin typeface="Raleway"/>
              <a:ea typeface="Raleway"/>
              <a:cs typeface="Raleway"/>
              <a:sym typeface="Raleway"/>
            </a:endParaRPr>
          </a:p>
        </p:txBody>
      </p:sp>
      <p:pic>
        <p:nvPicPr>
          <p:cNvPr id="331" name="Google Shape;331;p8" title="icônes pour présentation (9).png"/>
          <p:cNvPicPr preferRelativeResize="0"/>
          <p:nvPr/>
        </p:nvPicPr>
        <p:blipFill rotWithShape="1">
          <a:blip r:embed="rId6">
            <a:alphaModFix/>
          </a:blip>
          <a:srcRect b="0" l="77818" r="0" t="50000"/>
          <a:stretch/>
        </p:blipFill>
        <p:spPr>
          <a:xfrm rot="277076">
            <a:off x="235327" y="3886150"/>
            <a:ext cx="750487" cy="951599"/>
          </a:xfrm>
          <a:prstGeom prst="rect">
            <a:avLst/>
          </a:prstGeom>
          <a:noFill/>
          <a:ln>
            <a:noFill/>
          </a:ln>
        </p:spPr>
      </p:pic>
      <p:sp>
        <p:nvSpPr>
          <p:cNvPr id="332" name="Google Shape;332;p8"/>
          <p:cNvSpPr txBox="1"/>
          <p:nvPr/>
        </p:nvSpPr>
        <p:spPr>
          <a:xfrm>
            <a:off x="150200" y="3230050"/>
            <a:ext cx="8247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fr" sz="900">
                <a:solidFill>
                  <a:srgbClr val="1A1B47"/>
                </a:solidFill>
                <a:latin typeface="Raleway"/>
                <a:ea typeface="Raleway"/>
                <a:cs typeface="Raleway"/>
                <a:sym typeface="Raleway"/>
              </a:rPr>
              <a:t>Axe des opérations</a:t>
            </a:r>
            <a:endParaRPr sz="800">
              <a:solidFill>
                <a:srgbClr val="1A1B47"/>
              </a:solidFill>
              <a:latin typeface="Raleway"/>
              <a:ea typeface="Raleway"/>
              <a:cs typeface="Raleway"/>
              <a:sym typeface="Raleway"/>
            </a:endParaRPr>
          </a:p>
        </p:txBody>
      </p:sp>
      <p:sp>
        <p:nvSpPr>
          <p:cNvPr id="333" name="Google Shape;333;p8"/>
          <p:cNvSpPr txBox="1"/>
          <p:nvPr/>
        </p:nvSpPr>
        <p:spPr>
          <a:xfrm>
            <a:off x="2890550" y="1807175"/>
            <a:ext cx="824700" cy="3693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b="1" lang="fr" sz="900">
                <a:solidFill>
                  <a:srgbClr val="1A1B47"/>
                </a:solidFill>
                <a:latin typeface="Raleway"/>
                <a:ea typeface="Raleway"/>
                <a:cs typeface="Raleway"/>
                <a:sym typeface="Raleway"/>
              </a:rPr>
              <a:t>Axe de la projection</a:t>
            </a:r>
            <a:endParaRPr sz="800">
              <a:solidFill>
                <a:srgbClr val="1A1B47"/>
              </a:solidFill>
              <a:latin typeface="Raleway"/>
              <a:ea typeface="Raleway"/>
              <a:cs typeface="Raleway"/>
              <a:sym typeface="Raleway"/>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6"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sp>
        <p:nvSpPr>
          <p:cNvPr id="339" name="Google Shape;339;p6"/>
          <p:cNvSpPr/>
          <p:nvPr/>
        </p:nvSpPr>
        <p:spPr>
          <a:xfrm>
            <a:off x="2649433" y="743075"/>
            <a:ext cx="6315300" cy="43137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sp>
        <p:nvSpPr>
          <p:cNvPr id="340" name="Google Shape;340;p6"/>
          <p:cNvSpPr/>
          <p:nvPr/>
        </p:nvSpPr>
        <p:spPr>
          <a:xfrm>
            <a:off x="179267" y="743075"/>
            <a:ext cx="2471700" cy="4318200"/>
          </a:xfrm>
          <a:prstGeom prst="rect">
            <a:avLst/>
          </a:prstGeom>
          <a:solidFill>
            <a:srgbClr val="2E3A8A"/>
          </a:solid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pic>
        <p:nvPicPr>
          <p:cNvPr id="341" name="Google Shape;341;p6"/>
          <p:cNvPicPr preferRelativeResize="0"/>
          <p:nvPr/>
        </p:nvPicPr>
        <p:blipFill rotWithShape="1">
          <a:blip r:embed="rId4">
            <a:alphaModFix/>
          </a:blip>
          <a:srcRect b="0" l="0" r="0" t="0"/>
          <a:stretch/>
        </p:blipFill>
        <p:spPr>
          <a:xfrm>
            <a:off x="381167" y="1881878"/>
            <a:ext cx="2067899" cy="2060428"/>
          </a:xfrm>
          <a:prstGeom prst="rect">
            <a:avLst/>
          </a:prstGeom>
          <a:noFill/>
          <a:ln>
            <a:noFill/>
          </a:ln>
          <a:effectLst>
            <a:outerShdw blurRad="57150" rotWithShape="0" algn="bl" dir="5400000" dist="19050">
              <a:srgbClr val="000000">
                <a:alpha val="49019"/>
              </a:srgbClr>
            </a:outerShdw>
          </a:effectLst>
        </p:spPr>
      </p:pic>
      <p:sp>
        <p:nvSpPr>
          <p:cNvPr id="342" name="Google Shape;342;p6"/>
          <p:cNvSpPr txBox="1"/>
          <p:nvPr/>
        </p:nvSpPr>
        <p:spPr>
          <a:xfrm>
            <a:off x="294317" y="3979500"/>
            <a:ext cx="22416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0" i="0" lang="fr" sz="1100" u="none" cap="none" strike="noStrike">
                <a:solidFill>
                  <a:schemeClr val="lt1"/>
                </a:solidFill>
                <a:latin typeface="Raleway"/>
                <a:ea typeface="Raleway"/>
                <a:cs typeface="Raleway"/>
                <a:sym typeface="Raleway"/>
              </a:rPr>
              <a:t>Un </a:t>
            </a:r>
            <a:r>
              <a:rPr b="1" i="0" lang="fr" sz="1100" u="none" cap="none" strike="noStrike">
                <a:solidFill>
                  <a:schemeClr val="lt1"/>
                </a:solidFill>
                <a:latin typeface="Raleway"/>
                <a:ea typeface="Raleway"/>
                <a:cs typeface="Raleway"/>
                <a:sym typeface="Raleway"/>
              </a:rPr>
              <a:t>algorithme</a:t>
            </a:r>
            <a:r>
              <a:rPr b="0" i="0" lang="fr" sz="1100" u="none" cap="none" strike="noStrike">
                <a:solidFill>
                  <a:schemeClr val="lt1"/>
                </a:solidFill>
                <a:latin typeface="Raleway"/>
                <a:ea typeface="Raleway"/>
                <a:cs typeface="Raleway"/>
                <a:sym typeface="Raleway"/>
              </a:rPr>
              <a:t> pour mapper le profil d’</a:t>
            </a:r>
            <a:r>
              <a:rPr b="1" i="0" lang="fr" sz="1100" u="none" cap="none" strike="noStrike">
                <a:solidFill>
                  <a:schemeClr val="lt1"/>
                </a:solidFill>
                <a:latin typeface="Raleway"/>
                <a:ea typeface="Raleway"/>
                <a:cs typeface="Raleway"/>
                <a:sym typeface="Raleway"/>
              </a:rPr>
              <a:t>Energy Skills</a:t>
            </a:r>
            <a:r>
              <a:rPr b="1" i="0" lang="fr" sz="1100" u="none" cap="none" strike="noStrike">
                <a:solidFill>
                  <a:schemeClr val="lt1"/>
                </a:solidFill>
                <a:latin typeface="Arial"/>
                <a:ea typeface="Arial"/>
                <a:cs typeface="Arial"/>
                <a:sym typeface="Arial"/>
              </a:rPr>
              <a:t>™</a:t>
            </a:r>
            <a:endParaRPr b="1" sz="1100">
              <a:solidFill>
                <a:schemeClr val="lt1"/>
              </a:solidFill>
            </a:endParaRPr>
          </a:p>
          <a:p>
            <a:pPr indent="0" lvl="0" marL="0" marR="0" rtl="0" algn="ctr">
              <a:lnSpc>
                <a:spcPct val="100000"/>
              </a:lnSpc>
              <a:spcBef>
                <a:spcPts val="0"/>
              </a:spcBef>
              <a:spcAft>
                <a:spcPts val="0"/>
              </a:spcAft>
              <a:buClr>
                <a:srgbClr val="000000"/>
              </a:buClr>
              <a:buSzPts val="1200"/>
              <a:buFont typeface="Arial"/>
              <a:buNone/>
            </a:pPr>
            <a:r>
              <a:rPr b="0" i="0" lang="fr" sz="1100" u="none" cap="none" strike="noStrike">
                <a:solidFill>
                  <a:schemeClr val="lt1"/>
                </a:solidFill>
                <a:latin typeface="Raleway"/>
                <a:ea typeface="Raleway"/>
                <a:cs typeface="Raleway"/>
                <a:sym typeface="Raleway"/>
              </a:rPr>
              <a:t>d’un individu</a:t>
            </a:r>
            <a:endParaRPr b="1" i="0" sz="11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t/>
            </a:r>
            <a:endParaRPr b="0" i="0" sz="4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000"/>
              <a:buFont typeface="Arial"/>
              <a:buNone/>
            </a:pPr>
            <a:r>
              <a:rPr b="1" i="0" lang="fr" sz="1050" u="none" cap="none" strike="noStrike">
                <a:solidFill>
                  <a:schemeClr val="lt1"/>
                </a:solidFill>
                <a:latin typeface="Raleway"/>
                <a:ea typeface="Raleway"/>
                <a:cs typeface="Raleway"/>
                <a:sym typeface="Raleway"/>
              </a:rPr>
              <a:t>Via un questionnaire en ligne de 15/20 minutes</a:t>
            </a:r>
            <a:endParaRPr b="1" i="0" sz="1050" u="none" cap="none" strike="noStrike">
              <a:solidFill>
                <a:schemeClr val="lt1"/>
              </a:solidFill>
              <a:latin typeface="Arial"/>
              <a:ea typeface="Arial"/>
              <a:cs typeface="Arial"/>
              <a:sym typeface="Arial"/>
            </a:endParaRPr>
          </a:p>
        </p:txBody>
      </p:sp>
      <p:sp>
        <p:nvSpPr>
          <p:cNvPr id="343" name="Google Shape;343;p6"/>
          <p:cNvSpPr txBox="1"/>
          <p:nvPr/>
        </p:nvSpPr>
        <p:spPr>
          <a:xfrm>
            <a:off x="443783" y="1349378"/>
            <a:ext cx="19428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1" i="0" lang="fr" sz="1100" u="none" cap="none" strike="noStrike">
                <a:solidFill>
                  <a:schemeClr val="lt1"/>
                </a:solidFill>
                <a:latin typeface="Raleway"/>
                <a:ea typeface="Raleway"/>
                <a:cs typeface="Raleway"/>
                <a:sym typeface="Raleway"/>
              </a:rPr>
              <a:t>Au coeur de map &amp; match</a:t>
            </a:r>
            <a:endParaRPr b="1" i="0" sz="11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300"/>
              <a:buFont typeface="Arial"/>
              <a:buNone/>
            </a:pPr>
            <a:r>
              <a:rPr b="1" i="0" lang="fr" sz="1100" u="none" cap="none" strike="noStrike">
                <a:solidFill>
                  <a:schemeClr val="lt1"/>
                </a:solidFill>
                <a:latin typeface="Raleway"/>
                <a:ea typeface="Raleway"/>
                <a:cs typeface="Raleway"/>
                <a:sym typeface="Raleway"/>
              </a:rPr>
              <a:t>le </a:t>
            </a:r>
            <a:r>
              <a:rPr b="1" lang="fr" sz="1100">
                <a:solidFill>
                  <a:schemeClr val="lt1"/>
                </a:solidFill>
                <a:latin typeface="Raleway"/>
                <a:ea typeface="Raleway"/>
                <a:cs typeface="Raleway"/>
                <a:sym typeface="Raleway"/>
              </a:rPr>
              <a:t>« map »</a:t>
            </a:r>
            <a:endParaRPr b="1" i="0" sz="900" u="none" cap="none" strike="noStrike">
              <a:solidFill>
                <a:schemeClr val="lt1"/>
              </a:solidFill>
              <a:latin typeface="Arial"/>
              <a:ea typeface="Arial"/>
              <a:cs typeface="Arial"/>
              <a:sym typeface="Arial"/>
            </a:endParaRPr>
          </a:p>
        </p:txBody>
      </p:sp>
      <p:grpSp>
        <p:nvGrpSpPr>
          <p:cNvPr id="344" name="Google Shape;344;p6"/>
          <p:cNvGrpSpPr/>
          <p:nvPr/>
        </p:nvGrpSpPr>
        <p:grpSpPr>
          <a:xfrm>
            <a:off x="2995649" y="1182474"/>
            <a:ext cx="382974" cy="447141"/>
            <a:chOff x="288949" y="1113147"/>
            <a:chExt cx="532500" cy="621720"/>
          </a:xfrm>
        </p:grpSpPr>
        <p:sp>
          <p:nvSpPr>
            <p:cNvPr id="345" name="Google Shape;345;p6"/>
            <p:cNvSpPr/>
            <p:nvPr/>
          </p:nvSpPr>
          <p:spPr>
            <a:xfrm>
              <a:off x="288949" y="1202367"/>
              <a:ext cx="532500" cy="532500"/>
            </a:xfrm>
            <a:prstGeom prst="ellipse">
              <a:avLst/>
            </a:prstGeom>
            <a:solidFill>
              <a:schemeClr val="lt1"/>
            </a:solidFill>
            <a:ln cap="flat" cmpd="sng" w="19050">
              <a:solidFill>
                <a:srgbClr val="2E3A8A"/>
              </a:solidFill>
              <a:prstDash val="solid"/>
              <a:round/>
              <a:headEnd len="sm" w="sm" type="none"/>
              <a:tailEnd len="sm" w="sm" type="none"/>
            </a:ln>
          </p:spPr>
          <p:txBody>
            <a:bodyPr anchorCtr="0" anchor="ctr" bIns="65725" lIns="65725" spcFirstLastPara="1" rIns="65725" wrap="square" tIns="65725">
              <a:noAutofit/>
            </a:bodyPr>
            <a:lstStyle/>
            <a:p>
              <a:pPr indent="0" lvl="0" marL="0" marR="0" rtl="0" algn="ctr">
                <a:lnSpc>
                  <a:spcPct val="100000"/>
                </a:lnSpc>
                <a:spcBef>
                  <a:spcPts val="0"/>
                </a:spcBef>
                <a:spcAft>
                  <a:spcPts val="0"/>
                </a:spcAft>
                <a:buClr>
                  <a:srgbClr val="000000"/>
                </a:buClr>
                <a:buSzPts val="1007"/>
                <a:buFont typeface="Arial"/>
                <a:buNone/>
              </a:pPr>
              <a:r>
                <a:t/>
              </a:r>
              <a:endParaRPr b="0" i="0" sz="1006" u="none" cap="none" strike="noStrike">
                <a:solidFill>
                  <a:srgbClr val="000000"/>
                </a:solidFill>
                <a:latin typeface="Raleway"/>
                <a:ea typeface="Raleway"/>
                <a:cs typeface="Raleway"/>
                <a:sym typeface="Raleway"/>
              </a:endParaRPr>
            </a:p>
          </p:txBody>
        </p:sp>
        <p:sp>
          <p:nvSpPr>
            <p:cNvPr id="346" name="Google Shape;346;p6"/>
            <p:cNvSpPr txBox="1"/>
            <p:nvPr/>
          </p:nvSpPr>
          <p:spPr>
            <a:xfrm>
              <a:off x="362300" y="1113147"/>
              <a:ext cx="385800" cy="427200"/>
            </a:xfrm>
            <a:prstGeom prst="rect">
              <a:avLst/>
            </a:prstGeom>
            <a:noFill/>
            <a:ln>
              <a:noFill/>
            </a:ln>
          </p:spPr>
          <p:txBody>
            <a:bodyPr anchorCtr="0" anchor="t" bIns="65725" lIns="65725" spcFirstLastPara="1" rIns="65725" wrap="square" tIns="65725">
              <a:noAutofit/>
            </a:bodyPr>
            <a:lstStyle/>
            <a:p>
              <a:pPr indent="0" lvl="0" marL="0" marR="0" rtl="0" algn="ctr">
                <a:lnSpc>
                  <a:spcPct val="100000"/>
                </a:lnSpc>
                <a:spcBef>
                  <a:spcPts val="0"/>
                </a:spcBef>
                <a:spcAft>
                  <a:spcPts val="0"/>
                </a:spcAft>
                <a:buClr>
                  <a:srgbClr val="000000"/>
                </a:buClr>
                <a:buSzPts val="2157"/>
                <a:buFont typeface="Arial"/>
                <a:buNone/>
              </a:pPr>
              <a:r>
                <a:rPr b="0" i="0" lang="fr" sz="2157" u="none" cap="none" strike="noStrike">
                  <a:solidFill>
                    <a:srgbClr val="002060"/>
                  </a:solidFill>
                  <a:latin typeface="Raleway"/>
                  <a:ea typeface="Raleway"/>
                  <a:cs typeface="Raleway"/>
                  <a:sym typeface="Raleway"/>
                </a:rPr>
                <a:t>2</a:t>
              </a:r>
              <a:endParaRPr b="0" i="0" sz="2157" u="none" cap="none" strike="noStrike">
                <a:solidFill>
                  <a:srgbClr val="002060"/>
                </a:solidFill>
                <a:latin typeface="Raleway"/>
                <a:ea typeface="Raleway"/>
                <a:cs typeface="Raleway"/>
                <a:sym typeface="Raleway"/>
              </a:endParaRPr>
            </a:p>
          </p:txBody>
        </p:sp>
      </p:grpSp>
      <p:grpSp>
        <p:nvGrpSpPr>
          <p:cNvPr id="347" name="Google Shape;347;p6"/>
          <p:cNvGrpSpPr/>
          <p:nvPr/>
        </p:nvGrpSpPr>
        <p:grpSpPr>
          <a:xfrm>
            <a:off x="2995649" y="3053818"/>
            <a:ext cx="382974" cy="462453"/>
            <a:chOff x="6093090" y="1010591"/>
            <a:chExt cx="532500" cy="643010"/>
          </a:xfrm>
        </p:grpSpPr>
        <p:sp>
          <p:nvSpPr>
            <p:cNvPr id="348" name="Google Shape;348;p6"/>
            <p:cNvSpPr/>
            <p:nvPr/>
          </p:nvSpPr>
          <p:spPr>
            <a:xfrm>
              <a:off x="6093090" y="1121101"/>
              <a:ext cx="532500" cy="532500"/>
            </a:xfrm>
            <a:prstGeom prst="ellipse">
              <a:avLst/>
            </a:prstGeom>
            <a:solidFill>
              <a:schemeClr val="lt1"/>
            </a:solidFill>
            <a:ln cap="flat" cmpd="sng" w="19050">
              <a:solidFill>
                <a:srgbClr val="2E3A8A"/>
              </a:solidFill>
              <a:prstDash val="solid"/>
              <a:round/>
              <a:headEnd len="sm" w="sm" type="none"/>
              <a:tailEnd len="sm" w="sm" type="none"/>
            </a:ln>
          </p:spPr>
          <p:txBody>
            <a:bodyPr anchorCtr="0" anchor="ctr" bIns="65725" lIns="65725" spcFirstLastPara="1" rIns="65725" wrap="square" tIns="65725">
              <a:noAutofit/>
            </a:bodyPr>
            <a:lstStyle/>
            <a:p>
              <a:pPr indent="0" lvl="0" marL="0" marR="0" rtl="0" algn="ctr">
                <a:lnSpc>
                  <a:spcPct val="100000"/>
                </a:lnSpc>
                <a:spcBef>
                  <a:spcPts val="0"/>
                </a:spcBef>
                <a:spcAft>
                  <a:spcPts val="0"/>
                </a:spcAft>
                <a:buClr>
                  <a:srgbClr val="000000"/>
                </a:buClr>
                <a:buSzPts val="1007"/>
                <a:buFont typeface="Arial"/>
                <a:buNone/>
              </a:pPr>
              <a:r>
                <a:t/>
              </a:r>
              <a:endParaRPr b="0" i="0" sz="1006" u="none" cap="none" strike="noStrike">
                <a:solidFill>
                  <a:srgbClr val="000000"/>
                </a:solidFill>
                <a:highlight>
                  <a:schemeClr val="lt1"/>
                </a:highlight>
                <a:latin typeface="Raleway"/>
                <a:ea typeface="Raleway"/>
                <a:cs typeface="Raleway"/>
                <a:sym typeface="Raleway"/>
              </a:endParaRPr>
            </a:p>
          </p:txBody>
        </p:sp>
        <p:sp>
          <p:nvSpPr>
            <p:cNvPr id="349" name="Google Shape;349;p6"/>
            <p:cNvSpPr txBox="1"/>
            <p:nvPr/>
          </p:nvSpPr>
          <p:spPr>
            <a:xfrm>
              <a:off x="6150706" y="1010591"/>
              <a:ext cx="385800" cy="427200"/>
            </a:xfrm>
            <a:prstGeom prst="rect">
              <a:avLst/>
            </a:prstGeom>
            <a:noFill/>
            <a:ln>
              <a:noFill/>
            </a:ln>
          </p:spPr>
          <p:txBody>
            <a:bodyPr anchorCtr="0" anchor="t" bIns="65725" lIns="65725" spcFirstLastPara="1" rIns="65725" wrap="square" tIns="65725">
              <a:noAutofit/>
            </a:bodyPr>
            <a:lstStyle/>
            <a:p>
              <a:pPr indent="0" lvl="0" marL="0" marR="0" rtl="0" algn="ctr">
                <a:lnSpc>
                  <a:spcPct val="100000"/>
                </a:lnSpc>
                <a:spcBef>
                  <a:spcPts val="0"/>
                </a:spcBef>
                <a:spcAft>
                  <a:spcPts val="0"/>
                </a:spcAft>
                <a:buClr>
                  <a:srgbClr val="000000"/>
                </a:buClr>
                <a:buSzPts val="2157"/>
                <a:buFont typeface="Arial"/>
                <a:buNone/>
              </a:pPr>
              <a:r>
                <a:rPr b="0" i="0" lang="fr" sz="2157" u="none" cap="none" strike="noStrike">
                  <a:solidFill>
                    <a:srgbClr val="002060"/>
                  </a:solidFill>
                  <a:latin typeface="Raleway"/>
                  <a:ea typeface="Raleway"/>
                  <a:cs typeface="Raleway"/>
                  <a:sym typeface="Raleway"/>
                </a:rPr>
                <a:t>4</a:t>
              </a:r>
              <a:endParaRPr b="0" i="0" sz="2157" u="none" cap="none" strike="noStrike">
                <a:solidFill>
                  <a:srgbClr val="002060"/>
                </a:solidFill>
                <a:latin typeface="Raleway"/>
                <a:ea typeface="Raleway"/>
                <a:cs typeface="Raleway"/>
                <a:sym typeface="Raleway"/>
              </a:endParaRPr>
            </a:p>
          </p:txBody>
        </p:sp>
      </p:grpSp>
      <p:grpSp>
        <p:nvGrpSpPr>
          <p:cNvPr id="350" name="Google Shape;350;p6"/>
          <p:cNvGrpSpPr/>
          <p:nvPr/>
        </p:nvGrpSpPr>
        <p:grpSpPr>
          <a:xfrm>
            <a:off x="5946630" y="1182474"/>
            <a:ext cx="382974" cy="462453"/>
            <a:chOff x="147528" y="2999216"/>
            <a:chExt cx="532500" cy="643010"/>
          </a:xfrm>
        </p:grpSpPr>
        <p:sp>
          <p:nvSpPr>
            <p:cNvPr id="351" name="Google Shape;351;p6"/>
            <p:cNvSpPr/>
            <p:nvPr/>
          </p:nvSpPr>
          <p:spPr>
            <a:xfrm>
              <a:off x="147528" y="3109726"/>
              <a:ext cx="532500" cy="532500"/>
            </a:xfrm>
            <a:prstGeom prst="ellipse">
              <a:avLst/>
            </a:prstGeom>
            <a:solidFill>
              <a:schemeClr val="lt1"/>
            </a:solidFill>
            <a:ln cap="flat" cmpd="sng" w="19050">
              <a:solidFill>
                <a:srgbClr val="2E3A8A"/>
              </a:solidFill>
              <a:prstDash val="solid"/>
              <a:round/>
              <a:headEnd len="sm" w="sm" type="none"/>
              <a:tailEnd len="sm" w="sm" type="none"/>
            </a:ln>
          </p:spPr>
          <p:txBody>
            <a:bodyPr anchorCtr="0" anchor="ctr" bIns="65725" lIns="65725" spcFirstLastPara="1" rIns="65725" wrap="square" tIns="65725">
              <a:noAutofit/>
            </a:bodyPr>
            <a:lstStyle/>
            <a:p>
              <a:pPr indent="0" lvl="0" marL="0" marR="0" rtl="0" algn="ctr">
                <a:lnSpc>
                  <a:spcPct val="100000"/>
                </a:lnSpc>
                <a:spcBef>
                  <a:spcPts val="0"/>
                </a:spcBef>
                <a:spcAft>
                  <a:spcPts val="0"/>
                </a:spcAft>
                <a:buClr>
                  <a:srgbClr val="000000"/>
                </a:buClr>
                <a:buSzPts val="1007"/>
                <a:buFont typeface="Arial"/>
                <a:buNone/>
              </a:pPr>
              <a:r>
                <a:t/>
              </a:r>
              <a:endParaRPr b="0" i="0" sz="1006" u="none" cap="none" strike="noStrike">
                <a:solidFill>
                  <a:srgbClr val="000000"/>
                </a:solidFill>
                <a:latin typeface="Raleway"/>
                <a:ea typeface="Raleway"/>
                <a:cs typeface="Raleway"/>
                <a:sym typeface="Raleway"/>
              </a:endParaRPr>
            </a:p>
          </p:txBody>
        </p:sp>
        <p:sp>
          <p:nvSpPr>
            <p:cNvPr id="352" name="Google Shape;352;p6"/>
            <p:cNvSpPr txBox="1"/>
            <p:nvPr/>
          </p:nvSpPr>
          <p:spPr>
            <a:xfrm>
              <a:off x="220888" y="2999216"/>
              <a:ext cx="385800" cy="427200"/>
            </a:xfrm>
            <a:prstGeom prst="rect">
              <a:avLst/>
            </a:prstGeom>
            <a:noFill/>
            <a:ln>
              <a:noFill/>
            </a:ln>
          </p:spPr>
          <p:txBody>
            <a:bodyPr anchorCtr="0" anchor="t" bIns="65725" lIns="65725" spcFirstLastPara="1" rIns="65725" wrap="square" tIns="65725">
              <a:noAutofit/>
            </a:bodyPr>
            <a:lstStyle/>
            <a:p>
              <a:pPr indent="0" lvl="0" marL="0" marR="0" rtl="0" algn="ctr">
                <a:lnSpc>
                  <a:spcPct val="100000"/>
                </a:lnSpc>
                <a:spcBef>
                  <a:spcPts val="0"/>
                </a:spcBef>
                <a:spcAft>
                  <a:spcPts val="0"/>
                </a:spcAft>
                <a:buClr>
                  <a:srgbClr val="000000"/>
                </a:buClr>
                <a:buSzPts val="2157"/>
                <a:buFont typeface="Arial"/>
                <a:buNone/>
              </a:pPr>
              <a:r>
                <a:rPr b="0" i="0" lang="fr" sz="2157" u="none" cap="none" strike="noStrike">
                  <a:solidFill>
                    <a:srgbClr val="002060"/>
                  </a:solidFill>
                  <a:latin typeface="Raleway"/>
                  <a:ea typeface="Raleway"/>
                  <a:cs typeface="Raleway"/>
                  <a:sym typeface="Raleway"/>
                </a:rPr>
                <a:t>3</a:t>
              </a:r>
              <a:endParaRPr b="0" i="0" sz="2157" u="none" cap="none" strike="noStrike">
                <a:solidFill>
                  <a:srgbClr val="002060"/>
                </a:solidFill>
                <a:latin typeface="Raleway"/>
                <a:ea typeface="Raleway"/>
                <a:cs typeface="Raleway"/>
                <a:sym typeface="Raleway"/>
              </a:endParaRPr>
            </a:p>
          </p:txBody>
        </p:sp>
      </p:grpSp>
      <p:sp>
        <p:nvSpPr>
          <p:cNvPr id="353" name="Google Shape;353;p6"/>
          <p:cNvSpPr txBox="1"/>
          <p:nvPr/>
        </p:nvSpPr>
        <p:spPr>
          <a:xfrm>
            <a:off x="6212177" y="1175576"/>
            <a:ext cx="2612100" cy="939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002060"/>
                </a:solidFill>
                <a:latin typeface="Raleway"/>
                <a:ea typeface="Raleway"/>
                <a:cs typeface="Raleway"/>
                <a:sym typeface="Raleway"/>
              </a:rPr>
              <a:t>Caractériser :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002060"/>
                </a:solidFill>
                <a:latin typeface="Raleway"/>
                <a:ea typeface="Raleway"/>
                <a:cs typeface="Raleway"/>
                <a:sym typeface="Raleway"/>
              </a:rPr>
              <a:t>Bibliothèque de +40 modèles</a:t>
            </a:r>
            <a:endParaRPr b="1" i="0" sz="1100" u="none" cap="none" strike="noStrike">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i="0" lang="fr" sz="900" u="none" cap="none" strike="noStrike">
                <a:solidFill>
                  <a:srgbClr val="002060"/>
                </a:solidFill>
                <a:latin typeface="Raleway SemiBold"/>
                <a:ea typeface="Raleway SemiBold"/>
                <a:cs typeface="Raleway SemiBold"/>
                <a:sym typeface="Raleway SemiBold"/>
              </a:rPr>
              <a:t>de poste et de missions d'équipe</a:t>
            </a:r>
            <a:r>
              <a:rPr b="1" i="1" lang="fr" sz="900" u="none" cap="none" strike="noStrike">
                <a:solidFill>
                  <a:srgbClr val="002060"/>
                </a:solidFill>
                <a:latin typeface="Raleway"/>
                <a:ea typeface="Raleway"/>
                <a:cs typeface="Raleway"/>
                <a:sym typeface="Raleway"/>
              </a:rPr>
              <a:t> </a:t>
            </a:r>
            <a:r>
              <a:rPr b="0" i="0" lang="fr" sz="900" u="none" cap="none" strike="noStrike">
                <a:solidFill>
                  <a:srgbClr val="002060"/>
                </a:solidFill>
                <a:latin typeface="Raleway"/>
                <a:ea typeface="Raleway"/>
                <a:cs typeface="Raleway"/>
                <a:sym typeface="Raleway"/>
              </a:rPr>
              <a:t>paramétrés par nos experts, à contextualiser ou à enrichir.</a:t>
            </a:r>
            <a:endParaRPr b="0" i="0" sz="900" u="none" cap="none" strike="noStrike">
              <a:solidFill>
                <a:srgbClr val="002060"/>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200"/>
              <a:buFont typeface="Arial"/>
              <a:buNone/>
            </a:pPr>
            <a:r>
              <a:t/>
            </a:r>
            <a:endParaRPr b="0" i="0" sz="900" u="none" cap="none" strike="noStrike">
              <a:solidFill>
                <a:srgbClr val="002060"/>
              </a:solidFill>
              <a:latin typeface="Raleway"/>
              <a:ea typeface="Raleway"/>
              <a:cs typeface="Raleway"/>
              <a:sym typeface="Raleway"/>
            </a:endParaRPr>
          </a:p>
        </p:txBody>
      </p:sp>
      <p:grpSp>
        <p:nvGrpSpPr>
          <p:cNvPr id="354" name="Google Shape;354;p6"/>
          <p:cNvGrpSpPr/>
          <p:nvPr/>
        </p:nvGrpSpPr>
        <p:grpSpPr>
          <a:xfrm>
            <a:off x="5946630" y="3053818"/>
            <a:ext cx="382974" cy="462453"/>
            <a:chOff x="6150690" y="2999216"/>
            <a:chExt cx="532500" cy="643010"/>
          </a:xfrm>
        </p:grpSpPr>
        <p:sp>
          <p:nvSpPr>
            <p:cNvPr id="355" name="Google Shape;355;p6"/>
            <p:cNvSpPr/>
            <p:nvPr/>
          </p:nvSpPr>
          <p:spPr>
            <a:xfrm>
              <a:off x="6150690" y="3109726"/>
              <a:ext cx="532500" cy="532500"/>
            </a:xfrm>
            <a:prstGeom prst="ellipse">
              <a:avLst/>
            </a:prstGeom>
            <a:solidFill>
              <a:schemeClr val="lt1"/>
            </a:solidFill>
            <a:ln cap="flat" cmpd="sng" w="19050">
              <a:solidFill>
                <a:srgbClr val="2E3A8A"/>
              </a:solidFill>
              <a:prstDash val="solid"/>
              <a:round/>
              <a:headEnd len="sm" w="sm" type="none"/>
              <a:tailEnd len="sm" w="sm" type="none"/>
            </a:ln>
          </p:spPr>
          <p:txBody>
            <a:bodyPr anchorCtr="0" anchor="ctr" bIns="65725" lIns="65725" spcFirstLastPara="1" rIns="65725" wrap="square" tIns="65725">
              <a:noAutofit/>
            </a:bodyPr>
            <a:lstStyle/>
            <a:p>
              <a:pPr indent="0" lvl="0" marL="0" marR="0" rtl="0" algn="ctr">
                <a:lnSpc>
                  <a:spcPct val="100000"/>
                </a:lnSpc>
                <a:spcBef>
                  <a:spcPts val="0"/>
                </a:spcBef>
                <a:spcAft>
                  <a:spcPts val="0"/>
                </a:spcAft>
                <a:buClr>
                  <a:srgbClr val="000000"/>
                </a:buClr>
                <a:buSzPts val="1007"/>
                <a:buFont typeface="Arial"/>
                <a:buNone/>
              </a:pPr>
              <a:r>
                <a:t/>
              </a:r>
              <a:endParaRPr b="0" i="0" sz="1006" u="none" cap="none" strike="noStrike">
                <a:solidFill>
                  <a:srgbClr val="000000"/>
                </a:solidFill>
                <a:latin typeface="Raleway"/>
                <a:ea typeface="Raleway"/>
                <a:cs typeface="Raleway"/>
                <a:sym typeface="Raleway"/>
              </a:endParaRPr>
            </a:p>
          </p:txBody>
        </p:sp>
        <p:sp>
          <p:nvSpPr>
            <p:cNvPr id="356" name="Google Shape;356;p6"/>
            <p:cNvSpPr txBox="1"/>
            <p:nvPr/>
          </p:nvSpPr>
          <p:spPr>
            <a:xfrm>
              <a:off x="6208306" y="2999216"/>
              <a:ext cx="385800" cy="427200"/>
            </a:xfrm>
            <a:prstGeom prst="rect">
              <a:avLst/>
            </a:prstGeom>
            <a:noFill/>
            <a:ln>
              <a:noFill/>
            </a:ln>
          </p:spPr>
          <p:txBody>
            <a:bodyPr anchorCtr="0" anchor="t" bIns="65725" lIns="65725" spcFirstLastPara="1" rIns="65725" wrap="square" tIns="65725">
              <a:noAutofit/>
            </a:bodyPr>
            <a:lstStyle/>
            <a:p>
              <a:pPr indent="0" lvl="0" marL="0" marR="0" rtl="0" algn="ctr">
                <a:lnSpc>
                  <a:spcPct val="100000"/>
                </a:lnSpc>
                <a:spcBef>
                  <a:spcPts val="0"/>
                </a:spcBef>
                <a:spcAft>
                  <a:spcPts val="0"/>
                </a:spcAft>
                <a:buClr>
                  <a:srgbClr val="000000"/>
                </a:buClr>
                <a:buSzPts val="2157"/>
                <a:buFont typeface="Arial"/>
                <a:buNone/>
              </a:pPr>
              <a:r>
                <a:rPr b="0" i="0" lang="fr" sz="2157" u="none" cap="none" strike="noStrike">
                  <a:solidFill>
                    <a:srgbClr val="002060"/>
                  </a:solidFill>
                  <a:latin typeface="Raleway"/>
                  <a:ea typeface="Raleway"/>
                  <a:cs typeface="Raleway"/>
                  <a:sym typeface="Raleway"/>
                </a:rPr>
                <a:t>5</a:t>
              </a:r>
              <a:endParaRPr b="0" i="0" sz="2157" u="none" cap="none" strike="noStrike">
                <a:solidFill>
                  <a:srgbClr val="002060"/>
                </a:solidFill>
                <a:latin typeface="Raleway"/>
                <a:ea typeface="Raleway"/>
                <a:cs typeface="Raleway"/>
                <a:sym typeface="Raleway"/>
              </a:endParaRPr>
            </a:p>
          </p:txBody>
        </p:sp>
      </p:grpSp>
      <p:sp>
        <p:nvSpPr>
          <p:cNvPr id="357" name="Google Shape;357;p6"/>
          <p:cNvSpPr txBox="1"/>
          <p:nvPr/>
        </p:nvSpPr>
        <p:spPr>
          <a:xfrm>
            <a:off x="6130427" y="3065475"/>
            <a:ext cx="2775600" cy="908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002060"/>
                </a:solidFill>
                <a:latin typeface="Raleway"/>
                <a:ea typeface="Raleway"/>
                <a:cs typeface="Raleway"/>
                <a:sym typeface="Raleway"/>
              </a:rPr>
              <a:t> Gérer le collectif : MapTeam</a:t>
            </a:r>
            <a:endParaRPr b="1" i="0" sz="1200" u="none" cap="none" strike="noStrike">
              <a:solidFill>
                <a:srgbClr val="051934"/>
              </a:solidFill>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1200"/>
              <a:buFont typeface="Arial"/>
              <a:buNone/>
            </a:pPr>
            <a:r>
              <a:rPr i="0" lang="fr" sz="900" u="none" cap="none" strike="noStrike">
                <a:solidFill>
                  <a:srgbClr val="002060"/>
                </a:solidFill>
                <a:latin typeface="Raleway SemiBold"/>
                <a:ea typeface="Raleway SemiBold"/>
                <a:cs typeface="Raleway SemiBold"/>
                <a:sym typeface="Raleway SemiBold"/>
              </a:rPr>
              <a:t>Créer, modifier des équipes.</a:t>
            </a:r>
            <a:endParaRPr sz="900">
              <a:solidFill>
                <a:srgbClr val="002060"/>
              </a:solidFill>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chemeClr val="dk1"/>
              </a:buClr>
              <a:buSzPts val="1200"/>
              <a:buFont typeface="Arial"/>
              <a:buNone/>
            </a:pPr>
            <a:r>
              <a:rPr b="0" i="0" lang="fr" sz="900" u="none" cap="none" strike="noStrike">
                <a:solidFill>
                  <a:srgbClr val="002060"/>
                </a:solidFill>
                <a:latin typeface="Raleway"/>
                <a:ea typeface="Raleway"/>
                <a:cs typeface="Raleway"/>
                <a:sym typeface="Raleway"/>
              </a:rPr>
              <a:t>Révéler le fonctionnement d’un collectif,</a:t>
            </a:r>
            <a:endParaRPr sz="900">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1200"/>
              <a:buFont typeface="Arial"/>
              <a:buNone/>
            </a:pPr>
            <a:r>
              <a:rPr b="0" i="0" lang="fr" sz="900" u="none" cap="none" strike="noStrike">
                <a:solidFill>
                  <a:srgbClr val="002060"/>
                </a:solidFill>
                <a:latin typeface="Raleway"/>
                <a:ea typeface="Raleway"/>
                <a:cs typeface="Raleway"/>
                <a:sym typeface="Raleway"/>
              </a:rPr>
              <a:t>simuler une</a:t>
            </a:r>
            <a:r>
              <a:rPr lang="fr" sz="900">
                <a:solidFill>
                  <a:srgbClr val="002060"/>
                </a:solidFill>
                <a:latin typeface="Raleway"/>
                <a:ea typeface="Raleway"/>
                <a:cs typeface="Raleway"/>
                <a:sym typeface="Raleway"/>
              </a:rPr>
              <a:t> </a:t>
            </a:r>
            <a:r>
              <a:rPr b="0" i="0" lang="fr" sz="900" u="none" cap="none" strike="noStrike">
                <a:solidFill>
                  <a:srgbClr val="002060"/>
                </a:solidFill>
                <a:latin typeface="Raleway"/>
                <a:ea typeface="Raleway"/>
                <a:cs typeface="Raleway"/>
                <a:sym typeface="Raleway"/>
              </a:rPr>
              <a:t>nouvelle d’équipe,</a:t>
            </a:r>
            <a:endParaRPr sz="900">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chemeClr val="dk1"/>
              </a:buClr>
              <a:buSzPts val="1200"/>
              <a:buFont typeface="Arial"/>
              <a:buNone/>
            </a:pPr>
            <a:r>
              <a:rPr b="0" i="0" lang="fr" sz="900" u="none" cap="none" strike="noStrike">
                <a:solidFill>
                  <a:srgbClr val="002060"/>
                </a:solidFill>
                <a:latin typeface="Raleway"/>
                <a:ea typeface="Raleway"/>
                <a:cs typeface="Raleway"/>
                <a:sym typeface="Raleway"/>
              </a:rPr>
              <a:t>créer des équipes projets.</a:t>
            </a:r>
            <a:endParaRPr b="0" i="0" sz="900" u="none" cap="none" strike="noStrike">
              <a:solidFill>
                <a:srgbClr val="002060"/>
              </a:solidFill>
              <a:latin typeface="Raleway"/>
              <a:ea typeface="Raleway"/>
              <a:cs typeface="Raleway"/>
              <a:sym typeface="Raleway"/>
            </a:endParaRPr>
          </a:p>
        </p:txBody>
      </p:sp>
      <p:sp>
        <p:nvSpPr>
          <p:cNvPr id="358" name="Google Shape;358;p6"/>
          <p:cNvSpPr txBox="1"/>
          <p:nvPr/>
        </p:nvSpPr>
        <p:spPr>
          <a:xfrm>
            <a:off x="612317" y="673069"/>
            <a:ext cx="1605600" cy="6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fr" sz="3000" u="none" cap="none" strike="noStrike">
                <a:solidFill>
                  <a:srgbClr val="04AFE3"/>
                </a:solidFill>
                <a:latin typeface="Raleway ExtraBold"/>
                <a:ea typeface="Raleway ExtraBold"/>
                <a:cs typeface="Raleway ExtraBold"/>
                <a:sym typeface="Raleway ExtraBold"/>
              </a:rPr>
              <a:t>LE MAP</a:t>
            </a:r>
            <a:endParaRPr b="0" i="0" sz="3000" u="none" cap="none" strike="noStrike">
              <a:solidFill>
                <a:srgbClr val="04AFE3"/>
              </a:solidFill>
              <a:latin typeface="Raleway ExtraBold"/>
              <a:ea typeface="Raleway ExtraBold"/>
              <a:cs typeface="Raleway ExtraBold"/>
              <a:sym typeface="Raleway ExtraBold"/>
            </a:endParaRPr>
          </a:p>
        </p:txBody>
      </p:sp>
      <p:sp>
        <p:nvSpPr>
          <p:cNvPr id="359" name="Google Shape;359;p6"/>
          <p:cNvSpPr txBox="1"/>
          <p:nvPr/>
        </p:nvSpPr>
        <p:spPr>
          <a:xfrm>
            <a:off x="3286154" y="1175576"/>
            <a:ext cx="24717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002060"/>
                </a:solidFill>
                <a:latin typeface="Raleway"/>
                <a:ea typeface="Raleway"/>
                <a:cs typeface="Raleway"/>
                <a:sym typeface="Raleway"/>
              </a:rPr>
              <a:t> Analyser: MapScan</a:t>
            </a:r>
            <a:endParaRPr b="1" i="0" sz="1100" u="none" cap="none" strike="noStrike">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i="0" lang="fr" sz="900" u="none" cap="none" strike="noStrike">
                <a:solidFill>
                  <a:srgbClr val="002060"/>
                </a:solidFill>
                <a:latin typeface="Raleway SemiBold"/>
                <a:ea typeface="Raleway SemiBold"/>
                <a:cs typeface="Raleway SemiBold"/>
                <a:sym typeface="Raleway SemiBold"/>
              </a:rPr>
              <a:t>Créer le support d’analyse</a:t>
            </a:r>
            <a:r>
              <a:rPr b="0" i="0" lang="fr" sz="900" u="none" cap="none" strike="noStrike">
                <a:solidFill>
                  <a:srgbClr val="002060"/>
                </a:solidFill>
                <a:latin typeface="Raleway"/>
                <a:ea typeface="Raleway"/>
                <a:cs typeface="Raleway"/>
                <a:sym typeface="Raleway"/>
              </a:rPr>
              <a:t> des maps individuelles/collectives, d'attendus</a:t>
            </a:r>
            <a:endParaRPr sz="900">
              <a:solidFill>
                <a:srgbClr val="00206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b="0" i="0" lang="fr" sz="900" u="none" cap="none" strike="noStrike">
                <a:solidFill>
                  <a:srgbClr val="002060"/>
                </a:solidFill>
                <a:latin typeface="Raleway"/>
                <a:ea typeface="Raleway"/>
                <a:cs typeface="Raleway"/>
                <a:sym typeface="Raleway"/>
              </a:rPr>
              <a:t>de rôle, à consulter en ligne ou à exporter.</a:t>
            </a:r>
            <a:endParaRPr b="0" i="0" sz="900" u="none" cap="none" strike="noStrike">
              <a:solidFill>
                <a:srgbClr val="002060"/>
              </a:solidFill>
              <a:latin typeface="Raleway"/>
              <a:ea typeface="Raleway"/>
              <a:cs typeface="Raleway"/>
              <a:sym typeface="Raleway"/>
            </a:endParaRPr>
          </a:p>
        </p:txBody>
      </p:sp>
      <p:sp>
        <p:nvSpPr>
          <p:cNvPr id="360" name="Google Shape;360;p6"/>
          <p:cNvSpPr txBox="1"/>
          <p:nvPr/>
        </p:nvSpPr>
        <p:spPr>
          <a:xfrm>
            <a:off x="3484154" y="3065473"/>
            <a:ext cx="2075700" cy="908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002060"/>
                </a:solidFill>
                <a:latin typeface="Raleway"/>
                <a:ea typeface="Raleway"/>
                <a:cs typeface="Raleway"/>
                <a:sym typeface="Raleway"/>
              </a:rPr>
              <a:t>Révéler : App. Casting</a:t>
            </a:r>
            <a:endParaRPr b="1" i="0" sz="1100" u="none" cap="none" strike="noStrike">
              <a:solidFill>
                <a:srgbClr val="051934"/>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i="0" lang="fr" sz="900" u="none" cap="none" strike="noStrike">
                <a:solidFill>
                  <a:srgbClr val="002060"/>
                </a:solidFill>
                <a:latin typeface="Raleway SemiBold"/>
                <a:ea typeface="Raleway SemiBold"/>
                <a:cs typeface="Raleway SemiBold"/>
                <a:sym typeface="Raleway SemiBold"/>
              </a:rPr>
              <a:t>Trouver le(s) profil(s)  qui match(ent) aux attendus d’un rôle</a:t>
            </a:r>
            <a:r>
              <a:rPr b="1" i="0" lang="fr" sz="900" u="none" cap="none" strike="noStrike">
                <a:solidFill>
                  <a:srgbClr val="002060"/>
                </a:solidFill>
                <a:latin typeface="Raleway"/>
                <a:ea typeface="Raleway"/>
                <a:cs typeface="Raleway"/>
                <a:sym typeface="Raleway"/>
              </a:rPr>
              <a:t>,</a:t>
            </a:r>
            <a:r>
              <a:rPr b="0" i="0" lang="fr" sz="900" u="none" cap="none" strike="noStrike">
                <a:solidFill>
                  <a:srgbClr val="002060"/>
                </a:solidFill>
                <a:latin typeface="Raleway"/>
                <a:ea typeface="Raleway"/>
                <a:cs typeface="Raleway"/>
                <a:sym typeface="Raleway"/>
              </a:rPr>
              <a:t> par ordre de pertinence à partir des talents attendus pour un rôle.</a:t>
            </a:r>
            <a:endParaRPr b="0" i="0" sz="900" u="none" cap="none" strike="noStrike">
              <a:solidFill>
                <a:srgbClr val="002060"/>
              </a:solidFill>
              <a:latin typeface="Raleway"/>
              <a:ea typeface="Raleway"/>
              <a:cs typeface="Raleway"/>
              <a:sym typeface="Raleway"/>
            </a:endParaRPr>
          </a:p>
        </p:txBody>
      </p:sp>
      <p:pic>
        <p:nvPicPr>
          <p:cNvPr id="361" name="Google Shape;361;p6"/>
          <p:cNvPicPr preferRelativeResize="0"/>
          <p:nvPr/>
        </p:nvPicPr>
        <p:blipFill rotWithShape="1">
          <a:blip r:embed="rId5">
            <a:alphaModFix/>
          </a:blip>
          <a:srcRect b="0" l="0" r="0" t="0"/>
          <a:stretch/>
        </p:blipFill>
        <p:spPr>
          <a:xfrm>
            <a:off x="3495133" y="1948204"/>
            <a:ext cx="2053742" cy="1155227"/>
          </a:xfrm>
          <a:prstGeom prst="rect">
            <a:avLst/>
          </a:prstGeom>
          <a:noFill/>
          <a:ln>
            <a:noFill/>
          </a:ln>
        </p:spPr>
      </p:pic>
      <p:pic>
        <p:nvPicPr>
          <p:cNvPr id="362" name="Google Shape;362;p6"/>
          <p:cNvPicPr preferRelativeResize="0"/>
          <p:nvPr/>
        </p:nvPicPr>
        <p:blipFill rotWithShape="1">
          <a:blip r:embed="rId6">
            <a:alphaModFix/>
          </a:blip>
          <a:srcRect b="0" l="0" r="0" t="0"/>
          <a:stretch/>
        </p:blipFill>
        <p:spPr>
          <a:xfrm>
            <a:off x="6491355" y="1948204"/>
            <a:ext cx="2053742" cy="1155227"/>
          </a:xfrm>
          <a:prstGeom prst="rect">
            <a:avLst/>
          </a:prstGeom>
          <a:noFill/>
          <a:ln>
            <a:noFill/>
          </a:ln>
        </p:spPr>
      </p:pic>
      <p:pic>
        <p:nvPicPr>
          <p:cNvPr id="363" name="Google Shape;363;p6"/>
          <p:cNvPicPr preferRelativeResize="0"/>
          <p:nvPr/>
        </p:nvPicPr>
        <p:blipFill rotWithShape="1">
          <a:blip r:embed="rId7">
            <a:alphaModFix/>
          </a:blip>
          <a:srcRect b="0" l="0" r="0" t="0"/>
          <a:stretch/>
        </p:blipFill>
        <p:spPr>
          <a:xfrm>
            <a:off x="3495133" y="3883956"/>
            <a:ext cx="2053742" cy="1155227"/>
          </a:xfrm>
          <a:prstGeom prst="rect">
            <a:avLst/>
          </a:prstGeom>
          <a:noFill/>
          <a:ln>
            <a:noFill/>
          </a:ln>
        </p:spPr>
      </p:pic>
      <p:sp>
        <p:nvSpPr>
          <p:cNvPr id="364" name="Google Shape;364;p6"/>
          <p:cNvSpPr txBox="1"/>
          <p:nvPr>
            <p:ph idx="4294967295" type="title"/>
          </p:nvPr>
        </p:nvSpPr>
        <p:spPr>
          <a:xfrm>
            <a:off x="197969" y="271100"/>
            <a:ext cx="7957200" cy="5088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Clr>
                <a:srgbClr val="03045E"/>
              </a:buClr>
              <a:buSzPct val="87301"/>
              <a:buFont typeface="Raleway ExtraBold"/>
              <a:buNone/>
            </a:pPr>
            <a:r>
              <a:rPr b="1" lang="fr">
                <a:solidFill>
                  <a:srgbClr val="2E3A8A"/>
                </a:solidFill>
                <a:latin typeface="Raleway"/>
                <a:ea typeface="Raleway"/>
                <a:cs typeface="Raleway"/>
                <a:sym typeface="Raleway"/>
              </a:rPr>
              <a:t>Notre </a:t>
            </a:r>
            <a:r>
              <a:rPr b="1" lang="fr">
                <a:solidFill>
                  <a:srgbClr val="04AFE3"/>
                </a:solidFill>
                <a:latin typeface="Raleway"/>
                <a:ea typeface="Raleway"/>
                <a:cs typeface="Raleway"/>
                <a:sym typeface="Raleway"/>
              </a:rPr>
              <a:t>plateforme</a:t>
            </a:r>
            <a:endParaRPr b="1">
              <a:solidFill>
                <a:srgbClr val="04AFE3"/>
              </a:solidFill>
              <a:latin typeface="Raleway"/>
              <a:ea typeface="Raleway"/>
              <a:cs typeface="Raleway"/>
              <a:sym typeface="Raleway"/>
            </a:endParaRPr>
          </a:p>
        </p:txBody>
      </p:sp>
      <p:sp>
        <p:nvSpPr>
          <p:cNvPr id="365" name="Google Shape;365;p6"/>
          <p:cNvSpPr txBox="1"/>
          <p:nvPr/>
        </p:nvSpPr>
        <p:spPr>
          <a:xfrm>
            <a:off x="4658833" y="673069"/>
            <a:ext cx="2296500" cy="616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0" i="0" lang="fr" sz="3000" u="none" cap="none" strike="noStrike">
                <a:solidFill>
                  <a:srgbClr val="04AFE3"/>
                </a:solidFill>
                <a:latin typeface="Raleway ExtraBold"/>
                <a:ea typeface="Raleway ExtraBold"/>
                <a:cs typeface="Raleway ExtraBold"/>
                <a:sym typeface="Raleway ExtraBold"/>
              </a:rPr>
              <a:t>LE MA</a:t>
            </a:r>
            <a:r>
              <a:rPr lang="fr" sz="3000">
                <a:solidFill>
                  <a:srgbClr val="04AFE3"/>
                </a:solidFill>
                <a:latin typeface="Raleway ExtraBold"/>
                <a:ea typeface="Raleway ExtraBold"/>
                <a:cs typeface="Raleway ExtraBold"/>
                <a:sym typeface="Raleway ExtraBold"/>
              </a:rPr>
              <a:t>TCH</a:t>
            </a:r>
            <a:endParaRPr b="0" i="0" sz="3000" u="none" cap="none" strike="noStrike">
              <a:solidFill>
                <a:srgbClr val="04AFE3"/>
              </a:solidFill>
              <a:latin typeface="Raleway ExtraBold"/>
              <a:ea typeface="Raleway ExtraBold"/>
              <a:cs typeface="Raleway ExtraBold"/>
              <a:sym typeface="Raleway ExtraBold"/>
            </a:endParaRPr>
          </a:p>
        </p:txBody>
      </p:sp>
      <p:grpSp>
        <p:nvGrpSpPr>
          <p:cNvPr id="366" name="Google Shape;366;p6"/>
          <p:cNvGrpSpPr/>
          <p:nvPr/>
        </p:nvGrpSpPr>
        <p:grpSpPr>
          <a:xfrm>
            <a:off x="97527" y="1182474"/>
            <a:ext cx="382974" cy="428835"/>
            <a:chOff x="6093090" y="1057334"/>
            <a:chExt cx="532500" cy="596267"/>
          </a:xfrm>
        </p:grpSpPr>
        <p:sp>
          <p:nvSpPr>
            <p:cNvPr id="367" name="Google Shape;367;p6"/>
            <p:cNvSpPr/>
            <p:nvPr/>
          </p:nvSpPr>
          <p:spPr>
            <a:xfrm>
              <a:off x="6093090" y="1121101"/>
              <a:ext cx="532500" cy="532500"/>
            </a:xfrm>
            <a:prstGeom prst="ellipse">
              <a:avLst/>
            </a:prstGeom>
            <a:solidFill>
              <a:schemeClr val="lt1"/>
            </a:solidFill>
            <a:ln cap="flat" cmpd="sng" w="19050">
              <a:solidFill>
                <a:srgbClr val="2E3A8A"/>
              </a:solidFill>
              <a:prstDash val="solid"/>
              <a:round/>
              <a:headEnd len="sm" w="sm" type="none"/>
              <a:tailEnd len="sm" w="sm" type="none"/>
            </a:ln>
          </p:spPr>
          <p:txBody>
            <a:bodyPr anchorCtr="0" anchor="ctr" bIns="65725" lIns="65725" spcFirstLastPara="1" rIns="65725" wrap="square" tIns="65725">
              <a:noAutofit/>
            </a:bodyPr>
            <a:lstStyle/>
            <a:p>
              <a:pPr indent="0" lvl="0" marL="0" marR="0" rtl="0" algn="ctr">
                <a:lnSpc>
                  <a:spcPct val="100000"/>
                </a:lnSpc>
                <a:spcBef>
                  <a:spcPts val="0"/>
                </a:spcBef>
                <a:spcAft>
                  <a:spcPts val="0"/>
                </a:spcAft>
                <a:buClr>
                  <a:srgbClr val="000000"/>
                </a:buClr>
                <a:buSzPts val="1007"/>
                <a:buFont typeface="Arial"/>
                <a:buNone/>
              </a:pPr>
              <a:r>
                <a:t/>
              </a:r>
              <a:endParaRPr b="0" i="0" sz="1006" u="none" cap="none" strike="noStrike">
                <a:solidFill>
                  <a:srgbClr val="000000"/>
                </a:solidFill>
                <a:highlight>
                  <a:schemeClr val="lt1"/>
                </a:highlight>
                <a:latin typeface="Raleway"/>
                <a:ea typeface="Raleway"/>
                <a:cs typeface="Raleway"/>
                <a:sym typeface="Raleway"/>
              </a:endParaRPr>
            </a:p>
          </p:txBody>
        </p:sp>
        <p:sp>
          <p:nvSpPr>
            <p:cNvPr id="368" name="Google Shape;368;p6"/>
            <p:cNvSpPr txBox="1"/>
            <p:nvPr/>
          </p:nvSpPr>
          <p:spPr>
            <a:xfrm>
              <a:off x="6166287" y="1057334"/>
              <a:ext cx="385800" cy="427200"/>
            </a:xfrm>
            <a:prstGeom prst="rect">
              <a:avLst/>
            </a:prstGeom>
            <a:noFill/>
            <a:ln>
              <a:noFill/>
            </a:ln>
          </p:spPr>
          <p:txBody>
            <a:bodyPr anchorCtr="0" anchor="t" bIns="65725" lIns="65725" spcFirstLastPara="1" rIns="65725" wrap="square" tIns="65725">
              <a:noAutofit/>
            </a:bodyPr>
            <a:lstStyle/>
            <a:p>
              <a:pPr indent="0" lvl="0" marL="0" marR="0" rtl="0" algn="ctr">
                <a:lnSpc>
                  <a:spcPct val="100000"/>
                </a:lnSpc>
                <a:spcBef>
                  <a:spcPts val="0"/>
                </a:spcBef>
                <a:spcAft>
                  <a:spcPts val="0"/>
                </a:spcAft>
                <a:buClr>
                  <a:srgbClr val="000000"/>
                </a:buClr>
                <a:buSzPts val="2157"/>
                <a:buFont typeface="Arial"/>
                <a:buNone/>
              </a:pPr>
              <a:r>
                <a:rPr lang="fr" sz="2157">
                  <a:solidFill>
                    <a:srgbClr val="002060"/>
                  </a:solidFill>
                  <a:latin typeface="Raleway"/>
                  <a:ea typeface="Raleway"/>
                  <a:cs typeface="Raleway"/>
                  <a:sym typeface="Raleway"/>
                </a:rPr>
                <a:t>1</a:t>
              </a:r>
              <a:endParaRPr b="0" i="0" sz="2157" u="none" cap="none" strike="noStrike">
                <a:solidFill>
                  <a:srgbClr val="002060"/>
                </a:solidFill>
                <a:latin typeface="Raleway"/>
                <a:ea typeface="Raleway"/>
                <a:cs typeface="Raleway"/>
                <a:sym typeface="Raleway"/>
              </a:endParaRPr>
            </a:p>
          </p:txBody>
        </p:sp>
      </p:grpSp>
      <p:pic>
        <p:nvPicPr>
          <p:cNvPr id="369" name="Google Shape;369;p6"/>
          <p:cNvPicPr preferRelativeResize="0"/>
          <p:nvPr/>
        </p:nvPicPr>
        <p:blipFill rotWithShape="1">
          <a:blip r:embed="rId8">
            <a:alphaModFix/>
          </a:blip>
          <a:srcRect b="0" l="0" r="0" t="0"/>
          <a:stretch/>
        </p:blipFill>
        <p:spPr>
          <a:xfrm>
            <a:off x="6491360" y="3883957"/>
            <a:ext cx="2053733" cy="1155225"/>
          </a:xfrm>
          <a:prstGeom prst="rect">
            <a:avLst/>
          </a:prstGeom>
          <a:noFill/>
          <a:ln>
            <a:noFill/>
          </a:ln>
        </p:spPr>
      </p:pic>
      <p:pic>
        <p:nvPicPr>
          <p:cNvPr id="370" name="Google Shape;370;p6" title="icônes pour présentation (10).png"/>
          <p:cNvPicPr preferRelativeResize="0"/>
          <p:nvPr/>
        </p:nvPicPr>
        <p:blipFill rotWithShape="1">
          <a:blip r:embed="rId9">
            <a:alphaModFix/>
          </a:blip>
          <a:srcRect b="52574" l="41722" r="37030" t="1581"/>
          <a:stretch/>
        </p:blipFill>
        <p:spPr>
          <a:xfrm flipH="1" rot="10800000">
            <a:off x="8398096" y="779911"/>
            <a:ext cx="507941" cy="616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74" name="Shape 374"/>
        <p:cNvGrpSpPr/>
        <p:nvPr/>
      </p:nvGrpSpPr>
      <p:grpSpPr>
        <a:xfrm>
          <a:off x="0" y="0"/>
          <a:ext cx="0" cy="0"/>
          <a:chOff x="0" y="0"/>
          <a:chExt cx="0" cy="0"/>
        </a:xfrm>
      </p:grpSpPr>
      <p:sp>
        <p:nvSpPr>
          <p:cNvPr id="375" name="Google Shape;375;g372fb979c34_0_389"/>
          <p:cNvSpPr txBox="1"/>
          <p:nvPr>
            <p:ph idx="4294967295" type="title"/>
          </p:nvPr>
        </p:nvSpPr>
        <p:spPr>
          <a:xfrm>
            <a:off x="197976" y="831873"/>
            <a:ext cx="8781000" cy="5088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Clr>
                <a:srgbClr val="03045E"/>
              </a:buClr>
              <a:buSzPct val="87301"/>
              <a:buFont typeface="Raleway ExtraBold"/>
              <a:buNone/>
            </a:pPr>
            <a:r>
              <a:rPr b="1" lang="fr">
                <a:solidFill>
                  <a:srgbClr val="04AFE3"/>
                </a:solidFill>
                <a:latin typeface="Raleway"/>
                <a:ea typeface="Raleway"/>
                <a:cs typeface="Raleway"/>
                <a:sym typeface="Raleway"/>
              </a:rPr>
              <a:t>La dimension MAP</a:t>
            </a:r>
            <a:endParaRPr b="1">
              <a:solidFill>
                <a:srgbClr val="04AFE3"/>
              </a:solidFill>
              <a:latin typeface="Raleway"/>
              <a:ea typeface="Raleway"/>
              <a:cs typeface="Raleway"/>
              <a:sym typeface="Raleway"/>
            </a:endParaRPr>
          </a:p>
          <a:p>
            <a:pPr indent="0" lvl="0" marL="0" rtl="0" algn="l">
              <a:lnSpc>
                <a:spcPct val="100000"/>
              </a:lnSpc>
              <a:spcBef>
                <a:spcPts val="0"/>
              </a:spcBef>
              <a:spcAft>
                <a:spcPts val="0"/>
              </a:spcAft>
              <a:buClr>
                <a:srgbClr val="03045E"/>
              </a:buClr>
              <a:buSzPct val="120879"/>
              <a:buFont typeface="Raleway ExtraBold"/>
              <a:buNone/>
            </a:pPr>
            <a:r>
              <a:rPr b="1" lang="fr" sz="2022">
                <a:solidFill>
                  <a:srgbClr val="2E3A8A"/>
                </a:solidFill>
                <a:latin typeface="Raleway"/>
                <a:ea typeface="Raleway"/>
                <a:cs typeface="Raleway"/>
                <a:sym typeface="Raleway"/>
              </a:rPr>
              <a:t>Nous révélons les </a:t>
            </a:r>
            <a:r>
              <a:rPr b="1" lang="fr" sz="2022">
                <a:solidFill>
                  <a:srgbClr val="04AFE3"/>
                </a:solidFill>
                <a:latin typeface="Raleway"/>
                <a:ea typeface="Raleway"/>
                <a:cs typeface="Raleway"/>
                <a:sym typeface="Raleway"/>
              </a:rPr>
              <a:t>clés</a:t>
            </a:r>
            <a:r>
              <a:rPr b="1" lang="fr" sz="2022">
                <a:solidFill>
                  <a:srgbClr val="2E3A8A"/>
                </a:solidFill>
                <a:latin typeface="Raleway"/>
                <a:ea typeface="Raleway"/>
                <a:cs typeface="Raleway"/>
                <a:sym typeface="Raleway"/>
              </a:rPr>
              <a:t> pour comprendre et accompagner </a:t>
            </a:r>
            <a:endParaRPr b="1" sz="2022">
              <a:solidFill>
                <a:srgbClr val="2E3A8A"/>
              </a:solidFill>
              <a:latin typeface="Raleway"/>
              <a:ea typeface="Raleway"/>
              <a:cs typeface="Raleway"/>
              <a:sym typeface="Raleway"/>
            </a:endParaRPr>
          </a:p>
          <a:p>
            <a:pPr indent="0" lvl="0" marL="0" rtl="0" algn="l">
              <a:lnSpc>
                <a:spcPct val="100000"/>
              </a:lnSpc>
              <a:spcBef>
                <a:spcPts val="0"/>
              </a:spcBef>
              <a:spcAft>
                <a:spcPts val="0"/>
              </a:spcAft>
              <a:buClr>
                <a:srgbClr val="03045E"/>
              </a:buClr>
              <a:buSzPct val="120879"/>
              <a:buFont typeface="Raleway ExtraBold"/>
              <a:buNone/>
            </a:pPr>
            <a:r>
              <a:rPr b="1" lang="fr" sz="2022">
                <a:solidFill>
                  <a:srgbClr val="2E3A8A"/>
                </a:solidFill>
                <a:latin typeface="Raleway"/>
                <a:ea typeface="Raleway"/>
                <a:cs typeface="Raleway"/>
                <a:sym typeface="Raleway"/>
              </a:rPr>
              <a:t>un </a:t>
            </a:r>
            <a:r>
              <a:rPr b="1" lang="fr" sz="2022">
                <a:solidFill>
                  <a:srgbClr val="04AFE3"/>
                </a:solidFill>
                <a:latin typeface="Raleway"/>
                <a:ea typeface="Raleway"/>
                <a:cs typeface="Raleway"/>
                <a:sym typeface="Raleway"/>
              </a:rPr>
              <a:t>profil individuel</a:t>
            </a:r>
            <a:r>
              <a:rPr b="1" lang="fr" sz="2022">
                <a:solidFill>
                  <a:srgbClr val="2E3A8A"/>
                </a:solidFill>
                <a:latin typeface="Raleway"/>
                <a:ea typeface="Raleway"/>
                <a:cs typeface="Raleway"/>
                <a:sym typeface="Raleway"/>
              </a:rPr>
              <a:t>  </a:t>
            </a:r>
            <a:endParaRPr b="1" sz="2022">
              <a:solidFill>
                <a:srgbClr val="04AFE3"/>
              </a:solidFill>
              <a:latin typeface="Raleway"/>
              <a:ea typeface="Raleway"/>
              <a:cs typeface="Raleway"/>
              <a:sym typeface="Raleway"/>
            </a:endParaRPr>
          </a:p>
        </p:txBody>
      </p:sp>
      <p:grpSp>
        <p:nvGrpSpPr>
          <p:cNvPr id="376" name="Google Shape;376;g372fb979c34_0_389"/>
          <p:cNvGrpSpPr/>
          <p:nvPr/>
        </p:nvGrpSpPr>
        <p:grpSpPr>
          <a:xfrm>
            <a:off x="198719" y="1470437"/>
            <a:ext cx="4295127" cy="3192959"/>
            <a:chOff x="276699" y="1264405"/>
            <a:chExt cx="4028067" cy="3091257"/>
          </a:xfrm>
        </p:grpSpPr>
        <p:pic>
          <p:nvPicPr>
            <p:cNvPr id="377" name="Google Shape;377;g372fb979c34_0_389"/>
            <p:cNvPicPr preferRelativeResize="0"/>
            <p:nvPr/>
          </p:nvPicPr>
          <p:blipFill rotWithShape="1">
            <a:blip r:embed="rId3">
              <a:alphaModFix/>
            </a:blip>
            <a:srcRect b="0" l="0" r="0" t="0"/>
            <a:stretch/>
          </p:blipFill>
          <p:spPr>
            <a:xfrm>
              <a:off x="276699" y="1264405"/>
              <a:ext cx="4028067" cy="3091257"/>
            </a:xfrm>
            <a:prstGeom prst="rect">
              <a:avLst/>
            </a:prstGeom>
            <a:noFill/>
            <a:ln>
              <a:noFill/>
            </a:ln>
          </p:spPr>
        </p:pic>
        <p:sp>
          <p:nvSpPr>
            <p:cNvPr id="378" name="Google Shape;378;g372fb979c34_0_389"/>
            <p:cNvSpPr/>
            <p:nvPr/>
          </p:nvSpPr>
          <p:spPr>
            <a:xfrm>
              <a:off x="2736225" y="1412975"/>
              <a:ext cx="1390500" cy="179400"/>
            </a:xfrm>
            <a:prstGeom prst="rect">
              <a:avLst/>
            </a:prstGeom>
            <a:solidFill>
              <a:srgbClr val="53AAE1"/>
            </a:solidFill>
            <a:ln>
              <a:noFill/>
            </a:ln>
          </p:spPr>
          <p:txBody>
            <a:bodyPr anchorCtr="0" anchor="ctr" bIns="94425" lIns="94425" spcFirstLastPara="1" rIns="94425" wrap="square" tIns="94425">
              <a:noAutofit/>
            </a:bodyPr>
            <a:lstStyle/>
            <a:p>
              <a:pPr indent="0" lvl="0" marL="0" marR="0" rtl="0" algn="ctr">
                <a:lnSpc>
                  <a:spcPct val="100000"/>
                </a:lnSpc>
                <a:spcBef>
                  <a:spcPts val="0"/>
                </a:spcBef>
                <a:spcAft>
                  <a:spcPts val="0"/>
                </a:spcAft>
                <a:buClr>
                  <a:srgbClr val="000000"/>
                </a:buClr>
                <a:buSzPts val="1446"/>
                <a:buFont typeface="Arial"/>
                <a:buNone/>
              </a:pPr>
              <a:r>
                <a:t/>
              </a:r>
              <a:endParaRPr b="0" i="0" sz="1446" u="none" cap="none" strike="noStrike">
                <a:solidFill>
                  <a:srgbClr val="000000"/>
                </a:solidFill>
                <a:latin typeface="Raleway"/>
                <a:ea typeface="Raleway"/>
                <a:cs typeface="Raleway"/>
                <a:sym typeface="Raleway"/>
              </a:endParaRPr>
            </a:p>
          </p:txBody>
        </p:sp>
      </p:grpSp>
      <p:sp>
        <p:nvSpPr>
          <p:cNvPr id="379" name="Google Shape;379;g372fb979c34_0_389"/>
          <p:cNvSpPr txBox="1"/>
          <p:nvPr>
            <p:ph idx="4294967295" type="body"/>
          </p:nvPr>
        </p:nvSpPr>
        <p:spPr>
          <a:xfrm>
            <a:off x="4380481" y="1470437"/>
            <a:ext cx="4564800" cy="32895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rgbClr val="04AFE3"/>
              </a:buClr>
              <a:buSzPts val="1100"/>
              <a:buFont typeface="Raleway"/>
              <a:buChar char="●"/>
            </a:pPr>
            <a:r>
              <a:rPr b="1" lang="fr" sz="1100">
                <a:solidFill>
                  <a:srgbClr val="04AFE3"/>
                </a:solidFill>
                <a:latin typeface="Raleway"/>
                <a:ea typeface="Raleway"/>
                <a:cs typeface="Raleway"/>
                <a:sym typeface="Raleway"/>
              </a:rPr>
              <a:t>Ses talents profonds : </a:t>
            </a:r>
            <a:r>
              <a:rPr lang="fr" sz="1100">
                <a:solidFill>
                  <a:srgbClr val="1A1B47"/>
                </a:solidFill>
                <a:latin typeface="Raleway"/>
                <a:ea typeface="Raleway"/>
                <a:cs typeface="Raleway"/>
                <a:sym typeface="Raleway"/>
              </a:rPr>
              <a:t>les vrais moteurs, les sources de plaisir, d’énergie, d’engagement, d’épanouissement et donc de performance</a:t>
            </a:r>
            <a:endParaRPr sz="1100">
              <a:solidFill>
                <a:srgbClr val="1A1B47"/>
              </a:solidFill>
              <a:latin typeface="Raleway"/>
              <a:ea typeface="Raleway"/>
              <a:cs typeface="Raleway"/>
              <a:sym typeface="Raleway"/>
            </a:endParaRPr>
          </a:p>
          <a:p>
            <a:pPr indent="-298450" lvl="0" marL="457200" rtl="0" algn="l">
              <a:lnSpc>
                <a:spcPct val="115000"/>
              </a:lnSpc>
              <a:spcBef>
                <a:spcPts val="0"/>
              </a:spcBef>
              <a:spcAft>
                <a:spcPts val="0"/>
              </a:spcAft>
              <a:buClr>
                <a:srgbClr val="04AFE3"/>
              </a:buClr>
              <a:buSzPts val="1100"/>
              <a:buFont typeface="Raleway"/>
              <a:buChar char="●"/>
            </a:pPr>
            <a:r>
              <a:rPr b="1" lang="fr" sz="1100">
                <a:solidFill>
                  <a:srgbClr val="04AFE3"/>
                </a:solidFill>
                <a:latin typeface="Raleway"/>
                <a:ea typeface="Raleway"/>
                <a:cs typeface="Raleway"/>
                <a:sym typeface="Raleway"/>
              </a:rPr>
              <a:t>Ses talents construits : </a:t>
            </a:r>
            <a:r>
              <a:rPr lang="fr" sz="1100">
                <a:solidFill>
                  <a:srgbClr val="1A1B47"/>
                </a:solidFill>
                <a:latin typeface="Raleway"/>
                <a:ea typeface="Raleway"/>
                <a:cs typeface="Raleway"/>
                <a:sym typeface="Raleway"/>
              </a:rPr>
              <a:t>ses zones d’aisance, de confort sur lesquelles une personne peut facilement s’appuyer.</a:t>
            </a:r>
            <a:endParaRPr sz="1100">
              <a:solidFill>
                <a:srgbClr val="1A1B47"/>
              </a:solidFill>
              <a:latin typeface="Raleway"/>
              <a:ea typeface="Raleway"/>
              <a:cs typeface="Raleway"/>
              <a:sym typeface="Raleway"/>
            </a:endParaRPr>
          </a:p>
          <a:p>
            <a:pPr indent="-298450" lvl="0" marL="457200" rtl="0" algn="l">
              <a:lnSpc>
                <a:spcPct val="115000"/>
              </a:lnSpc>
              <a:spcBef>
                <a:spcPts val="0"/>
              </a:spcBef>
              <a:spcAft>
                <a:spcPts val="0"/>
              </a:spcAft>
              <a:buClr>
                <a:srgbClr val="04AFE3"/>
              </a:buClr>
              <a:buSzPts val="1100"/>
              <a:buFont typeface="Raleway"/>
              <a:buChar char="●"/>
            </a:pPr>
            <a:r>
              <a:rPr b="1" lang="fr" sz="1100">
                <a:solidFill>
                  <a:srgbClr val="04AFE3"/>
                </a:solidFill>
                <a:latin typeface="Raleway"/>
                <a:ea typeface="Raleway"/>
                <a:cs typeface="Raleway"/>
                <a:sym typeface="Raleway"/>
              </a:rPr>
              <a:t>S</a:t>
            </a:r>
            <a:r>
              <a:rPr b="1" lang="fr" sz="1100">
                <a:solidFill>
                  <a:srgbClr val="04AFE3"/>
                </a:solidFill>
                <a:latin typeface="Raleway"/>
                <a:ea typeface="Raleway"/>
                <a:cs typeface="Raleway"/>
                <a:sym typeface="Raleway"/>
              </a:rPr>
              <a:t>es irritants :</a:t>
            </a:r>
            <a:r>
              <a:rPr lang="fr" sz="1100">
                <a:solidFill>
                  <a:srgbClr val="04AFE3"/>
                </a:solidFill>
                <a:latin typeface="Raleway"/>
                <a:ea typeface="Raleway"/>
                <a:cs typeface="Raleway"/>
                <a:sym typeface="Raleway"/>
              </a:rPr>
              <a:t> </a:t>
            </a:r>
            <a:r>
              <a:rPr lang="fr" sz="1100">
                <a:solidFill>
                  <a:srgbClr val="1A1B47"/>
                </a:solidFill>
                <a:latin typeface="Raleway"/>
                <a:ea typeface="Raleway"/>
                <a:cs typeface="Raleway"/>
                <a:sym typeface="Raleway"/>
              </a:rPr>
              <a:t>ce ne sont pas des incompétences mais ses consommateurs d’énergie, ses zones d’évitement,, d’inconfort,</a:t>
            </a:r>
            <a:endParaRPr sz="1100">
              <a:solidFill>
                <a:srgbClr val="1A1B47"/>
              </a:solidFill>
              <a:latin typeface="Raleway"/>
              <a:ea typeface="Raleway"/>
              <a:cs typeface="Raleway"/>
              <a:sym typeface="Raleway"/>
            </a:endParaRPr>
          </a:p>
          <a:p>
            <a:pPr indent="-298450" lvl="0" marL="457200" rtl="0" algn="l">
              <a:lnSpc>
                <a:spcPct val="115000"/>
              </a:lnSpc>
              <a:spcBef>
                <a:spcPts val="0"/>
              </a:spcBef>
              <a:spcAft>
                <a:spcPts val="0"/>
              </a:spcAft>
              <a:buClr>
                <a:srgbClr val="04AFE3"/>
              </a:buClr>
              <a:buSzPts val="1100"/>
              <a:buFont typeface="Raleway"/>
              <a:buChar char="●"/>
            </a:pPr>
            <a:r>
              <a:rPr b="1" lang="fr" sz="1100">
                <a:solidFill>
                  <a:srgbClr val="04AFE3"/>
                </a:solidFill>
                <a:latin typeface="Raleway"/>
                <a:ea typeface="Raleway"/>
                <a:cs typeface="Raleway"/>
                <a:sym typeface="Raleway"/>
              </a:rPr>
              <a:t>Sa manière d’aborder les problématiques, de prendre une décision, de raisonner</a:t>
            </a:r>
            <a:endParaRPr b="1" sz="1100">
              <a:solidFill>
                <a:srgbClr val="04AFE3"/>
              </a:solidFill>
              <a:latin typeface="Raleway"/>
              <a:ea typeface="Raleway"/>
              <a:cs typeface="Raleway"/>
              <a:sym typeface="Raleway"/>
            </a:endParaRPr>
          </a:p>
          <a:p>
            <a:pPr indent="-298450" lvl="0" marL="457200" rtl="0" algn="l">
              <a:lnSpc>
                <a:spcPct val="115000"/>
              </a:lnSpc>
              <a:spcBef>
                <a:spcPts val="0"/>
              </a:spcBef>
              <a:spcAft>
                <a:spcPts val="0"/>
              </a:spcAft>
              <a:buClr>
                <a:srgbClr val="1EB5E5"/>
              </a:buClr>
              <a:buSzPts val="1100"/>
              <a:buFont typeface="Raleway"/>
              <a:buChar char="●"/>
            </a:pPr>
            <a:r>
              <a:rPr b="1" lang="fr" sz="1100">
                <a:solidFill>
                  <a:srgbClr val="04AFE3"/>
                </a:solidFill>
                <a:latin typeface="Raleway"/>
                <a:ea typeface="Raleway"/>
                <a:cs typeface="Raleway"/>
                <a:sym typeface="Raleway"/>
              </a:rPr>
              <a:t>Sa m</a:t>
            </a:r>
            <a:r>
              <a:rPr b="1" lang="fr" sz="1100">
                <a:solidFill>
                  <a:srgbClr val="1EB5E5"/>
                </a:solidFill>
                <a:latin typeface="Raleway"/>
                <a:ea typeface="Raleway"/>
                <a:cs typeface="Raleway"/>
                <a:sym typeface="Raleway"/>
              </a:rPr>
              <a:t>anière de contribuer,  de créer de la valeur au niveau :</a:t>
            </a:r>
            <a:endParaRPr b="1" sz="1100">
              <a:solidFill>
                <a:srgbClr val="1EB5E5"/>
              </a:solidFill>
              <a:latin typeface="Raleway"/>
              <a:ea typeface="Raleway"/>
              <a:cs typeface="Raleway"/>
              <a:sym typeface="Raleway"/>
            </a:endParaRPr>
          </a:p>
          <a:p>
            <a:pPr indent="-298450" lvl="1" marL="914400" rtl="0" algn="l">
              <a:lnSpc>
                <a:spcPct val="115000"/>
              </a:lnSpc>
              <a:spcBef>
                <a:spcPts val="0"/>
              </a:spcBef>
              <a:spcAft>
                <a:spcPts val="0"/>
              </a:spcAft>
              <a:buClr>
                <a:srgbClr val="1A1B47"/>
              </a:buClr>
              <a:buSzPts val="1100"/>
              <a:buFont typeface="Raleway"/>
              <a:buChar char="○"/>
            </a:pPr>
            <a:r>
              <a:rPr lang="fr" sz="1100">
                <a:solidFill>
                  <a:srgbClr val="1A1B47"/>
                </a:solidFill>
                <a:latin typeface="Raleway"/>
                <a:ea typeface="Raleway"/>
                <a:cs typeface="Raleway"/>
                <a:sym typeface="Raleway"/>
              </a:rPr>
              <a:t>de sa mission</a:t>
            </a:r>
            <a:endParaRPr sz="1100">
              <a:solidFill>
                <a:srgbClr val="1A1B47"/>
              </a:solidFill>
              <a:latin typeface="Raleway"/>
              <a:ea typeface="Raleway"/>
              <a:cs typeface="Raleway"/>
              <a:sym typeface="Raleway"/>
            </a:endParaRPr>
          </a:p>
          <a:p>
            <a:pPr indent="-298450" lvl="1" marL="914400" rtl="0" algn="l">
              <a:lnSpc>
                <a:spcPct val="115000"/>
              </a:lnSpc>
              <a:spcBef>
                <a:spcPts val="0"/>
              </a:spcBef>
              <a:spcAft>
                <a:spcPts val="0"/>
              </a:spcAft>
              <a:buClr>
                <a:srgbClr val="1A1B47"/>
              </a:buClr>
              <a:buSzPts val="1100"/>
              <a:buFont typeface="Raleway"/>
              <a:buChar char="○"/>
            </a:pPr>
            <a:r>
              <a:rPr lang="fr" sz="1100">
                <a:solidFill>
                  <a:srgbClr val="1A1B47"/>
                </a:solidFill>
                <a:latin typeface="Raleway"/>
                <a:ea typeface="Raleway"/>
                <a:cs typeface="Raleway"/>
                <a:sym typeface="Raleway"/>
              </a:rPr>
              <a:t>des collectifs auxquels il appartient (équipe, direction, organisation)</a:t>
            </a:r>
            <a:endParaRPr sz="1100">
              <a:solidFill>
                <a:srgbClr val="1A1B47"/>
              </a:solidFill>
              <a:latin typeface="Raleway"/>
              <a:ea typeface="Raleway"/>
              <a:cs typeface="Raleway"/>
              <a:sym typeface="Raleway"/>
            </a:endParaRPr>
          </a:p>
          <a:p>
            <a:pPr indent="-298450" lvl="1" marL="914400" rtl="0" algn="l">
              <a:lnSpc>
                <a:spcPct val="115000"/>
              </a:lnSpc>
              <a:spcBef>
                <a:spcPts val="0"/>
              </a:spcBef>
              <a:spcAft>
                <a:spcPts val="0"/>
              </a:spcAft>
              <a:buClr>
                <a:srgbClr val="1A1B47"/>
              </a:buClr>
              <a:buSzPts val="1100"/>
              <a:buFont typeface="Raleway"/>
              <a:buChar char="○"/>
            </a:pPr>
            <a:r>
              <a:rPr lang="fr" sz="1100">
                <a:solidFill>
                  <a:srgbClr val="1A1B47"/>
                </a:solidFill>
                <a:latin typeface="Raleway"/>
                <a:ea typeface="Raleway"/>
                <a:cs typeface="Raleway"/>
                <a:sym typeface="Raleway"/>
              </a:rPr>
              <a:t>des  éventuels projets auxquels il participe</a:t>
            </a:r>
            <a:endParaRPr sz="1100">
              <a:solidFill>
                <a:srgbClr val="1A1B47"/>
              </a:solidFill>
              <a:latin typeface="Raleway"/>
              <a:ea typeface="Raleway"/>
              <a:cs typeface="Raleway"/>
              <a:sym typeface="Raleway"/>
            </a:endParaRPr>
          </a:p>
          <a:p>
            <a:pPr indent="-298450" lvl="1" marL="914400" rtl="0" algn="l">
              <a:lnSpc>
                <a:spcPct val="115000"/>
              </a:lnSpc>
              <a:spcBef>
                <a:spcPts val="0"/>
              </a:spcBef>
              <a:spcAft>
                <a:spcPts val="0"/>
              </a:spcAft>
              <a:buClr>
                <a:srgbClr val="1A1B47"/>
              </a:buClr>
              <a:buSzPts val="1100"/>
              <a:buFont typeface="Raleway"/>
              <a:buChar char="○"/>
            </a:pPr>
            <a:r>
              <a:rPr lang="fr" sz="1100">
                <a:solidFill>
                  <a:srgbClr val="1A1B47"/>
                </a:solidFill>
                <a:latin typeface="Raleway"/>
                <a:ea typeface="Raleway"/>
                <a:cs typeface="Raleway"/>
                <a:sym typeface="Raleway"/>
              </a:rPr>
              <a:t>ou dans un contexte de transformation</a:t>
            </a:r>
            <a:endParaRPr sz="1100">
              <a:solidFill>
                <a:srgbClr val="1A1B47"/>
              </a:solidFill>
              <a:latin typeface="Raleway"/>
              <a:ea typeface="Raleway"/>
              <a:cs typeface="Raleway"/>
              <a:sym typeface="Raleway"/>
            </a:endParaRPr>
          </a:p>
          <a:p>
            <a:pPr indent="-228600" lvl="0" marL="228600" rtl="0" algn="l">
              <a:lnSpc>
                <a:spcPct val="115000"/>
              </a:lnSpc>
              <a:spcBef>
                <a:spcPts val="1200"/>
              </a:spcBef>
              <a:spcAft>
                <a:spcPts val="0"/>
              </a:spcAft>
              <a:buClr>
                <a:schemeClr val="dk1"/>
              </a:buClr>
              <a:buSzPts val="1100"/>
              <a:buFont typeface="Arial"/>
              <a:buNone/>
            </a:pPr>
            <a:r>
              <a:t/>
            </a:r>
            <a:endParaRPr sz="1100">
              <a:solidFill>
                <a:srgbClr val="FF0000"/>
              </a:solidFill>
              <a:latin typeface="Raleway"/>
              <a:ea typeface="Raleway"/>
              <a:cs typeface="Raleway"/>
              <a:sym typeface="Raleway"/>
            </a:endParaRPr>
          </a:p>
          <a:p>
            <a:pPr indent="-228600" lvl="0" marL="228600" rtl="0" algn="l">
              <a:lnSpc>
                <a:spcPct val="115000"/>
              </a:lnSpc>
              <a:spcBef>
                <a:spcPts val="1200"/>
              </a:spcBef>
              <a:spcAft>
                <a:spcPts val="1200"/>
              </a:spcAft>
              <a:buClr>
                <a:schemeClr val="dk1"/>
              </a:buClr>
              <a:buSzPts val="1100"/>
              <a:buFont typeface="Arial"/>
              <a:buNone/>
            </a:pPr>
            <a:r>
              <a:t/>
            </a:r>
            <a:endParaRPr sz="1000">
              <a:solidFill>
                <a:srgbClr val="F47B5A"/>
              </a:solidFill>
              <a:latin typeface="Raleway"/>
              <a:ea typeface="Raleway"/>
              <a:cs typeface="Raleway"/>
              <a:sym typeface="Raleway"/>
            </a:endParaRPr>
          </a:p>
        </p:txBody>
      </p:sp>
      <p:pic>
        <p:nvPicPr>
          <p:cNvPr id="380" name="Google Shape;380;g372fb979c34_0_389" title="Copie de Copie de MAP&amp;MATCH-LOGO-FINAL.png"/>
          <p:cNvPicPr preferRelativeResize="0"/>
          <p:nvPr/>
        </p:nvPicPr>
        <p:blipFill>
          <a:blip r:embed="rId4">
            <a:alphaModFix/>
          </a:blip>
          <a:stretch>
            <a:fillRect/>
          </a:stretch>
        </p:blipFill>
        <p:spPr>
          <a:xfrm>
            <a:off x="7950547" y="4888840"/>
            <a:ext cx="965473" cy="191875"/>
          </a:xfrm>
          <a:prstGeom prst="rect">
            <a:avLst/>
          </a:prstGeom>
          <a:noFill/>
          <a:ln>
            <a:noFill/>
          </a:ln>
        </p:spPr>
      </p:pic>
      <p:pic>
        <p:nvPicPr>
          <p:cNvPr id="381" name="Google Shape;381;g372fb979c34_0_389" title="icônes pour présentation (10).png"/>
          <p:cNvPicPr preferRelativeResize="0"/>
          <p:nvPr/>
        </p:nvPicPr>
        <p:blipFill rotWithShape="1">
          <a:blip r:embed="rId5">
            <a:alphaModFix/>
          </a:blip>
          <a:srcRect b="52574" l="41722" r="37030" t="1581"/>
          <a:stretch/>
        </p:blipFill>
        <p:spPr>
          <a:xfrm flipH="1" rot="10800000">
            <a:off x="8442622" y="72723"/>
            <a:ext cx="622152" cy="755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85" name="Shape 385"/>
        <p:cNvGrpSpPr/>
        <p:nvPr/>
      </p:nvGrpSpPr>
      <p:grpSpPr>
        <a:xfrm>
          <a:off x="0" y="0"/>
          <a:ext cx="0" cy="0"/>
          <a:chOff x="0" y="0"/>
          <a:chExt cx="0" cy="0"/>
        </a:xfrm>
      </p:grpSpPr>
      <p:sp>
        <p:nvSpPr>
          <p:cNvPr id="386" name="Google Shape;386;g372fb979c34_0_399"/>
          <p:cNvSpPr txBox="1"/>
          <p:nvPr>
            <p:ph idx="4294967295" type="title"/>
          </p:nvPr>
        </p:nvSpPr>
        <p:spPr>
          <a:xfrm>
            <a:off x="197976" y="552668"/>
            <a:ext cx="87810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04AFE3"/>
                </a:solidFill>
                <a:latin typeface="Raleway"/>
                <a:ea typeface="Raleway"/>
                <a:cs typeface="Raleway"/>
                <a:sym typeface="Raleway"/>
              </a:rPr>
              <a:t>La dimension MATCH</a:t>
            </a:r>
            <a:endParaRPr b="1" sz="2500">
              <a:solidFill>
                <a:srgbClr val="04AFE3"/>
              </a:solidFill>
              <a:latin typeface="Raleway"/>
              <a:ea typeface="Raleway"/>
              <a:cs typeface="Raleway"/>
              <a:sym typeface="Raleway"/>
            </a:endParaRPr>
          </a:p>
          <a:p>
            <a:pPr indent="0" lvl="0" marL="0" rtl="0" algn="l">
              <a:lnSpc>
                <a:spcPct val="100000"/>
              </a:lnSpc>
              <a:spcBef>
                <a:spcPts val="0"/>
              </a:spcBef>
              <a:spcAft>
                <a:spcPts val="0"/>
              </a:spcAft>
              <a:buClr>
                <a:srgbClr val="03045E"/>
              </a:buClr>
              <a:buSzPts val="2444"/>
              <a:buFont typeface="Raleway ExtraBold"/>
              <a:buNone/>
            </a:pPr>
            <a:r>
              <a:rPr b="1" lang="fr" sz="1822">
                <a:solidFill>
                  <a:srgbClr val="2E3A8A"/>
                </a:solidFill>
                <a:latin typeface="Raleway"/>
                <a:ea typeface="Raleway"/>
                <a:cs typeface="Raleway"/>
                <a:sym typeface="Raleway"/>
              </a:rPr>
              <a:t>aller plus loin, avec une </a:t>
            </a:r>
            <a:r>
              <a:rPr b="1" lang="fr" sz="1822">
                <a:solidFill>
                  <a:srgbClr val="04AFE3"/>
                </a:solidFill>
                <a:latin typeface="Raleway"/>
                <a:ea typeface="Raleway"/>
                <a:cs typeface="Raleway"/>
                <a:sym typeface="Raleway"/>
              </a:rPr>
              <a:t>analyse contextuelle</a:t>
            </a:r>
            <a:r>
              <a:rPr b="1" lang="fr" sz="1822">
                <a:solidFill>
                  <a:srgbClr val="2E3A8A"/>
                </a:solidFill>
                <a:latin typeface="Raleway"/>
                <a:ea typeface="Raleway"/>
                <a:cs typeface="Raleway"/>
                <a:sym typeface="Raleway"/>
              </a:rPr>
              <a:t> et </a:t>
            </a:r>
            <a:r>
              <a:rPr b="1" lang="fr" sz="1822">
                <a:solidFill>
                  <a:srgbClr val="04AFE3"/>
                </a:solidFill>
                <a:latin typeface="Raleway"/>
                <a:ea typeface="Raleway"/>
                <a:cs typeface="Raleway"/>
                <a:sym typeface="Raleway"/>
              </a:rPr>
              <a:t>comparative</a:t>
            </a:r>
            <a:endParaRPr b="1" sz="1822">
              <a:solidFill>
                <a:srgbClr val="04AFE3"/>
              </a:solidFill>
              <a:latin typeface="Raleway"/>
              <a:ea typeface="Raleway"/>
              <a:cs typeface="Raleway"/>
              <a:sym typeface="Raleway"/>
            </a:endParaRPr>
          </a:p>
        </p:txBody>
      </p:sp>
      <p:pic>
        <p:nvPicPr>
          <p:cNvPr id="387" name="Google Shape;387;g372fb979c34_0_399"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sp>
        <p:nvSpPr>
          <p:cNvPr id="388" name="Google Shape;388;g372fb979c34_0_399"/>
          <p:cNvSpPr txBox="1"/>
          <p:nvPr/>
        </p:nvSpPr>
        <p:spPr>
          <a:xfrm>
            <a:off x="214492" y="1913681"/>
            <a:ext cx="42585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chemeClr val="dk1"/>
              </a:buClr>
              <a:buSzPts val="1100"/>
              <a:buFont typeface="Arial"/>
              <a:buNone/>
            </a:pPr>
            <a:r>
              <a:rPr lang="fr" sz="1000">
                <a:solidFill>
                  <a:srgbClr val="1A1B47"/>
                </a:solidFill>
                <a:latin typeface="Raleway"/>
                <a:ea typeface="Raleway"/>
                <a:cs typeface="Raleway"/>
                <a:sym typeface="Raleway"/>
              </a:rPr>
              <a:t>Le match d’un</a:t>
            </a:r>
            <a:r>
              <a:rPr b="0" i="0" lang="fr" sz="1000" u="none" cap="none" strike="noStrike">
                <a:solidFill>
                  <a:srgbClr val="002060"/>
                </a:solidFill>
                <a:latin typeface="Raleway"/>
                <a:ea typeface="Raleway"/>
                <a:cs typeface="Raleway"/>
                <a:sym typeface="Raleway"/>
              </a:rPr>
              <a:t> </a:t>
            </a:r>
            <a:r>
              <a:rPr b="1" i="0" lang="fr" sz="1000" u="none" cap="none" strike="noStrike">
                <a:solidFill>
                  <a:srgbClr val="04AFE3"/>
                </a:solidFill>
                <a:latin typeface="Raleway"/>
                <a:ea typeface="Raleway"/>
                <a:cs typeface="Raleway"/>
                <a:sym typeface="Raleway"/>
              </a:rPr>
              <a:t>profil individuel</a:t>
            </a:r>
            <a:r>
              <a:rPr b="0" i="0" lang="fr" sz="1000" u="none" cap="none" strike="noStrike">
                <a:solidFill>
                  <a:srgbClr val="002060"/>
                </a:solidFill>
                <a:latin typeface="Raleway"/>
                <a:ea typeface="Raleway"/>
                <a:cs typeface="Raleway"/>
                <a:sym typeface="Raleway"/>
              </a:rPr>
              <a:t> </a:t>
            </a:r>
            <a:r>
              <a:rPr b="0" i="0" lang="fr" sz="1000" u="none" cap="none" strike="noStrike">
                <a:solidFill>
                  <a:srgbClr val="1A1B47"/>
                </a:solidFill>
                <a:latin typeface="Raleway"/>
                <a:ea typeface="Raleway"/>
                <a:cs typeface="Raleway"/>
                <a:sym typeface="Raleway"/>
              </a:rPr>
              <a:t>avec celui d’un autre profil  ou d’une équipe pour </a:t>
            </a:r>
            <a:r>
              <a:rPr lang="fr" sz="1000">
                <a:solidFill>
                  <a:srgbClr val="1A1B47"/>
                </a:solidFill>
                <a:latin typeface="Raleway"/>
                <a:ea typeface="Raleway"/>
                <a:cs typeface="Raleway"/>
                <a:sym typeface="Raleway"/>
              </a:rPr>
              <a:t>construire des équipes</a:t>
            </a:r>
            <a:r>
              <a:rPr b="0" i="0" lang="fr" sz="1000" u="none" cap="none" strike="noStrike">
                <a:solidFill>
                  <a:srgbClr val="1A1B47"/>
                </a:solidFill>
                <a:latin typeface="Raleway"/>
                <a:ea typeface="Raleway"/>
                <a:cs typeface="Raleway"/>
                <a:sym typeface="Raleway"/>
              </a:rPr>
              <a:t> </a:t>
            </a:r>
            <a:r>
              <a:rPr b="1" i="0" lang="fr" sz="1000" u="none" cap="none" strike="noStrike">
                <a:solidFill>
                  <a:srgbClr val="1A1B47"/>
                </a:solidFill>
                <a:latin typeface="Raleway"/>
                <a:ea typeface="Raleway"/>
                <a:cs typeface="Raleway"/>
                <a:sym typeface="Raleway"/>
              </a:rPr>
              <a:t>complémenta</a:t>
            </a:r>
            <a:r>
              <a:rPr b="1" lang="fr" sz="1000">
                <a:solidFill>
                  <a:srgbClr val="1A1B47"/>
                </a:solidFill>
                <a:latin typeface="Raleway"/>
                <a:ea typeface="Raleway"/>
                <a:cs typeface="Raleway"/>
                <a:sym typeface="Raleway"/>
              </a:rPr>
              <a:t>ires</a:t>
            </a:r>
            <a:r>
              <a:rPr b="1" i="0" lang="fr" sz="1000" u="none" cap="none" strike="noStrike">
                <a:solidFill>
                  <a:srgbClr val="1A1B47"/>
                </a:solidFill>
                <a:latin typeface="Raleway"/>
                <a:ea typeface="Raleway"/>
                <a:cs typeface="Raleway"/>
                <a:sym typeface="Raleway"/>
              </a:rPr>
              <a:t> </a:t>
            </a:r>
            <a:r>
              <a:rPr b="0" i="0" lang="fr" sz="1000" u="none" cap="none" strike="noStrike">
                <a:solidFill>
                  <a:srgbClr val="1A1B47"/>
                </a:solidFill>
                <a:latin typeface="Raleway"/>
                <a:ea typeface="Raleway"/>
                <a:cs typeface="Raleway"/>
                <a:sym typeface="Raleway"/>
              </a:rPr>
              <a:t>(MapTeam)</a:t>
            </a:r>
            <a:endParaRPr b="0" i="0" sz="1000" u="none" cap="none" strike="noStrike">
              <a:solidFill>
                <a:srgbClr val="1A1B47"/>
              </a:solidFill>
              <a:latin typeface="Raleway"/>
              <a:ea typeface="Raleway"/>
              <a:cs typeface="Raleway"/>
              <a:sym typeface="Raleway"/>
            </a:endParaRPr>
          </a:p>
        </p:txBody>
      </p:sp>
      <p:sp>
        <p:nvSpPr>
          <p:cNvPr id="389" name="Google Shape;389;g372fb979c34_0_399"/>
          <p:cNvSpPr txBox="1"/>
          <p:nvPr/>
        </p:nvSpPr>
        <p:spPr>
          <a:xfrm>
            <a:off x="4641608" y="1913681"/>
            <a:ext cx="43173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chemeClr val="dk1"/>
              </a:buClr>
              <a:buSzPts val="1100"/>
              <a:buFont typeface="Arial"/>
              <a:buNone/>
            </a:pPr>
            <a:r>
              <a:rPr lang="fr" sz="1000">
                <a:solidFill>
                  <a:srgbClr val="1A1B47"/>
                </a:solidFill>
                <a:latin typeface="Raleway"/>
                <a:ea typeface="Raleway"/>
                <a:cs typeface="Raleway"/>
                <a:sym typeface="Raleway"/>
              </a:rPr>
              <a:t>Le match d’un</a:t>
            </a:r>
            <a:r>
              <a:rPr b="0" i="0" lang="fr" sz="1000" u="none" cap="none" strike="noStrike">
                <a:solidFill>
                  <a:srgbClr val="002060"/>
                </a:solidFill>
                <a:latin typeface="Raleway"/>
                <a:ea typeface="Raleway"/>
                <a:cs typeface="Raleway"/>
                <a:sym typeface="Raleway"/>
              </a:rPr>
              <a:t> </a:t>
            </a:r>
            <a:r>
              <a:rPr b="1" i="0" lang="fr" sz="1000" u="none" cap="none" strike="noStrike">
                <a:solidFill>
                  <a:srgbClr val="04AFE3"/>
                </a:solidFill>
                <a:latin typeface="Raleway"/>
                <a:ea typeface="Raleway"/>
                <a:cs typeface="Raleway"/>
                <a:sym typeface="Raleway"/>
              </a:rPr>
              <a:t>profil individuel ou collectif</a:t>
            </a:r>
            <a:r>
              <a:rPr lang="fr" sz="1000">
                <a:solidFill>
                  <a:srgbClr val="1A1B47"/>
                </a:solidFill>
                <a:latin typeface="Raleway"/>
                <a:ea typeface="Raleway"/>
                <a:cs typeface="Raleway"/>
                <a:sym typeface="Raleway"/>
              </a:rPr>
              <a:t> par rapport à des enjeux, des objectifs, un projet.. (Map Scan)</a:t>
            </a:r>
            <a:endParaRPr b="0" i="0" sz="1000" u="none" cap="none" strike="noStrike">
              <a:solidFill>
                <a:srgbClr val="002060"/>
              </a:solidFill>
              <a:latin typeface="Raleway"/>
              <a:ea typeface="Raleway"/>
              <a:cs typeface="Raleway"/>
              <a:sym typeface="Raleway"/>
            </a:endParaRPr>
          </a:p>
        </p:txBody>
      </p:sp>
      <p:sp>
        <p:nvSpPr>
          <p:cNvPr id="390" name="Google Shape;390;g372fb979c34_0_399"/>
          <p:cNvSpPr txBox="1"/>
          <p:nvPr/>
        </p:nvSpPr>
        <p:spPr>
          <a:xfrm>
            <a:off x="185092" y="3510970"/>
            <a:ext cx="4317300" cy="5157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1200"/>
              </a:spcAft>
              <a:buClr>
                <a:schemeClr val="dk1"/>
              </a:buClr>
              <a:buSzPts val="1100"/>
              <a:buFont typeface="Arial"/>
              <a:buNone/>
            </a:pPr>
            <a:r>
              <a:rPr lang="fr" sz="1000">
                <a:solidFill>
                  <a:srgbClr val="1A1B47"/>
                </a:solidFill>
                <a:latin typeface="Raleway"/>
                <a:ea typeface="Raleway"/>
                <a:cs typeface="Raleway"/>
                <a:sym typeface="Raleway"/>
              </a:rPr>
              <a:t>L’identification des enjeux d’un,poste ou d’une équipe pour les</a:t>
            </a:r>
            <a:r>
              <a:rPr b="0" i="0" lang="fr" sz="1000" u="none" cap="none" strike="noStrike">
                <a:solidFill>
                  <a:srgbClr val="002060"/>
                </a:solidFill>
                <a:latin typeface="Raleway"/>
                <a:ea typeface="Raleway"/>
                <a:cs typeface="Raleway"/>
                <a:sym typeface="Raleway"/>
              </a:rPr>
              <a:t> </a:t>
            </a:r>
            <a:r>
              <a:rPr b="1" i="0" lang="fr" sz="1000" u="none" cap="none" strike="noStrike">
                <a:solidFill>
                  <a:srgbClr val="04AFE3"/>
                </a:solidFill>
                <a:latin typeface="Raleway"/>
                <a:ea typeface="Raleway"/>
                <a:cs typeface="Raleway"/>
                <a:sym typeface="Raleway"/>
              </a:rPr>
              <a:t>matcher</a:t>
            </a:r>
            <a:r>
              <a:rPr lang="fr" sz="1000">
                <a:solidFill>
                  <a:srgbClr val="1A1B47"/>
                </a:solidFill>
                <a:latin typeface="Raleway"/>
                <a:ea typeface="Raleway"/>
                <a:cs typeface="Raleway"/>
                <a:sym typeface="Raleway"/>
              </a:rPr>
              <a:t> (en miroir aux profils (Bibliothèque) </a:t>
            </a:r>
            <a:endParaRPr b="0" i="0" sz="1000" u="none" cap="none" strike="noStrike">
              <a:solidFill>
                <a:srgbClr val="000000"/>
              </a:solidFill>
              <a:latin typeface="Raleway"/>
              <a:ea typeface="Raleway"/>
              <a:cs typeface="Raleway"/>
              <a:sym typeface="Raleway"/>
            </a:endParaRPr>
          </a:p>
        </p:txBody>
      </p:sp>
      <p:sp>
        <p:nvSpPr>
          <p:cNvPr id="391" name="Google Shape;391;g372fb979c34_0_399"/>
          <p:cNvSpPr txBox="1"/>
          <p:nvPr/>
        </p:nvSpPr>
        <p:spPr>
          <a:xfrm>
            <a:off x="4641608" y="3510970"/>
            <a:ext cx="43173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lang="fr" sz="1000">
                <a:solidFill>
                  <a:srgbClr val="1A1B47"/>
                </a:solidFill>
                <a:latin typeface="Raleway"/>
                <a:ea typeface="Raleway"/>
                <a:cs typeface="Raleway"/>
                <a:sym typeface="Raleway"/>
              </a:rPr>
              <a:t>Le match pour identifier dans un</a:t>
            </a:r>
            <a:r>
              <a:rPr b="0" i="0" lang="fr" sz="1000" u="none" cap="none" strike="noStrike">
                <a:solidFill>
                  <a:srgbClr val="002060"/>
                </a:solidFill>
                <a:latin typeface="Raleway"/>
                <a:ea typeface="Raleway"/>
                <a:cs typeface="Raleway"/>
                <a:sym typeface="Raleway"/>
              </a:rPr>
              <a:t> </a:t>
            </a:r>
            <a:r>
              <a:rPr b="1" i="0" lang="fr" sz="1000" u="none" cap="none" strike="noStrike">
                <a:solidFill>
                  <a:srgbClr val="04AFE3"/>
                </a:solidFill>
                <a:latin typeface="Raleway"/>
                <a:ea typeface="Raleway"/>
                <a:cs typeface="Raleway"/>
                <a:sym typeface="Raleway"/>
              </a:rPr>
              <a:t>vivier de profils individuels</a:t>
            </a:r>
            <a:r>
              <a:rPr b="0" i="0" lang="fr" sz="1000" u="none" cap="none" strike="noStrike">
                <a:solidFill>
                  <a:srgbClr val="002060"/>
                </a:solidFill>
                <a:latin typeface="Raleway"/>
                <a:ea typeface="Raleway"/>
                <a:cs typeface="Raleway"/>
                <a:sym typeface="Raleway"/>
              </a:rPr>
              <a:t> </a:t>
            </a:r>
            <a:r>
              <a:rPr lang="fr" sz="1000">
                <a:solidFill>
                  <a:srgbClr val="1A1B47"/>
                </a:solidFill>
                <a:latin typeface="Raleway"/>
                <a:ea typeface="Raleway"/>
                <a:cs typeface="Raleway"/>
                <a:sym typeface="Raleway"/>
              </a:rPr>
              <a:t>ceux qui ont le plus d’appétences pour un poste, ou un un rôle (Casting)</a:t>
            </a:r>
            <a:endParaRPr b="0" i="0" sz="1000" u="none" cap="none" strike="noStrike">
              <a:solidFill>
                <a:srgbClr val="002060"/>
              </a:solidFill>
              <a:latin typeface="Raleway"/>
              <a:ea typeface="Raleway"/>
              <a:cs typeface="Raleway"/>
              <a:sym typeface="Raleway"/>
            </a:endParaRPr>
          </a:p>
        </p:txBody>
      </p:sp>
      <p:sp>
        <p:nvSpPr>
          <p:cNvPr id="392" name="Google Shape;392;g372fb979c34_0_399"/>
          <p:cNvSpPr txBox="1"/>
          <p:nvPr/>
        </p:nvSpPr>
        <p:spPr>
          <a:xfrm>
            <a:off x="0" y="1115875"/>
            <a:ext cx="9200400" cy="743400"/>
          </a:xfrm>
          <a:prstGeom prst="rect">
            <a:avLst/>
          </a:prstGeom>
          <a:solidFill>
            <a:srgbClr val="2E3A8A"/>
          </a:solidFill>
          <a:ln>
            <a:noFill/>
          </a:ln>
        </p:spPr>
        <p:txBody>
          <a:bodyPr anchorCtr="0" anchor="t" bIns="91425" lIns="91425" spcFirstLastPara="1" rIns="91425" wrap="square" tIns="91425">
            <a:spAutoFit/>
          </a:bodyPr>
          <a:lstStyle/>
          <a:p>
            <a:pPr indent="-298450" lvl="0" marL="457200" marR="0" rtl="0" algn="l">
              <a:lnSpc>
                <a:spcPct val="115000"/>
              </a:lnSpc>
              <a:spcBef>
                <a:spcPts val="1200"/>
              </a:spcBef>
              <a:spcAft>
                <a:spcPts val="0"/>
              </a:spcAft>
              <a:buClr>
                <a:schemeClr val="lt1"/>
              </a:buClr>
              <a:buSzPts val="1100"/>
              <a:buFont typeface="Raleway Medium"/>
              <a:buChar char="●"/>
            </a:pPr>
            <a:r>
              <a:rPr i="0" lang="fr" sz="1100" u="none" cap="none" strike="noStrike">
                <a:solidFill>
                  <a:schemeClr val="lt1"/>
                </a:solidFill>
                <a:latin typeface="Raleway Medium"/>
                <a:ea typeface="Raleway Medium"/>
                <a:cs typeface="Raleway Medium"/>
                <a:sym typeface="Raleway Medium"/>
              </a:rPr>
              <a:t>Chaque entreprise, chaque poste, chaque équipe, chaque projet possède ses  enjeux. </a:t>
            </a:r>
            <a:endParaRPr i="0" sz="1100" u="none" cap="none" strike="noStrike">
              <a:solidFill>
                <a:schemeClr val="lt1"/>
              </a:solidFill>
              <a:latin typeface="Raleway Medium"/>
              <a:ea typeface="Raleway Medium"/>
              <a:cs typeface="Raleway Medium"/>
              <a:sym typeface="Raleway Medium"/>
            </a:endParaRPr>
          </a:p>
          <a:p>
            <a:pPr indent="-298450" lvl="0" marL="457200" marR="0" rtl="0" algn="l">
              <a:lnSpc>
                <a:spcPct val="115000"/>
              </a:lnSpc>
              <a:spcBef>
                <a:spcPts val="0"/>
              </a:spcBef>
              <a:spcAft>
                <a:spcPts val="0"/>
              </a:spcAft>
              <a:buClr>
                <a:schemeClr val="lt1"/>
              </a:buClr>
              <a:buSzPts val="1100"/>
              <a:buFont typeface="Raleway Medium"/>
              <a:buChar char="●"/>
            </a:pPr>
            <a:r>
              <a:rPr i="0" lang="fr" sz="1100" u="none" cap="none" strike="noStrike">
                <a:solidFill>
                  <a:schemeClr val="lt1"/>
                </a:solidFill>
                <a:latin typeface="Raleway Medium"/>
                <a:ea typeface="Raleway Medium"/>
                <a:cs typeface="Raleway Medium"/>
                <a:sym typeface="Raleway Medium"/>
              </a:rPr>
              <a:t>map &amp; match permet de comparer les profils d’une personne ou d</a:t>
            </a:r>
            <a:r>
              <a:rPr lang="fr" sz="1100">
                <a:solidFill>
                  <a:schemeClr val="lt1"/>
                </a:solidFill>
                <a:latin typeface="Raleway Medium"/>
                <a:ea typeface="Raleway Medium"/>
                <a:cs typeface="Raleway Medium"/>
                <a:sym typeface="Raleway Medium"/>
              </a:rPr>
              <a:t>’un collectif, de </a:t>
            </a:r>
            <a:r>
              <a:rPr i="0" lang="fr" sz="1100" u="none" cap="none" strike="noStrike">
                <a:solidFill>
                  <a:schemeClr val="lt1"/>
                </a:solidFill>
                <a:latin typeface="Raleway Medium"/>
                <a:ea typeface="Raleway Medium"/>
                <a:cs typeface="Raleway Medium"/>
                <a:sym typeface="Raleway Medium"/>
              </a:rPr>
              <a:t>faire ressortir les écarts à adresser, de prendre des décisions, de s'aligner et de </a:t>
            </a:r>
            <a:r>
              <a:rPr lang="fr" sz="1100">
                <a:solidFill>
                  <a:schemeClr val="lt1"/>
                </a:solidFill>
                <a:latin typeface="Raleway Medium"/>
                <a:ea typeface="Raleway Medium"/>
                <a:cs typeface="Raleway Medium"/>
                <a:sym typeface="Raleway Medium"/>
              </a:rPr>
              <a:t>définir</a:t>
            </a:r>
            <a:r>
              <a:rPr i="0" lang="fr" sz="1100" u="none" cap="none" strike="noStrike">
                <a:solidFill>
                  <a:schemeClr val="lt1"/>
                </a:solidFill>
                <a:latin typeface="Raleway Medium"/>
                <a:ea typeface="Raleway Medium"/>
                <a:cs typeface="Raleway Medium"/>
                <a:sym typeface="Raleway Medium"/>
              </a:rPr>
              <a:t> et prioriser les actions à mener, ou les plans d’accompagnement à mettre en place.</a:t>
            </a:r>
            <a:endParaRPr i="0" sz="1100" u="none" cap="none" strike="noStrike">
              <a:solidFill>
                <a:schemeClr val="lt1"/>
              </a:solidFill>
              <a:latin typeface="Raleway Medium"/>
              <a:ea typeface="Raleway Medium"/>
              <a:cs typeface="Raleway Medium"/>
              <a:sym typeface="Raleway Medium"/>
            </a:endParaRPr>
          </a:p>
        </p:txBody>
      </p:sp>
      <p:pic>
        <p:nvPicPr>
          <p:cNvPr id="393" name="Google Shape;393;g372fb979c34_0_399"/>
          <p:cNvPicPr preferRelativeResize="0"/>
          <p:nvPr/>
        </p:nvPicPr>
        <p:blipFill rotWithShape="1">
          <a:blip r:embed="rId4">
            <a:alphaModFix/>
          </a:blip>
          <a:srcRect b="0" l="0" r="0" t="0"/>
          <a:stretch/>
        </p:blipFill>
        <p:spPr>
          <a:xfrm>
            <a:off x="5773387" y="2390147"/>
            <a:ext cx="2053742" cy="1155227"/>
          </a:xfrm>
          <a:prstGeom prst="rect">
            <a:avLst/>
          </a:prstGeom>
          <a:noFill/>
          <a:ln>
            <a:noFill/>
          </a:ln>
        </p:spPr>
      </p:pic>
      <p:pic>
        <p:nvPicPr>
          <p:cNvPr id="394" name="Google Shape;394;g372fb979c34_0_399"/>
          <p:cNvPicPr preferRelativeResize="0"/>
          <p:nvPr/>
        </p:nvPicPr>
        <p:blipFill rotWithShape="1">
          <a:blip r:embed="rId5">
            <a:alphaModFix/>
          </a:blip>
          <a:srcRect b="0" l="0" r="0" t="0"/>
          <a:stretch/>
        </p:blipFill>
        <p:spPr>
          <a:xfrm>
            <a:off x="5773387" y="3969704"/>
            <a:ext cx="2053742" cy="1155227"/>
          </a:xfrm>
          <a:prstGeom prst="rect">
            <a:avLst/>
          </a:prstGeom>
          <a:noFill/>
          <a:ln>
            <a:noFill/>
          </a:ln>
        </p:spPr>
      </p:pic>
      <p:pic>
        <p:nvPicPr>
          <p:cNvPr id="395" name="Google Shape;395;g372fb979c34_0_399"/>
          <p:cNvPicPr preferRelativeResize="0"/>
          <p:nvPr/>
        </p:nvPicPr>
        <p:blipFill rotWithShape="1">
          <a:blip r:embed="rId6">
            <a:alphaModFix/>
          </a:blip>
          <a:srcRect b="0" l="0" r="0" t="0"/>
          <a:stretch/>
        </p:blipFill>
        <p:spPr>
          <a:xfrm>
            <a:off x="1316871" y="3969704"/>
            <a:ext cx="2053742" cy="1155227"/>
          </a:xfrm>
          <a:prstGeom prst="rect">
            <a:avLst/>
          </a:prstGeom>
          <a:noFill/>
          <a:ln>
            <a:noFill/>
          </a:ln>
        </p:spPr>
      </p:pic>
      <p:pic>
        <p:nvPicPr>
          <p:cNvPr id="396" name="Google Shape;396;g372fb979c34_0_399" title="mock up plateforme (1).png"/>
          <p:cNvPicPr preferRelativeResize="0"/>
          <p:nvPr/>
        </p:nvPicPr>
        <p:blipFill>
          <a:blip r:embed="rId7">
            <a:alphaModFix/>
          </a:blip>
          <a:stretch>
            <a:fillRect/>
          </a:stretch>
        </p:blipFill>
        <p:spPr>
          <a:xfrm>
            <a:off x="1316876" y="2390148"/>
            <a:ext cx="2053733" cy="1155225"/>
          </a:xfrm>
          <a:prstGeom prst="rect">
            <a:avLst/>
          </a:prstGeom>
          <a:noFill/>
          <a:ln>
            <a:noFill/>
          </a:ln>
        </p:spPr>
      </p:pic>
      <p:pic>
        <p:nvPicPr>
          <p:cNvPr id="397" name="Google Shape;397;g372fb979c34_0_399" title="icônes pour présentation (10).png"/>
          <p:cNvPicPr preferRelativeResize="0"/>
          <p:nvPr/>
        </p:nvPicPr>
        <p:blipFill rotWithShape="1">
          <a:blip r:embed="rId8">
            <a:alphaModFix/>
          </a:blip>
          <a:srcRect b="52574" l="41722" r="37030" t="1581"/>
          <a:stretch/>
        </p:blipFill>
        <p:spPr>
          <a:xfrm flipH="1" rot="10800000">
            <a:off x="8442622" y="72723"/>
            <a:ext cx="622152" cy="755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E3A8A"/>
        </a:solidFill>
      </p:bgPr>
    </p:bg>
    <p:spTree>
      <p:nvGrpSpPr>
        <p:cNvPr id="401" name="Shape 401"/>
        <p:cNvGrpSpPr/>
        <p:nvPr/>
      </p:nvGrpSpPr>
      <p:grpSpPr>
        <a:xfrm>
          <a:off x="0" y="0"/>
          <a:ext cx="0" cy="0"/>
          <a:chOff x="0" y="0"/>
          <a:chExt cx="0" cy="0"/>
        </a:xfrm>
      </p:grpSpPr>
      <p:sp>
        <p:nvSpPr>
          <p:cNvPr id="402" name="Google Shape;402;p18"/>
          <p:cNvSpPr/>
          <p:nvPr/>
        </p:nvSpPr>
        <p:spPr>
          <a:xfrm>
            <a:off x="427800" y="385650"/>
            <a:ext cx="8288400" cy="437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3" name="Google Shape;403;p18"/>
          <p:cNvSpPr/>
          <p:nvPr/>
        </p:nvSpPr>
        <p:spPr>
          <a:xfrm>
            <a:off x="1242540" y="539750"/>
            <a:ext cx="6502500" cy="4064100"/>
          </a:xfrm>
          <a:custGeom>
            <a:rect b="b" l="l" r="r" t="t"/>
            <a:pathLst>
              <a:path extrusionOk="0" h="120000" w="120000">
                <a:moveTo>
                  <a:pt x="0" y="120000"/>
                </a:moveTo>
                <a:quadBezTo>
                  <a:pt x="20000" y="40000"/>
                  <a:pt x="101250" y="15000"/>
                </a:quadBezTo>
                <a:lnTo>
                  <a:pt x="100194" y="0"/>
                </a:lnTo>
                <a:lnTo>
                  <a:pt x="120000" y="24000"/>
                </a:lnTo>
                <a:lnTo>
                  <a:pt x="104419" y="60000"/>
                </a:lnTo>
                <a:lnTo>
                  <a:pt x="103362" y="45000"/>
                </a:lnTo>
                <a:quadBezTo>
                  <a:pt x="30000" y="55000"/>
                  <a:pt x="0" y="120000"/>
                </a:quadBezTo>
                <a:close/>
              </a:path>
            </a:pathLst>
          </a:custGeom>
          <a:solidFill>
            <a:srgbClr val="2E3A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8"/>
          <p:cNvSpPr/>
          <p:nvPr/>
        </p:nvSpPr>
        <p:spPr>
          <a:xfrm>
            <a:off x="2002885" y="3389254"/>
            <a:ext cx="169200" cy="169200"/>
          </a:xfrm>
          <a:prstGeom prst="ellipse">
            <a:avLst/>
          </a:prstGeom>
          <a:solidFill>
            <a:srgbClr val="04AFE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4AFE3"/>
              </a:solidFill>
            </a:endParaRPr>
          </a:p>
        </p:txBody>
      </p:sp>
      <p:sp>
        <p:nvSpPr>
          <p:cNvPr id="405" name="Google Shape;405;p18"/>
          <p:cNvSpPr txBox="1"/>
          <p:nvPr/>
        </p:nvSpPr>
        <p:spPr>
          <a:xfrm>
            <a:off x="2162950" y="3573375"/>
            <a:ext cx="2056500" cy="1174500"/>
          </a:xfrm>
          <a:prstGeom prst="rect">
            <a:avLst/>
          </a:prstGeom>
          <a:noFill/>
          <a:ln>
            <a:noFill/>
          </a:ln>
        </p:spPr>
        <p:txBody>
          <a:bodyPr anchorCtr="0" anchor="t" bIns="0" lIns="89575" spcFirstLastPara="1" rIns="0" wrap="square" tIns="0">
            <a:noAutofit/>
          </a:bodyPr>
          <a:lstStyle/>
          <a:p>
            <a:pPr indent="0" lvl="0" marL="0" marR="0" rtl="0" algn="l">
              <a:lnSpc>
                <a:spcPct val="90000"/>
              </a:lnSpc>
              <a:spcBef>
                <a:spcPts val="0"/>
              </a:spcBef>
              <a:spcAft>
                <a:spcPts val="0"/>
              </a:spcAft>
              <a:buClr>
                <a:srgbClr val="000000"/>
              </a:buClr>
              <a:buSzPts val="1100"/>
              <a:buFont typeface="Arial"/>
              <a:buNone/>
            </a:pPr>
            <a:r>
              <a:rPr b="1" i="0" lang="fr" sz="1200" u="none" cap="none" strike="noStrike">
                <a:solidFill>
                  <a:srgbClr val="00B0F0"/>
                </a:solidFill>
                <a:latin typeface="Raleway"/>
                <a:ea typeface="Raleway"/>
                <a:cs typeface="Raleway"/>
                <a:sym typeface="Raleway"/>
              </a:rPr>
              <a:t>2019-2024</a:t>
            </a:r>
            <a:endParaRPr sz="1200">
              <a:latin typeface="Raleway"/>
              <a:ea typeface="Raleway"/>
              <a:cs typeface="Raleway"/>
              <a:sym typeface="Raleway"/>
            </a:endParaRPr>
          </a:p>
          <a:p>
            <a:pPr indent="-298450" lvl="0" marL="457200" marR="0" rtl="0" algn="l">
              <a:lnSpc>
                <a:spcPct val="90000"/>
              </a:lnSpc>
              <a:spcBef>
                <a:spcPts val="385"/>
              </a:spcBef>
              <a:spcAft>
                <a:spcPts val="0"/>
              </a:spcAft>
              <a:buClr>
                <a:srgbClr val="1A1B47"/>
              </a:buClr>
              <a:buSzPts val="1100"/>
              <a:buFont typeface="Raleway"/>
              <a:buChar char="●"/>
            </a:pPr>
            <a:r>
              <a:rPr b="1" i="0" lang="fr" sz="1100" u="none" cap="none" strike="noStrike">
                <a:solidFill>
                  <a:srgbClr val="1A1B47"/>
                </a:solidFill>
                <a:latin typeface="Raleway"/>
                <a:ea typeface="Raleway"/>
                <a:cs typeface="Raleway"/>
                <a:sym typeface="Raleway"/>
              </a:rPr>
              <a:t>Simplicité</a:t>
            </a:r>
            <a:r>
              <a:rPr i="0" lang="fr" sz="1100" u="none" cap="none" strike="noStrike">
                <a:solidFill>
                  <a:srgbClr val="1A1B47"/>
                </a:solidFill>
                <a:latin typeface="Raleway"/>
                <a:ea typeface="Raleway"/>
                <a:cs typeface="Raleway"/>
                <a:sym typeface="Raleway"/>
              </a:rPr>
              <a:t> d’utilisation</a:t>
            </a:r>
            <a:endParaRPr sz="1100">
              <a:solidFill>
                <a:srgbClr val="1A1B47"/>
              </a:solidFill>
              <a:latin typeface="Raleway"/>
              <a:ea typeface="Raleway"/>
              <a:cs typeface="Raleway"/>
              <a:sym typeface="Raleway"/>
            </a:endParaRPr>
          </a:p>
          <a:p>
            <a:pPr indent="-298450" lvl="0" marL="457200" marR="0" rtl="0" algn="l">
              <a:lnSpc>
                <a:spcPct val="90000"/>
              </a:lnSpc>
              <a:spcBef>
                <a:spcPts val="0"/>
              </a:spcBef>
              <a:spcAft>
                <a:spcPts val="0"/>
              </a:spcAft>
              <a:buClr>
                <a:srgbClr val="1A1B47"/>
              </a:buClr>
              <a:buSzPts val="1100"/>
              <a:buFont typeface="Raleway"/>
              <a:buChar char="●"/>
            </a:pPr>
            <a:r>
              <a:rPr b="1" i="0" lang="fr" sz="1100" u="none" cap="none" strike="noStrike">
                <a:solidFill>
                  <a:srgbClr val="1A1B47"/>
                </a:solidFill>
                <a:latin typeface="Raleway"/>
                <a:ea typeface="Raleway"/>
                <a:cs typeface="Raleway"/>
                <a:sym typeface="Raleway"/>
              </a:rPr>
              <a:t>Facile à déployer</a:t>
            </a:r>
            <a:endParaRPr sz="1100">
              <a:solidFill>
                <a:srgbClr val="1A1B47"/>
              </a:solidFill>
              <a:latin typeface="Raleway"/>
              <a:ea typeface="Raleway"/>
              <a:cs typeface="Raleway"/>
              <a:sym typeface="Raleway"/>
            </a:endParaRPr>
          </a:p>
          <a:p>
            <a:pPr indent="-298450" lvl="0" marL="457200" marR="0" rtl="0" algn="l">
              <a:lnSpc>
                <a:spcPct val="90000"/>
              </a:lnSpc>
              <a:spcBef>
                <a:spcPts val="0"/>
              </a:spcBef>
              <a:spcAft>
                <a:spcPts val="0"/>
              </a:spcAft>
              <a:buClr>
                <a:srgbClr val="1A1B47"/>
              </a:buClr>
              <a:buSzPts val="1100"/>
              <a:buFont typeface="Raleway"/>
              <a:buChar char="●"/>
            </a:pPr>
            <a:r>
              <a:rPr b="1" i="0" lang="fr" sz="1100" u="none" cap="none" strike="noStrike">
                <a:solidFill>
                  <a:srgbClr val="1A1B47"/>
                </a:solidFill>
                <a:latin typeface="Raleway"/>
                <a:ea typeface="Raleway"/>
                <a:cs typeface="Raleway"/>
                <a:sym typeface="Raleway"/>
              </a:rPr>
              <a:t>Collaborative</a:t>
            </a:r>
            <a:endParaRPr sz="1100">
              <a:solidFill>
                <a:srgbClr val="1A1B47"/>
              </a:solidFill>
              <a:latin typeface="Raleway"/>
              <a:ea typeface="Raleway"/>
              <a:cs typeface="Raleway"/>
              <a:sym typeface="Raleway"/>
            </a:endParaRPr>
          </a:p>
          <a:p>
            <a:pPr indent="-298450" lvl="0" marL="457200" marR="0" rtl="0" algn="l">
              <a:lnSpc>
                <a:spcPct val="90000"/>
              </a:lnSpc>
              <a:spcBef>
                <a:spcPts val="0"/>
              </a:spcBef>
              <a:spcAft>
                <a:spcPts val="0"/>
              </a:spcAft>
              <a:buClr>
                <a:srgbClr val="1A1B47"/>
              </a:buClr>
              <a:buSzPts val="1100"/>
              <a:buFont typeface="Raleway"/>
              <a:buChar char="●"/>
            </a:pPr>
            <a:r>
              <a:rPr i="0" lang="fr" sz="1100" u="none" cap="none" strike="noStrike">
                <a:solidFill>
                  <a:srgbClr val="1A1B47"/>
                </a:solidFill>
                <a:latin typeface="Raleway"/>
                <a:ea typeface="Raleway"/>
                <a:cs typeface="Raleway"/>
                <a:sym typeface="Raleway"/>
              </a:rPr>
              <a:t>Visuelle</a:t>
            </a:r>
            <a:endParaRPr sz="1100">
              <a:solidFill>
                <a:srgbClr val="1A1B47"/>
              </a:solidFill>
              <a:latin typeface="Raleway"/>
              <a:ea typeface="Raleway"/>
              <a:cs typeface="Raleway"/>
              <a:sym typeface="Raleway"/>
            </a:endParaRPr>
          </a:p>
          <a:p>
            <a:pPr indent="-298450" lvl="0" marL="457200" marR="0" rtl="0" algn="l">
              <a:lnSpc>
                <a:spcPct val="90000"/>
              </a:lnSpc>
              <a:spcBef>
                <a:spcPts val="0"/>
              </a:spcBef>
              <a:spcAft>
                <a:spcPts val="0"/>
              </a:spcAft>
              <a:buClr>
                <a:srgbClr val="1A1B47"/>
              </a:buClr>
              <a:buSzPts val="1100"/>
              <a:buFont typeface="Raleway"/>
              <a:buChar char="●"/>
            </a:pPr>
            <a:r>
              <a:rPr i="0" lang="fr" sz="1100" u="none" cap="none" strike="noStrike">
                <a:solidFill>
                  <a:srgbClr val="1A1B47"/>
                </a:solidFill>
                <a:latin typeface="Raleway"/>
                <a:ea typeface="Raleway"/>
                <a:cs typeface="Raleway"/>
                <a:sym typeface="Raleway"/>
              </a:rPr>
              <a:t>Hébergée en France</a:t>
            </a:r>
            <a:endParaRPr sz="1100">
              <a:solidFill>
                <a:srgbClr val="1A1B47"/>
              </a:solidFill>
              <a:latin typeface="Raleway"/>
              <a:ea typeface="Raleway"/>
              <a:cs typeface="Raleway"/>
              <a:sym typeface="Raleway"/>
            </a:endParaRPr>
          </a:p>
        </p:txBody>
      </p:sp>
      <p:sp>
        <p:nvSpPr>
          <p:cNvPr id="406" name="Google Shape;406;p18"/>
          <p:cNvSpPr/>
          <p:nvPr/>
        </p:nvSpPr>
        <p:spPr>
          <a:xfrm>
            <a:off x="3461786" y="2318059"/>
            <a:ext cx="305700" cy="305700"/>
          </a:xfrm>
          <a:prstGeom prst="ellipse">
            <a:avLst/>
          </a:prstGeom>
          <a:solidFill>
            <a:srgbClr val="04AFE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8"/>
          <p:cNvSpPr txBox="1"/>
          <p:nvPr/>
        </p:nvSpPr>
        <p:spPr>
          <a:xfrm>
            <a:off x="3714800" y="2567600"/>
            <a:ext cx="1829400" cy="1281000"/>
          </a:xfrm>
          <a:prstGeom prst="rect">
            <a:avLst/>
          </a:prstGeom>
          <a:noFill/>
          <a:ln>
            <a:noFill/>
          </a:ln>
        </p:spPr>
        <p:txBody>
          <a:bodyPr anchorCtr="0" anchor="t" bIns="0" lIns="161925" spcFirstLastPara="1" rIns="0" wrap="square" tIns="0">
            <a:noAutofit/>
          </a:bodyPr>
          <a:lstStyle/>
          <a:p>
            <a:pPr indent="0" lvl="0" marL="0" marR="0" rtl="0" algn="l">
              <a:lnSpc>
                <a:spcPct val="90000"/>
              </a:lnSpc>
              <a:spcBef>
                <a:spcPts val="0"/>
              </a:spcBef>
              <a:spcAft>
                <a:spcPts val="0"/>
              </a:spcAft>
              <a:buClr>
                <a:srgbClr val="000000"/>
              </a:buClr>
              <a:buSzPts val="1100"/>
              <a:buFont typeface="Arial"/>
              <a:buNone/>
            </a:pPr>
            <a:r>
              <a:t/>
            </a:r>
            <a:endParaRPr i="0" sz="1100" u="none" cap="none" strike="noStrike">
              <a:solidFill>
                <a:srgbClr val="000000"/>
              </a:solidFill>
              <a:latin typeface="Raleway"/>
              <a:ea typeface="Raleway"/>
              <a:cs typeface="Raleway"/>
              <a:sym typeface="Raleway"/>
            </a:endParaRPr>
          </a:p>
          <a:p>
            <a:pPr indent="0" lvl="0" marL="0" marR="0" rtl="0" algn="l">
              <a:lnSpc>
                <a:spcPct val="90000"/>
              </a:lnSpc>
              <a:spcBef>
                <a:spcPts val="385"/>
              </a:spcBef>
              <a:spcAft>
                <a:spcPts val="0"/>
              </a:spcAft>
              <a:buClr>
                <a:srgbClr val="000000"/>
              </a:buClr>
              <a:buSzPts val="1100"/>
              <a:buFont typeface="Arial"/>
              <a:buNone/>
            </a:pPr>
            <a:r>
              <a:rPr b="1" i="0" lang="fr" sz="1200" u="none" cap="none" strike="noStrike">
                <a:solidFill>
                  <a:srgbClr val="00B0F0"/>
                </a:solidFill>
                <a:latin typeface="Raleway"/>
                <a:ea typeface="Raleway"/>
                <a:cs typeface="Raleway"/>
                <a:sym typeface="Raleway"/>
              </a:rPr>
              <a:t>2025 - 2026</a:t>
            </a:r>
            <a:endParaRPr sz="1200">
              <a:latin typeface="Raleway"/>
              <a:ea typeface="Raleway"/>
              <a:cs typeface="Raleway"/>
              <a:sym typeface="Raleway"/>
            </a:endParaRPr>
          </a:p>
          <a:p>
            <a:pPr indent="-298450" lvl="0" marL="457200" marR="0" rtl="0" algn="l">
              <a:lnSpc>
                <a:spcPct val="90000"/>
              </a:lnSpc>
              <a:spcBef>
                <a:spcPts val="0"/>
              </a:spcBef>
              <a:spcAft>
                <a:spcPts val="0"/>
              </a:spcAft>
              <a:buClr>
                <a:srgbClr val="1A1B47"/>
              </a:buClr>
              <a:buSzPts val="1100"/>
              <a:buFont typeface="Raleway"/>
              <a:buChar char="●"/>
            </a:pPr>
            <a:r>
              <a:rPr b="1" i="0" lang="fr" sz="1100" u="none" cap="none" strike="noStrike">
                <a:solidFill>
                  <a:srgbClr val="1A1B47"/>
                </a:solidFill>
                <a:latin typeface="Raleway"/>
                <a:ea typeface="Raleway"/>
                <a:cs typeface="Raleway"/>
                <a:sym typeface="Raleway"/>
              </a:rPr>
              <a:t>Un agent IA</a:t>
            </a:r>
            <a:endParaRPr b="1" sz="1100">
              <a:solidFill>
                <a:srgbClr val="1A1B47"/>
              </a:solidFill>
              <a:latin typeface="Raleway"/>
              <a:ea typeface="Raleway"/>
              <a:cs typeface="Raleway"/>
              <a:sym typeface="Raleway"/>
            </a:endParaRPr>
          </a:p>
          <a:p>
            <a:pPr indent="0" lvl="0" marL="457200" marR="0" rtl="0" algn="l">
              <a:lnSpc>
                <a:spcPct val="90000"/>
              </a:lnSpc>
              <a:spcBef>
                <a:spcPts val="0"/>
              </a:spcBef>
              <a:spcAft>
                <a:spcPts val="0"/>
              </a:spcAft>
              <a:buNone/>
            </a:pPr>
            <a:r>
              <a:rPr i="0" lang="fr" sz="1100" u="none" cap="none" strike="noStrike">
                <a:solidFill>
                  <a:srgbClr val="1A1B47"/>
                </a:solidFill>
                <a:latin typeface="Raleway"/>
                <a:ea typeface="Raleway"/>
                <a:cs typeface="Raleway"/>
                <a:sym typeface="Raleway"/>
              </a:rPr>
              <a:t>vous assiste dans la réalisation de vos analyses</a:t>
            </a:r>
            <a:endParaRPr>
              <a:solidFill>
                <a:srgbClr val="1A1B47"/>
              </a:solidFill>
              <a:latin typeface="Raleway"/>
              <a:ea typeface="Raleway"/>
              <a:cs typeface="Raleway"/>
              <a:sym typeface="Raleway"/>
            </a:endParaRPr>
          </a:p>
          <a:p>
            <a:pPr indent="0" lvl="0" marL="0" marR="0" rtl="0" algn="l">
              <a:lnSpc>
                <a:spcPct val="90000"/>
              </a:lnSpc>
              <a:spcBef>
                <a:spcPts val="385"/>
              </a:spcBef>
              <a:spcAft>
                <a:spcPts val="0"/>
              </a:spcAft>
              <a:buClr>
                <a:srgbClr val="000000"/>
              </a:buClr>
              <a:buSzPts val="1100"/>
              <a:buFont typeface="Arial"/>
              <a:buNone/>
            </a:pPr>
            <a:r>
              <a:t/>
            </a:r>
            <a:endParaRPr i="0" sz="1100" u="none" cap="none" strike="noStrike">
              <a:solidFill>
                <a:srgbClr val="000000"/>
              </a:solidFill>
              <a:latin typeface="Raleway"/>
              <a:ea typeface="Raleway"/>
              <a:cs typeface="Raleway"/>
              <a:sym typeface="Raleway"/>
            </a:endParaRPr>
          </a:p>
        </p:txBody>
      </p:sp>
      <p:sp>
        <p:nvSpPr>
          <p:cNvPr id="408" name="Google Shape;408;p18"/>
          <p:cNvSpPr/>
          <p:nvPr/>
        </p:nvSpPr>
        <p:spPr>
          <a:xfrm>
            <a:off x="5200783" y="1612473"/>
            <a:ext cx="422700" cy="422700"/>
          </a:xfrm>
          <a:prstGeom prst="ellipse">
            <a:avLst/>
          </a:prstGeom>
          <a:solidFill>
            <a:srgbClr val="04AFE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8"/>
          <p:cNvSpPr txBox="1"/>
          <p:nvPr/>
        </p:nvSpPr>
        <p:spPr>
          <a:xfrm>
            <a:off x="5447719" y="2312675"/>
            <a:ext cx="1889100" cy="2824500"/>
          </a:xfrm>
          <a:prstGeom prst="rect">
            <a:avLst/>
          </a:prstGeom>
          <a:noFill/>
          <a:ln>
            <a:noFill/>
          </a:ln>
        </p:spPr>
        <p:txBody>
          <a:bodyPr anchorCtr="0" anchor="t" bIns="0" lIns="223950" spcFirstLastPara="1" rIns="0" wrap="square" tIns="0">
            <a:noAutofit/>
          </a:bodyPr>
          <a:lstStyle/>
          <a:p>
            <a:pPr indent="0" lvl="0" marL="0" marR="0" rtl="0" algn="l">
              <a:lnSpc>
                <a:spcPct val="90000"/>
              </a:lnSpc>
              <a:spcBef>
                <a:spcPts val="0"/>
              </a:spcBef>
              <a:spcAft>
                <a:spcPts val="0"/>
              </a:spcAft>
              <a:buClr>
                <a:srgbClr val="000000"/>
              </a:buClr>
              <a:buSzPts val="1100"/>
              <a:buFont typeface="Arial"/>
              <a:buNone/>
            </a:pPr>
            <a:r>
              <a:rPr b="1" i="0" lang="fr" sz="1200" u="none" cap="none" strike="noStrike">
                <a:solidFill>
                  <a:srgbClr val="00B0F0"/>
                </a:solidFill>
                <a:latin typeface="Raleway"/>
                <a:ea typeface="Raleway"/>
                <a:cs typeface="Raleway"/>
                <a:sym typeface="Raleway"/>
              </a:rPr>
              <a:t>2026 +</a:t>
            </a:r>
            <a:endParaRPr sz="1200">
              <a:latin typeface="Raleway"/>
              <a:ea typeface="Raleway"/>
              <a:cs typeface="Raleway"/>
              <a:sym typeface="Raleway"/>
            </a:endParaRPr>
          </a:p>
          <a:p>
            <a:pPr indent="-298450" lvl="0" marL="457200" marR="0" rtl="0" algn="l">
              <a:lnSpc>
                <a:spcPct val="90000"/>
              </a:lnSpc>
              <a:spcBef>
                <a:spcPts val="385"/>
              </a:spcBef>
              <a:spcAft>
                <a:spcPts val="0"/>
              </a:spcAft>
              <a:buClr>
                <a:srgbClr val="1A1B47"/>
              </a:buClr>
              <a:buSzPts val="1100"/>
              <a:buFont typeface="Raleway"/>
              <a:buChar char="●"/>
            </a:pPr>
            <a:r>
              <a:rPr b="1" lang="fr" sz="1100">
                <a:solidFill>
                  <a:srgbClr val="1A1B47"/>
                </a:solidFill>
                <a:latin typeface="Raleway"/>
                <a:ea typeface="Raleway"/>
                <a:cs typeface="Raleway"/>
                <a:sym typeface="Raleway"/>
              </a:rPr>
              <a:t>I</a:t>
            </a:r>
            <a:r>
              <a:rPr b="1" i="0" lang="fr" sz="1100" u="none" cap="none" strike="noStrike">
                <a:solidFill>
                  <a:srgbClr val="1A1B47"/>
                </a:solidFill>
                <a:latin typeface="Raleway"/>
                <a:ea typeface="Raleway"/>
                <a:cs typeface="Raleway"/>
                <a:sym typeface="Raleway"/>
              </a:rPr>
              <a:t>nterface conversationnelle qui intègre l’IA</a:t>
            </a:r>
            <a:endParaRPr sz="1100">
              <a:solidFill>
                <a:srgbClr val="1A1B47"/>
              </a:solidFill>
              <a:latin typeface="Raleway"/>
              <a:ea typeface="Raleway"/>
              <a:cs typeface="Raleway"/>
              <a:sym typeface="Raleway"/>
            </a:endParaRPr>
          </a:p>
          <a:p>
            <a:pPr indent="-298450" lvl="0" marL="457200" marR="0" rtl="0" algn="l">
              <a:lnSpc>
                <a:spcPct val="90000"/>
              </a:lnSpc>
              <a:spcBef>
                <a:spcPts val="0"/>
              </a:spcBef>
              <a:spcAft>
                <a:spcPts val="0"/>
              </a:spcAft>
              <a:buClr>
                <a:srgbClr val="1A1B47"/>
              </a:buClr>
              <a:buSzPts val="1100"/>
              <a:buFont typeface="Raleway"/>
              <a:buChar char="●"/>
            </a:pPr>
            <a:r>
              <a:rPr b="1" i="0" lang="fr" sz="1100" u="none" cap="none" strike="noStrike">
                <a:solidFill>
                  <a:srgbClr val="1A1B47"/>
                </a:solidFill>
                <a:latin typeface="Raleway"/>
                <a:ea typeface="Raleway"/>
                <a:cs typeface="Raleway"/>
                <a:sym typeface="Raleway"/>
              </a:rPr>
              <a:t>Nouvelle expérience UX</a:t>
            </a:r>
            <a:endParaRPr sz="1100">
              <a:solidFill>
                <a:srgbClr val="1A1B47"/>
              </a:solidFill>
              <a:latin typeface="Raleway"/>
              <a:ea typeface="Raleway"/>
              <a:cs typeface="Raleway"/>
              <a:sym typeface="Raleway"/>
            </a:endParaRPr>
          </a:p>
          <a:p>
            <a:pPr indent="0" lvl="0" marL="0" marR="0" rtl="0" algn="l">
              <a:lnSpc>
                <a:spcPct val="90000"/>
              </a:lnSpc>
              <a:spcBef>
                <a:spcPts val="385"/>
              </a:spcBef>
              <a:spcAft>
                <a:spcPts val="0"/>
              </a:spcAft>
              <a:buClr>
                <a:srgbClr val="000000"/>
              </a:buClr>
              <a:buSzPts val="1100"/>
              <a:buFont typeface="Arial"/>
              <a:buNone/>
            </a:pPr>
            <a:r>
              <a:t/>
            </a:r>
            <a:endParaRPr b="1" i="0" sz="1100" u="none" cap="none" strike="noStrike">
              <a:solidFill>
                <a:srgbClr val="000000"/>
              </a:solidFill>
              <a:latin typeface="Raleway"/>
              <a:ea typeface="Raleway"/>
              <a:cs typeface="Raleway"/>
              <a:sym typeface="Raleway"/>
            </a:endParaRPr>
          </a:p>
          <a:p>
            <a:pPr indent="0" lvl="0" marL="0" marR="0" rtl="0" algn="l">
              <a:lnSpc>
                <a:spcPct val="90000"/>
              </a:lnSpc>
              <a:spcBef>
                <a:spcPts val="385"/>
              </a:spcBef>
              <a:spcAft>
                <a:spcPts val="0"/>
              </a:spcAft>
              <a:buClr>
                <a:srgbClr val="000000"/>
              </a:buClr>
              <a:buSzPts val="1100"/>
              <a:buFont typeface="Arial"/>
              <a:buNone/>
            </a:pPr>
            <a:r>
              <a:t/>
            </a:r>
            <a:endParaRPr b="1" i="0" sz="1100" u="none" cap="none" strike="noStrike">
              <a:solidFill>
                <a:srgbClr val="000000"/>
              </a:solidFill>
              <a:latin typeface="Raleway"/>
              <a:ea typeface="Raleway"/>
              <a:cs typeface="Raleway"/>
              <a:sym typeface="Raleway"/>
            </a:endParaRPr>
          </a:p>
        </p:txBody>
      </p:sp>
      <p:sp>
        <p:nvSpPr>
          <p:cNvPr id="410" name="Google Shape;410;p18"/>
          <p:cNvSpPr txBox="1"/>
          <p:nvPr>
            <p:ph type="title"/>
          </p:nvPr>
        </p:nvSpPr>
        <p:spPr>
          <a:xfrm>
            <a:off x="515194" y="504900"/>
            <a:ext cx="7957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400">
                <a:solidFill>
                  <a:srgbClr val="2E3A8A"/>
                </a:solidFill>
                <a:latin typeface="Raleway"/>
                <a:ea typeface="Raleway"/>
                <a:cs typeface="Raleway"/>
                <a:sym typeface="Raleway"/>
              </a:rPr>
              <a:t>Une </a:t>
            </a:r>
            <a:r>
              <a:rPr b="1" lang="fr" sz="2400">
                <a:solidFill>
                  <a:srgbClr val="04AFE3"/>
                </a:solidFill>
                <a:latin typeface="Raleway"/>
                <a:ea typeface="Raleway"/>
                <a:cs typeface="Raleway"/>
                <a:sym typeface="Raleway"/>
              </a:rPr>
              <a:t>roadmap </a:t>
            </a:r>
            <a:r>
              <a:rPr b="1" lang="fr" sz="2400">
                <a:solidFill>
                  <a:srgbClr val="2E3A8A"/>
                </a:solidFill>
                <a:latin typeface="Raleway"/>
                <a:ea typeface="Raleway"/>
                <a:cs typeface="Raleway"/>
                <a:sym typeface="Raleway"/>
              </a:rPr>
              <a:t>ambitieuse qui intègre l’IA</a:t>
            </a:r>
            <a:endParaRPr b="1" sz="2400">
              <a:solidFill>
                <a:srgbClr val="04AFE3"/>
              </a:solidFill>
              <a:latin typeface="Raleway"/>
              <a:ea typeface="Raleway"/>
              <a:cs typeface="Raleway"/>
              <a:sym typeface="Raleway"/>
            </a:endParaRPr>
          </a:p>
        </p:txBody>
      </p:sp>
      <p:pic>
        <p:nvPicPr>
          <p:cNvPr id="411" name="Google Shape;411;p18"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pic>
        <p:nvPicPr>
          <p:cNvPr id="412" name="Google Shape;412;p18" title="icônes pour présentation (11).png"/>
          <p:cNvPicPr preferRelativeResize="0"/>
          <p:nvPr/>
        </p:nvPicPr>
        <p:blipFill rotWithShape="1">
          <a:blip r:embed="rId4">
            <a:alphaModFix/>
          </a:blip>
          <a:srcRect b="4950" l="41200" r="30482" t="59149"/>
          <a:stretch/>
        </p:blipFill>
        <p:spPr>
          <a:xfrm>
            <a:off x="7287099" y="3702462"/>
            <a:ext cx="1346275" cy="9601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g3650e3c5c76_0_241"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sp>
        <p:nvSpPr>
          <p:cNvPr id="418" name="Google Shape;418;g3650e3c5c76_0_241"/>
          <p:cNvSpPr txBox="1"/>
          <p:nvPr/>
        </p:nvSpPr>
        <p:spPr>
          <a:xfrm>
            <a:off x="194450" y="757450"/>
            <a:ext cx="3053700" cy="1178100"/>
          </a:xfrm>
          <a:prstGeom prst="rect">
            <a:avLst/>
          </a:prstGeom>
          <a:solidFill>
            <a:schemeClr val="accent3"/>
          </a:solidFill>
          <a:ln>
            <a:noFill/>
          </a:ln>
        </p:spPr>
        <p:txBody>
          <a:bodyPr anchorCtr="0" anchor="ctr" bIns="0" lIns="0" spcFirstLastPara="1" rIns="0" wrap="square" tIns="0">
            <a:noAutofit/>
          </a:bodyPr>
          <a:lstStyle/>
          <a:p>
            <a:pPr indent="-285750" lvl="0" marL="457200" marR="0" rtl="0" algn="l">
              <a:lnSpc>
                <a:spcPct val="100000"/>
              </a:lnSpc>
              <a:spcBef>
                <a:spcPts val="0"/>
              </a:spcBef>
              <a:spcAft>
                <a:spcPts val="0"/>
              </a:spcAft>
              <a:buClr>
                <a:schemeClr val="lt1"/>
              </a:buClr>
              <a:buSzPts val="900"/>
              <a:buFont typeface="Raleway"/>
              <a:buChar char="●"/>
            </a:pPr>
            <a:r>
              <a:rPr b="1" i="0" lang="fr" sz="900" u="none" cap="none" strike="noStrike">
                <a:solidFill>
                  <a:schemeClr val="lt1"/>
                </a:solidFill>
                <a:latin typeface="Raleway"/>
                <a:ea typeface="Raleway"/>
                <a:cs typeface="Raleway"/>
                <a:sym typeface="Raleway"/>
              </a:rPr>
              <a:t>Enrichir les entretiens</a:t>
            </a:r>
            <a:endParaRPr b="1" sz="900">
              <a:solidFill>
                <a:schemeClr val="lt1"/>
              </a:solidFill>
              <a:latin typeface="Raleway"/>
              <a:ea typeface="Raleway"/>
              <a:cs typeface="Raleway"/>
              <a:sym typeface="Raleway"/>
            </a:endParaRPr>
          </a:p>
          <a:p>
            <a:pPr indent="0" lvl="0" marL="457200" marR="0" rtl="0" algn="l">
              <a:lnSpc>
                <a:spcPct val="100000"/>
              </a:lnSpc>
              <a:spcBef>
                <a:spcPts val="0"/>
              </a:spcBef>
              <a:spcAft>
                <a:spcPts val="0"/>
              </a:spcAft>
              <a:buNone/>
            </a:pPr>
            <a:r>
              <a:rPr b="1" i="0" lang="fr" sz="900" u="none" cap="none" strike="noStrike">
                <a:solidFill>
                  <a:schemeClr val="lt1"/>
                </a:solidFill>
                <a:latin typeface="Raleway"/>
                <a:ea typeface="Raleway"/>
                <a:cs typeface="Raleway"/>
                <a:sym typeface="Raleway"/>
              </a:rPr>
              <a:t>de recrutement </a:t>
            </a:r>
            <a:r>
              <a:rPr i="0" lang="fr" sz="900" u="none" cap="none" strike="noStrike">
                <a:solidFill>
                  <a:schemeClr val="lt1"/>
                </a:solidFill>
                <a:latin typeface="Raleway Medium"/>
                <a:ea typeface="Raleway Medium"/>
                <a:cs typeface="Raleway Medium"/>
                <a:sym typeface="Raleway Medium"/>
              </a:rPr>
              <a:t>et affiner</a:t>
            </a:r>
            <a:r>
              <a:rPr lang="fr" sz="900">
                <a:solidFill>
                  <a:schemeClr val="lt1"/>
                </a:solidFill>
                <a:latin typeface="Raleway Medium"/>
                <a:ea typeface="Raleway Medium"/>
                <a:cs typeface="Raleway Medium"/>
                <a:sym typeface="Raleway Medium"/>
              </a:rPr>
              <a:t> </a:t>
            </a:r>
            <a:r>
              <a:rPr i="0" lang="fr" sz="900" u="none" cap="none" strike="noStrike">
                <a:solidFill>
                  <a:schemeClr val="lt1"/>
                </a:solidFill>
                <a:latin typeface="Raleway Medium"/>
                <a:ea typeface="Raleway Medium"/>
                <a:cs typeface="Raleway Medium"/>
                <a:sym typeface="Raleway Medium"/>
              </a:rPr>
              <a:t>le choix d’un candida</a:t>
            </a:r>
            <a:r>
              <a:rPr lang="fr" sz="900">
                <a:solidFill>
                  <a:schemeClr val="lt1"/>
                </a:solidFill>
                <a:latin typeface="Raleway Medium"/>
                <a:ea typeface="Raleway Medium"/>
                <a:cs typeface="Raleway Medium"/>
                <a:sym typeface="Raleway Medium"/>
              </a:rPr>
              <a:t>t</a:t>
            </a:r>
            <a:endParaRPr sz="900">
              <a:latin typeface="Raleway Medium"/>
              <a:ea typeface="Raleway Medium"/>
              <a:cs typeface="Raleway Medium"/>
              <a:sym typeface="Raleway Medium"/>
            </a:endParaRPr>
          </a:p>
          <a:p>
            <a:pPr indent="-285750" lvl="0" marL="457200" rtl="0" algn="l">
              <a:spcBef>
                <a:spcPts val="0"/>
              </a:spcBef>
              <a:spcAft>
                <a:spcPts val="0"/>
              </a:spcAft>
              <a:buClr>
                <a:schemeClr val="lt1"/>
              </a:buClr>
              <a:buSzPts val="900"/>
              <a:buFont typeface="Raleway"/>
              <a:buChar char="●"/>
            </a:pPr>
            <a:r>
              <a:rPr b="1" lang="fr" sz="900">
                <a:solidFill>
                  <a:schemeClr val="lt1"/>
                </a:solidFill>
                <a:latin typeface="Raleway"/>
                <a:ea typeface="Raleway"/>
                <a:cs typeface="Raleway"/>
                <a:sym typeface="Raleway"/>
              </a:rPr>
              <a:t>Identifier</a:t>
            </a:r>
            <a:r>
              <a:rPr lang="fr" sz="900">
                <a:solidFill>
                  <a:schemeClr val="lt1"/>
                </a:solidFill>
                <a:latin typeface="Raleway Medium"/>
                <a:ea typeface="Raleway Medium"/>
                <a:cs typeface="Raleway Medium"/>
                <a:sym typeface="Raleway Medium"/>
              </a:rPr>
              <a:t> les candidats internes dans</a:t>
            </a:r>
            <a:endParaRPr sz="900">
              <a:solidFill>
                <a:schemeClr val="lt1"/>
              </a:solidFill>
              <a:latin typeface="Raleway Medium"/>
              <a:ea typeface="Raleway Medium"/>
              <a:cs typeface="Raleway Medium"/>
              <a:sym typeface="Raleway Medium"/>
            </a:endParaRPr>
          </a:p>
          <a:p>
            <a:pPr indent="0" lvl="0" marL="457200" rtl="0" algn="l">
              <a:spcBef>
                <a:spcPts val="0"/>
              </a:spcBef>
              <a:spcAft>
                <a:spcPts val="0"/>
              </a:spcAft>
              <a:buNone/>
            </a:pPr>
            <a:r>
              <a:rPr lang="fr" sz="900">
                <a:solidFill>
                  <a:schemeClr val="lt1"/>
                </a:solidFill>
                <a:latin typeface="Raleway Medium"/>
                <a:ea typeface="Raleway Medium"/>
                <a:cs typeface="Raleway Medium"/>
                <a:sym typeface="Raleway Medium"/>
              </a:rPr>
              <a:t>les plans de succession (</a:t>
            </a:r>
            <a:r>
              <a:rPr b="1" lang="fr" sz="900">
                <a:solidFill>
                  <a:schemeClr val="lt1"/>
                </a:solidFill>
                <a:latin typeface="Raleway"/>
                <a:ea typeface="Raleway"/>
                <a:cs typeface="Raleway"/>
                <a:sym typeface="Raleway"/>
              </a:rPr>
              <a:t>mobilité</a:t>
            </a:r>
            <a:r>
              <a:rPr lang="fr" sz="900">
                <a:solidFill>
                  <a:schemeClr val="lt1"/>
                </a:solidFill>
                <a:latin typeface="Raleway"/>
                <a:ea typeface="Raleway"/>
                <a:cs typeface="Raleway"/>
                <a:sym typeface="Raleway"/>
              </a:rPr>
              <a:t>)</a:t>
            </a:r>
            <a:endParaRPr b="1" sz="900">
              <a:solidFill>
                <a:schemeClr val="lt1"/>
              </a:solidFill>
              <a:latin typeface="Raleway"/>
              <a:ea typeface="Raleway"/>
              <a:cs typeface="Raleway"/>
              <a:sym typeface="Raleway"/>
            </a:endParaRPr>
          </a:p>
          <a:p>
            <a:pPr indent="-285750" lvl="0" marL="457200" marR="0" rtl="0" algn="l">
              <a:lnSpc>
                <a:spcPct val="100000"/>
              </a:lnSpc>
              <a:spcBef>
                <a:spcPts val="0"/>
              </a:spcBef>
              <a:spcAft>
                <a:spcPts val="0"/>
              </a:spcAft>
              <a:buClr>
                <a:schemeClr val="lt1"/>
              </a:buClr>
              <a:buSzPts val="900"/>
              <a:buFont typeface="Raleway"/>
              <a:buChar char="●"/>
            </a:pPr>
            <a:r>
              <a:rPr b="1" i="0" lang="fr" sz="900" u="none" cap="none" strike="noStrike">
                <a:solidFill>
                  <a:schemeClr val="lt1"/>
                </a:solidFill>
                <a:latin typeface="Raleway"/>
                <a:ea typeface="Raleway"/>
                <a:cs typeface="Raleway"/>
                <a:sym typeface="Raleway"/>
              </a:rPr>
              <a:t>Assessment</a:t>
            </a:r>
            <a:r>
              <a:rPr b="0" i="0" lang="fr" sz="900" u="none" cap="none" strike="noStrike">
                <a:solidFill>
                  <a:schemeClr val="lt1"/>
                </a:solidFill>
                <a:latin typeface="Raleway"/>
                <a:ea typeface="Raleway"/>
                <a:cs typeface="Raleway"/>
                <a:sym typeface="Raleway"/>
              </a:rPr>
              <a:t> individuels ou collectifs (</a:t>
            </a:r>
            <a:r>
              <a:rPr i="0" lang="fr" sz="900" u="none" cap="none" strike="noStrike">
                <a:solidFill>
                  <a:schemeClr val="lt1"/>
                </a:solidFill>
                <a:latin typeface="Raleway Medium"/>
                <a:ea typeface="Raleway Medium"/>
                <a:cs typeface="Raleway Medium"/>
                <a:sym typeface="Raleway Medium"/>
              </a:rPr>
              <a:t>Dirigeants, managers ou </a:t>
            </a:r>
            <a:r>
              <a:rPr lang="fr" sz="900">
                <a:solidFill>
                  <a:schemeClr val="lt1"/>
                </a:solidFill>
                <a:latin typeface="Raleway Medium"/>
                <a:ea typeface="Raleway Medium"/>
                <a:cs typeface="Raleway Medium"/>
                <a:sym typeface="Raleway Medium"/>
              </a:rPr>
              <a:t>Codir)</a:t>
            </a:r>
            <a:endParaRPr sz="900">
              <a:solidFill>
                <a:schemeClr val="lt1"/>
              </a:solidFill>
              <a:latin typeface="Raleway Medium"/>
              <a:ea typeface="Raleway Medium"/>
              <a:cs typeface="Raleway Medium"/>
              <a:sym typeface="Raleway Medium"/>
            </a:endParaRPr>
          </a:p>
        </p:txBody>
      </p:sp>
      <p:sp>
        <p:nvSpPr>
          <p:cNvPr id="419" name="Google Shape;419;g3650e3c5c76_0_241"/>
          <p:cNvSpPr txBox="1"/>
          <p:nvPr/>
        </p:nvSpPr>
        <p:spPr>
          <a:xfrm>
            <a:off x="6131250" y="2560050"/>
            <a:ext cx="2768100" cy="1062600"/>
          </a:xfrm>
          <a:prstGeom prst="rect">
            <a:avLst/>
          </a:prstGeom>
          <a:solidFill>
            <a:srgbClr val="4AD3FD"/>
          </a:solidFill>
          <a:ln>
            <a:noFill/>
          </a:ln>
        </p:spPr>
        <p:txBody>
          <a:bodyPr anchorCtr="0" anchor="ctr" bIns="91425" lIns="91425" spcFirstLastPara="1" rIns="91425" wrap="square" tIns="91425">
            <a:noAutofit/>
          </a:bodyPr>
          <a:lstStyle/>
          <a:p>
            <a:pPr indent="-285750" lvl="0" marL="457200" marR="0" rtl="0" algn="l">
              <a:lnSpc>
                <a:spcPct val="100000"/>
              </a:lnSpc>
              <a:spcBef>
                <a:spcPts val="0"/>
              </a:spcBef>
              <a:spcAft>
                <a:spcPts val="0"/>
              </a:spcAft>
              <a:buClr>
                <a:schemeClr val="lt1"/>
              </a:buClr>
              <a:buSzPts val="900"/>
              <a:buFont typeface="Raleway"/>
              <a:buChar char="●"/>
            </a:pPr>
            <a:r>
              <a:rPr b="1" i="0" lang="fr" sz="900" u="none" cap="none" strike="noStrike">
                <a:solidFill>
                  <a:schemeClr val="lt1"/>
                </a:solidFill>
                <a:latin typeface="Raleway"/>
                <a:ea typeface="Raleway"/>
                <a:cs typeface="Raleway"/>
                <a:sym typeface="Raleway"/>
              </a:rPr>
              <a:t>Coaching</a:t>
            </a:r>
            <a:r>
              <a:rPr b="0" i="0" lang="fr" sz="900" u="none" cap="none" strike="noStrike">
                <a:solidFill>
                  <a:schemeClr val="lt1"/>
                </a:solidFill>
                <a:latin typeface="Raleway"/>
                <a:ea typeface="Raleway"/>
                <a:cs typeface="Raleway"/>
                <a:sym typeface="Raleway"/>
              </a:rPr>
              <a:t> </a:t>
            </a:r>
            <a:r>
              <a:rPr i="0" lang="fr" sz="900" u="none" cap="none" strike="noStrike">
                <a:solidFill>
                  <a:schemeClr val="lt1"/>
                </a:solidFill>
                <a:latin typeface="Raleway Medium"/>
                <a:ea typeface="Raleway Medium"/>
                <a:cs typeface="Raleway Medium"/>
                <a:sym typeface="Raleway Medium"/>
              </a:rPr>
              <a:t>et </a:t>
            </a:r>
            <a:r>
              <a:rPr b="1" i="0" lang="fr" sz="900" u="none" cap="none" strike="noStrike">
                <a:solidFill>
                  <a:schemeClr val="lt1"/>
                </a:solidFill>
                <a:latin typeface="Raleway"/>
                <a:ea typeface="Raleway"/>
                <a:cs typeface="Raleway"/>
                <a:sym typeface="Raleway"/>
              </a:rPr>
              <a:t>bilan de compétences</a:t>
            </a:r>
            <a:endParaRPr sz="900"/>
          </a:p>
          <a:p>
            <a:pPr indent="-285750" lvl="0" marL="457200" marR="0" rtl="0" algn="l">
              <a:lnSpc>
                <a:spcPct val="100000"/>
              </a:lnSpc>
              <a:spcBef>
                <a:spcPts val="0"/>
              </a:spcBef>
              <a:spcAft>
                <a:spcPts val="0"/>
              </a:spcAft>
              <a:buClr>
                <a:schemeClr val="lt1"/>
              </a:buClr>
              <a:buSzPts val="900"/>
              <a:buFont typeface="Raleway"/>
              <a:buChar char="●"/>
            </a:pPr>
            <a:r>
              <a:rPr b="1" i="0" lang="fr" sz="900" u="none" cap="none" strike="noStrike">
                <a:solidFill>
                  <a:schemeClr val="lt1"/>
                </a:solidFill>
                <a:latin typeface="Raleway"/>
                <a:ea typeface="Raleway"/>
                <a:cs typeface="Raleway"/>
                <a:sym typeface="Raleway"/>
              </a:rPr>
              <a:t>Diagnostic et Gestion des talents</a:t>
            </a:r>
            <a:endParaRPr b="1" i="0" sz="900" u="none" cap="none" strike="noStrike">
              <a:solidFill>
                <a:schemeClr val="lt1"/>
              </a:solidFill>
              <a:latin typeface="Raleway"/>
              <a:ea typeface="Raleway"/>
              <a:cs typeface="Raleway"/>
              <a:sym typeface="Raleway"/>
            </a:endParaRPr>
          </a:p>
          <a:p>
            <a:pPr indent="-285750" lvl="0" marL="457200" marR="0" rtl="0" algn="l">
              <a:lnSpc>
                <a:spcPct val="100000"/>
              </a:lnSpc>
              <a:spcBef>
                <a:spcPts val="0"/>
              </a:spcBef>
              <a:spcAft>
                <a:spcPts val="0"/>
              </a:spcAft>
              <a:buClr>
                <a:schemeClr val="lt1"/>
              </a:buClr>
              <a:buSzPts val="900"/>
              <a:buFont typeface="Raleway"/>
              <a:buChar char="●"/>
            </a:pPr>
            <a:r>
              <a:rPr b="1" i="0" lang="fr" sz="900" u="none" cap="none" strike="noStrike">
                <a:solidFill>
                  <a:schemeClr val="lt1"/>
                </a:solidFill>
                <a:latin typeface="Raleway"/>
                <a:ea typeface="Raleway"/>
                <a:cs typeface="Raleway"/>
                <a:sym typeface="Raleway"/>
              </a:rPr>
              <a:t>Formation</a:t>
            </a:r>
            <a:r>
              <a:rPr b="0" i="0" lang="fr" sz="900" u="none" cap="none" strike="noStrike">
                <a:solidFill>
                  <a:schemeClr val="lt1"/>
                </a:solidFill>
                <a:latin typeface="Raleway"/>
                <a:ea typeface="Raleway"/>
                <a:cs typeface="Raleway"/>
                <a:sym typeface="Raleway"/>
              </a:rPr>
              <a:t> </a:t>
            </a:r>
            <a:r>
              <a:rPr i="0" lang="fr" sz="900" u="none" cap="none" strike="noStrike">
                <a:solidFill>
                  <a:schemeClr val="lt1"/>
                </a:solidFill>
                <a:latin typeface="Raleway Medium"/>
                <a:ea typeface="Raleway Medium"/>
                <a:cs typeface="Raleway Medium"/>
                <a:sym typeface="Raleway Medium"/>
              </a:rPr>
              <a:t>et développement</a:t>
            </a:r>
            <a:endParaRPr sz="900">
              <a:solidFill>
                <a:schemeClr val="lt1"/>
              </a:solidFill>
              <a:latin typeface="Raleway Medium"/>
              <a:ea typeface="Raleway Medium"/>
              <a:cs typeface="Raleway Medium"/>
              <a:sym typeface="Raleway Medium"/>
            </a:endParaRPr>
          </a:p>
          <a:p>
            <a:pPr indent="0" lvl="0" marL="457200" marR="0" rtl="0" algn="l">
              <a:lnSpc>
                <a:spcPct val="100000"/>
              </a:lnSpc>
              <a:spcBef>
                <a:spcPts val="0"/>
              </a:spcBef>
              <a:spcAft>
                <a:spcPts val="0"/>
              </a:spcAft>
              <a:buNone/>
            </a:pPr>
            <a:r>
              <a:rPr i="0" lang="fr" sz="900" u="none" cap="none" strike="noStrike">
                <a:solidFill>
                  <a:schemeClr val="lt1"/>
                </a:solidFill>
                <a:latin typeface="Raleway Medium"/>
                <a:ea typeface="Raleway Medium"/>
                <a:cs typeface="Raleway Medium"/>
                <a:sym typeface="Raleway Medium"/>
              </a:rPr>
              <a:t>des compétences,</a:t>
            </a:r>
            <a:r>
              <a:rPr lang="fr" sz="900">
                <a:solidFill>
                  <a:schemeClr val="lt1"/>
                </a:solidFill>
                <a:latin typeface="Raleway Medium"/>
                <a:ea typeface="Raleway Medium"/>
                <a:cs typeface="Raleway Medium"/>
                <a:sym typeface="Raleway Medium"/>
              </a:rPr>
              <a:t> </a:t>
            </a:r>
            <a:r>
              <a:rPr i="0" lang="fr" sz="900" u="none" cap="none" strike="noStrike">
                <a:solidFill>
                  <a:schemeClr val="lt1"/>
                </a:solidFill>
                <a:latin typeface="Raleway Medium"/>
                <a:ea typeface="Raleway Medium"/>
                <a:cs typeface="Raleway Medium"/>
                <a:sym typeface="Raleway Medium"/>
              </a:rPr>
              <a:t>en particulier managériales.</a:t>
            </a:r>
            <a:endParaRPr i="0" sz="900" u="none" cap="none" strike="noStrike">
              <a:solidFill>
                <a:schemeClr val="lt1"/>
              </a:solidFill>
              <a:latin typeface="Raleway Medium"/>
              <a:ea typeface="Raleway Medium"/>
              <a:cs typeface="Raleway Medium"/>
              <a:sym typeface="Raleway Medium"/>
            </a:endParaRPr>
          </a:p>
          <a:p>
            <a:pPr indent="-285750" lvl="0" marL="457200" rtl="0" algn="l">
              <a:spcBef>
                <a:spcPts val="0"/>
              </a:spcBef>
              <a:spcAft>
                <a:spcPts val="0"/>
              </a:spcAft>
              <a:buClr>
                <a:schemeClr val="lt1"/>
              </a:buClr>
              <a:buSzPts val="900"/>
              <a:buFont typeface="Raleway Medium"/>
              <a:buChar char="●"/>
            </a:pPr>
            <a:r>
              <a:rPr lang="fr" sz="900">
                <a:solidFill>
                  <a:schemeClr val="lt1"/>
                </a:solidFill>
                <a:latin typeface="Raleway Medium"/>
                <a:ea typeface="Raleway Medium"/>
                <a:cs typeface="Raleway Medium"/>
                <a:sym typeface="Raleway Medium"/>
              </a:rPr>
              <a:t>Bilan de compétences évolution professionnelles</a:t>
            </a:r>
            <a:endParaRPr sz="900">
              <a:solidFill>
                <a:schemeClr val="lt1"/>
              </a:solidFill>
              <a:latin typeface="Raleway Medium"/>
              <a:ea typeface="Raleway Medium"/>
              <a:cs typeface="Raleway Medium"/>
              <a:sym typeface="Raleway Medium"/>
            </a:endParaRPr>
          </a:p>
        </p:txBody>
      </p:sp>
      <p:sp>
        <p:nvSpPr>
          <p:cNvPr id="420" name="Google Shape;420;g3650e3c5c76_0_241"/>
          <p:cNvSpPr txBox="1"/>
          <p:nvPr/>
        </p:nvSpPr>
        <p:spPr>
          <a:xfrm>
            <a:off x="5837649" y="757450"/>
            <a:ext cx="3111900" cy="927900"/>
          </a:xfrm>
          <a:prstGeom prst="rect">
            <a:avLst/>
          </a:prstGeom>
          <a:solidFill>
            <a:srgbClr val="06AFE3"/>
          </a:solidFill>
          <a:ln>
            <a:noFill/>
          </a:ln>
        </p:spPr>
        <p:txBody>
          <a:bodyPr anchorCtr="0" anchor="ctr" bIns="45700" lIns="91425" spcFirstLastPara="1" rIns="91425" wrap="square" tIns="45700">
            <a:noAutofit/>
          </a:bodyPr>
          <a:lstStyle/>
          <a:p>
            <a:pPr indent="-285750" lvl="0" marL="457200" marR="0" rtl="0" algn="l">
              <a:lnSpc>
                <a:spcPct val="100000"/>
              </a:lnSpc>
              <a:spcBef>
                <a:spcPts val="0"/>
              </a:spcBef>
              <a:spcAft>
                <a:spcPts val="0"/>
              </a:spcAft>
              <a:buClr>
                <a:schemeClr val="lt1"/>
              </a:buClr>
              <a:buSzPts val="900"/>
              <a:buFont typeface="Raleway"/>
              <a:buChar char="●"/>
            </a:pPr>
            <a:r>
              <a:rPr i="0" lang="fr" sz="900" u="none" cap="none" strike="noStrike">
                <a:solidFill>
                  <a:schemeClr val="lt1"/>
                </a:solidFill>
                <a:latin typeface="Raleway Medium"/>
                <a:ea typeface="Raleway Medium"/>
                <a:cs typeface="Raleway Medium"/>
                <a:sym typeface="Raleway Medium"/>
              </a:rPr>
              <a:t>Accélérer</a:t>
            </a:r>
            <a:r>
              <a:rPr b="0" i="0" lang="fr" sz="900" u="none" cap="none" strike="noStrike">
                <a:solidFill>
                  <a:schemeClr val="lt1"/>
                </a:solidFill>
                <a:latin typeface="Raleway"/>
                <a:ea typeface="Raleway"/>
                <a:cs typeface="Raleway"/>
                <a:sym typeface="Raleway"/>
              </a:rPr>
              <a:t> </a:t>
            </a:r>
            <a:r>
              <a:rPr b="1" i="0" lang="fr" sz="900" u="none" cap="none" strike="noStrike">
                <a:solidFill>
                  <a:schemeClr val="lt1"/>
                </a:solidFill>
                <a:latin typeface="Raleway"/>
                <a:ea typeface="Raleway"/>
                <a:cs typeface="Raleway"/>
                <a:sym typeface="Raleway"/>
              </a:rPr>
              <a:t>l’intégration, et</a:t>
            </a:r>
            <a:r>
              <a:rPr b="1" lang="fr" sz="900">
                <a:solidFill>
                  <a:schemeClr val="lt1"/>
                </a:solidFill>
                <a:latin typeface="Raleway"/>
                <a:ea typeface="Raleway"/>
                <a:cs typeface="Raleway"/>
                <a:sym typeface="Raleway"/>
              </a:rPr>
              <a:t> </a:t>
            </a:r>
            <a:r>
              <a:rPr b="1" i="0" lang="fr" sz="900" u="none" cap="none" strike="noStrike">
                <a:solidFill>
                  <a:schemeClr val="lt1"/>
                </a:solidFill>
                <a:latin typeface="Raleway"/>
                <a:ea typeface="Raleway"/>
                <a:cs typeface="Raleway"/>
                <a:sym typeface="Raleway"/>
              </a:rPr>
              <a:t>la prise de poste</a:t>
            </a:r>
            <a:r>
              <a:rPr b="0" i="0" lang="fr" sz="900" u="none" cap="none" strike="noStrike">
                <a:solidFill>
                  <a:schemeClr val="lt1"/>
                </a:solidFill>
                <a:latin typeface="Raleway"/>
                <a:ea typeface="Raleway"/>
                <a:cs typeface="Raleway"/>
                <a:sym typeface="Raleway"/>
              </a:rPr>
              <a:t> </a:t>
            </a:r>
            <a:r>
              <a:rPr lang="fr" sz="900">
                <a:solidFill>
                  <a:schemeClr val="lt1"/>
                </a:solidFill>
                <a:latin typeface="Raleway Medium"/>
                <a:ea typeface="Raleway Medium"/>
                <a:cs typeface="Raleway Medium"/>
                <a:sym typeface="Raleway Medium"/>
              </a:rPr>
              <a:t>d’un</a:t>
            </a:r>
            <a:r>
              <a:rPr i="0" lang="fr" sz="900" u="none" cap="none" strike="noStrike">
                <a:solidFill>
                  <a:schemeClr val="lt1"/>
                </a:solidFill>
                <a:latin typeface="Raleway Medium"/>
                <a:ea typeface="Raleway Medium"/>
                <a:cs typeface="Raleway Medium"/>
                <a:sym typeface="Raleway Medium"/>
              </a:rPr>
              <a:t> manager dans une nouvelle équipe</a:t>
            </a:r>
            <a:endParaRPr sz="900">
              <a:latin typeface="Raleway Medium"/>
              <a:ea typeface="Raleway Medium"/>
              <a:cs typeface="Raleway Medium"/>
              <a:sym typeface="Raleway Medium"/>
            </a:endParaRPr>
          </a:p>
          <a:p>
            <a:pPr indent="0" lvl="0" marL="457200" marR="0" rtl="0" algn="l">
              <a:lnSpc>
                <a:spcPct val="100000"/>
              </a:lnSpc>
              <a:spcBef>
                <a:spcPts val="0"/>
              </a:spcBef>
              <a:spcAft>
                <a:spcPts val="0"/>
              </a:spcAft>
              <a:buNone/>
            </a:pPr>
            <a:r>
              <a:t/>
            </a:r>
            <a:endParaRPr sz="900">
              <a:latin typeface="Raleway Medium"/>
              <a:ea typeface="Raleway Medium"/>
              <a:cs typeface="Raleway Medium"/>
              <a:sym typeface="Raleway Medium"/>
            </a:endParaRPr>
          </a:p>
        </p:txBody>
      </p:sp>
      <p:sp>
        <p:nvSpPr>
          <p:cNvPr id="421" name="Google Shape;421;g3650e3c5c76_0_241"/>
          <p:cNvSpPr txBox="1"/>
          <p:nvPr/>
        </p:nvSpPr>
        <p:spPr>
          <a:xfrm>
            <a:off x="5101575" y="3891900"/>
            <a:ext cx="3841200" cy="1062600"/>
          </a:xfrm>
          <a:prstGeom prst="rect">
            <a:avLst/>
          </a:prstGeom>
          <a:solidFill>
            <a:srgbClr val="2E3A8A"/>
          </a:solidFill>
          <a:ln>
            <a:noFill/>
          </a:ln>
        </p:spPr>
        <p:txBody>
          <a:bodyPr anchorCtr="0" anchor="ctr" bIns="45700" lIns="91425" spcFirstLastPara="1" rIns="91425" wrap="square" tIns="45700">
            <a:noAutofit/>
          </a:bodyPr>
          <a:lstStyle/>
          <a:p>
            <a:pPr indent="-285750" lvl="0" marL="457200" marR="0" rtl="0" algn="l">
              <a:lnSpc>
                <a:spcPct val="100000"/>
              </a:lnSpc>
              <a:spcBef>
                <a:spcPts val="0"/>
              </a:spcBef>
              <a:spcAft>
                <a:spcPts val="0"/>
              </a:spcAft>
              <a:buClr>
                <a:schemeClr val="lt1"/>
              </a:buClr>
              <a:buSzPts val="900"/>
              <a:buFont typeface="Raleway"/>
              <a:buChar char="●"/>
            </a:pPr>
            <a:r>
              <a:rPr b="1" i="0" lang="fr" sz="900" u="none" cap="none" strike="noStrike">
                <a:solidFill>
                  <a:schemeClr val="lt1"/>
                </a:solidFill>
                <a:latin typeface="Raleway"/>
                <a:ea typeface="Raleway"/>
                <a:cs typeface="Raleway"/>
                <a:sym typeface="Raleway"/>
              </a:rPr>
              <a:t>Coaching</a:t>
            </a:r>
            <a:r>
              <a:rPr b="0" i="0" lang="fr" sz="900" u="none" cap="none" strike="noStrike">
                <a:solidFill>
                  <a:schemeClr val="lt1"/>
                </a:solidFill>
                <a:latin typeface="Raleway"/>
                <a:ea typeface="Raleway"/>
                <a:cs typeface="Raleway"/>
                <a:sym typeface="Raleway"/>
              </a:rPr>
              <a:t> </a:t>
            </a:r>
            <a:r>
              <a:rPr i="0" lang="fr" sz="900" u="none" cap="none" strike="noStrike">
                <a:solidFill>
                  <a:schemeClr val="lt1"/>
                </a:solidFill>
                <a:latin typeface="Raleway Medium"/>
                <a:ea typeface="Raleway Medium"/>
                <a:cs typeface="Raleway Medium"/>
                <a:sym typeface="Raleway Medium"/>
              </a:rPr>
              <a:t>collectif (équipe ou binôme)</a:t>
            </a:r>
            <a:endParaRPr sz="900">
              <a:latin typeface="Raleway Medium"/>
              <a:ea typeface="Raleway Medium"/>
              <a:cs typeface="Raleway Medium"/>
              <a:sym typeface="Raleway Medium"/>
            </a:endParaRPr>
          </a:p>
          <a:p>
            <a:pPr indent="-285750" lvl="0" marL="457200" marR="0" rtl="0" algn="l">
              <a:lnSpc>
                <a:spcPct val="100000"/>
              </a:lnSpc>
              <a:spcBef>
                <a:spcPts val="0"/>
              </a:spcBef>
              <a:spcAft>
                <a:spcPts val="0"/>
              </a:spcAft>
              <a:buClr>
                <a:schemeClr val="lt1"/>
              </a:buClr>
              <a:buSzPts val="900"/>
              <a:buFont typeface="Raleway"/>
              <a:buChar char="●"/>
            </a:pPr>
            <a:r>
              <a:rPr b="1" lang="fr" sz="900">
                <a:solidFill>
                  <a:schemeClr val="lt1"/>
                </a:solidFill>
                <a:latin typeface="Raleway"/>
                <a:ea typeface="Raleway"/>
                <a:cs typeface="Raleway"/>
                <a:sym typeface="Raleway"/>
              </a:rPr>
              <a:t>Diagnostic et p</a:t>
            </a:r>
            <a:r>
              <a:rPr b="1" i="0" lang="fr" sz="900" u="none" cap="none" strike="noStrike">
                <a:solidFill>
                  <a:schemeClr val="lt1"/>
                </a:solidFill>
                <a:latin typeface="Raleway"/>
                <a:ea typeface="Raleway"/>
                <a:cs typeface="Raleway"/>
                <a:sym typeface="Raleway"/>
              </a:rPr>
              <a:t>erformance d’équipe :</a:t>
            </a:r>
            <a:r>
              <a:rPr b="0" i="0" lang="fr" sz="900" u="none" cap="none" strike="noStrike">
                <a:solidFill>
                  <a:schemeClr val="lt1"/>
                </a:solidFill>
                <a:latin typeface="Raleway"/>
                <a:ea typeface="Raleway"/>
                <a:cs typeface="Raleway"/>
                <a:sym typeface="Raleway"/>
              </a:rPr>
              <a:t> </a:t>
            </a:r>
            <a:r>
              <a:rPr lang="fr" sz="900">
                <a:solidFill>
                  <a:schemeClr val="lt1"/>
                </a:solidFill>
                <a:latin typeface="Raleway"/>
                <a:ea typeface="Raleway"/>
                <a:cs typeface="Raleway"/>
                <a:sym typeface="Raleway"/>
              </a:rPr>
              <a:t>objectivation et </a:t>
            </a:r>
            <a:r>
              <a:rPr i="0" lang="fr" sz="900" u="none" cap="none" strike="noStrike">
                <a:solidFill>
                  <a:schemeClr val="lt1"/>
                </a:solidFill>
                <a:latin typeface="Raleway Medium"/>
                <a:ea typeface="Raleway Medium"/>
                <a:cs typeface="Raleway Medium"/>
                <a:sym typeface="Raleway Medium"/>
              </a:rPr>
              <a:t>optimis</a:t>
            </a:r>
            <a:r>
              <a:rPr lang="fr" sz="900">
                <a:solidFill>
                  <a:schemeClr val="lt1"/>
                </a:solidFill>
                <a:latin typeface="Raleway Medium"/>
                <a:ea typeface="Raleway Medium"/>
                <a:cs typeface="Raleway Medium"/>
                <a:sym typeface="Raleway Medium"/>
              </a:rPr>
              <a:t>ation de </a:t>
            </a:r>
            <a:r>
              <a:rPr i="0" lang="fr" sz="900" u="none" cap="none" strike="noStrike">
                <a:solidFill>
                  <a:schemeClr val="lt1"/>
                </a:solidFill>
                <a:latin typeface="Raleway Medium"/>
                <a:ea typeface="Raleway Medium"/>
                <a:cs typeface="Raleway Medium"/>
                <a:sym typeface="Raleway Medium"/>
              </a:rPr>
              <a:t> </a:t>
            </a:r>
            <a:r>
              <a:rPr lang="fr" sz="900">
                <a:solidFill>
                  <a:schemeClr val="lt1"/>
                </a:solidFill>
                <a:latin typeface="Raleway Medium"/>
                <a:ea typeface="Raleway Medium"/>
                <a:cs typeface="Raleway Medium"/>
                <a:sym typeface="Raleway Medium"/>
              </a:rPr>
              <a:t>son</a:t>
            </a:r>
            <a:r>
              <a:rPr i="0" lang="fr" sz="900" u="none" cap="none" strike="noStrike">
                <a:solidFill>
                  <a:schemeClr val="lt1"/>
                </a:solidFill>
                <a:latin typeface="Raleway Medium"/>
                <a:ea typeface="Raleway Medium"/>
                <a:cs typeface="Raleway Medium"/>
                <a:sym typeface="Raleway Medium"/>
              </a:rPr>
              <a:t> </a:t>
            </a:r>
            <a:r>
              <a:rPr b="1" i="0" lang="fr" sz="900" u="none" cap="none" strike="noStrike">
                <a:solidFill>
                  <a:schemeClr val="lt1"/>
                </a:solidFill>
                <a:latin typeface="Raleway"/>
                <a:ea typeface="Raleway"/>
                <a:cs typeface="Raleway"/>
                <a:sym typeface="Raleway"/>
              </a:rPr>
              <a:t>fonctionnement</a:t>
            </a:r>
            <a:endParaRPr sz="900">
              <a:latin typeface="Raleway Medium"/>
              <a:ea typeface="Raleway Medium"/>
              <a:cs typeface="Raleway Medium"/>
              <a:sym typeface="Raleway Medium"/>
            </a:endParaRPr>
          </a:p>
          <a:p>
            <a:pPr indent="-285750" lvl="0" marL="457200" marR="0" rtl="0" algn="l">
              <a:lnSpc>
                <a:spcPct val="100000"/>
              </a:lnSpc>
              <a:spcBef>
                <a:spcPts val="0"/>
              </a:spcBef>
              <a:spcAft>
                <a:spcPts val="0"/>
              </a:spcAft>
              <a:buClr>
                <a:schemeClr val="lt1"/>
              </a:buClr>
              <a:buSzPts val="900"/>
              <a:buFont typeface="Raleway"/>
              <a:buChar char="●"/>
            </a:pPr>
            <a:r>
              <a:rPr b="1" i="0" lang="fr" sz="900" u="none" cap="none" strike="noStrike">
                <a:solidFill>
                  <a:schemeClr val="lt1"/>
                </a:solidFill>
                <a:latin typeface="Raleway"/>
                <a:ea typeface="Raleway"/>
                <a:cs typeface="Raleway"/>
                <a:sym typeface="Raleway"/>
              </a:rPr>
              <a:t>Aligne</a:t>
            </a:r>
            <a:r>
              <a:rPr b="1" lang="fr" sz="900">
                <a:solidFill>
                  <a:schemeClr val="lt1"/>
                </a:solidFill>
                <a:latin typeface="Raleway"/>
                <a:ea typeface="Raleway"/>
                <a:cs typeface="Raleway"/>
                <a:sym typeface="Raleway"/>
              </a:rPr>
              <a:t>ment</a:t>
            </a:r>
            <a:r>
              <a:rPr b="0" i="0" lang="fr" sz="900" u="none" cap="none" strike="noStrike">
                <a:solidFill>
                  <a:schemeClr val="lt1"/>
                </a:solidFill>
                <a:latin typeface="Raleway"/>
                <a:ea typeface="Raleway"/>
                <a:cs typeface="Raleway"/>
                <a:sym typeface="Raleway"/>
              </a:rPr>
              <a:t> </a:t>
            </a:r>
            <a:r>
              <a:rPr lang="fr" sz="900">
                <a:solidFill>
                  <a:schemeClr val="lt1"/>
                </a:solidFill>
                <a:latin typeface="Raleway Medium"/>
                <a:ea typeface="Raleway Medium"/>
                <a:cs typeface="Raleway Medium"/>
                <a:sym typeface="Raleway Medium"/>
              </a:rPr>
              <a:t>du</a:t>
            </a:r>
            <a:r>
              <a:rPr i="0" lang="fr" sz="900" u="none" cap="none" strike="noStrike">
                <a:solidFill>
                  <a:schemeClr val="lt1"/>
                </a:solidFill>
                <a:latin typeface="Raleway Medium"/>
                <a:ea typeface="Raleway Medium"/>
                <a:cs typeface="Raleway Medium"/>
                <a:sym typeface="Raleway Medium"/>
              </a:rPr>
              <a:t> fonctionnement de l</a:t>
            </a:r>
            <a:r>
              <a:rPr lang="fr" sz="900">
                <a:solidFill>
                  <a:schemeClr val="lt1"/>
                </a:solidFill>
                <a:latin typeface="Raleway Medium"/>
                <a:ea typeface="Raleway Medium"/>
                <a:cs typeface="Raleway Medium"/>
                <a:sym typeface="Raleway Medium"/>
              </a:rPr>
              <a:t>’équipe à se</a:t>
            </a:r>
            <a:r>
              <a:rPr i="0" lang="fr" sz="900" u="none" cap="none" strike="noStrike">
                <a:solidFill>
                  <a:schemeClr val="lt1"/>
                </a:solidFill>
                <a:latin typeface="Raleway Medium"/>
                <a:ea typeface="Raleway Medium"/>
                <a:cs typeface="Raleway Medium"/>
                <a:sym typeface="Raleway Medium"/>
              </a:rPr>
              <a:t>s objectifs</a:t>
            </a:r>
            <a:r>
              <a:rPr lang="fr" sz="900">
                <a:solidFill>
                  <a:schemeClr val="lt1"/>
                </a:solidFill>
                <a:latin typeface="Raleway Medium"/>
                <a:ea typeface="Raleway Medium"/>
                <a:cs typeface="Raleway Medium"/>
                <a:sym typeface="Raleway Medium"/>
              </a:rPr>
              <a:t> (f</a:t>
            </a:r>
            <a:r>
              <a:rPr i="0" lang="fr" sz="900" u="none" cap="none" strike="noStrike">
                <a:solidFill>
                  <a:schemeClr val="lt1"/>
                </a:solidFill>
                <a:latin typeface="Raleway Medium"/>
                <a:ea typeface="Raleway Medium"/>
                <a:cs typeface="Raleway Medium"/>
                <a:sym typeface="Raleway Medium"/>
              </a:rPr>
              <a:t>euille de route opérationnelle)</a:t>
            </a:r>
            <a:endParaRPr i="0" sz="900" u="none" cap="none" strike="noStrike">
              <a:solidFill>
                <a:schemeClr val="lt1"/>
              </a:solidFill>
              <a:latin typeface="Raleway Medium"/>
              <a:ea typeface="Raleway Medium"/>
              <a:cs typeface="Raleway Medium"/>
              <a:sym typeface="Raleway Medium"/>
            </a:endParaRPr>
          </a:p>
          <a:p>
            <a:pPr indent="-285750" lvl="0" marL="457200" rtl="0" algn="l">
              <a:spcBef>
                <a:spcPts val="0"/>
              </a:spcBef>
              <a:spcAft>
                <a:spcPts val="0"/>
              </a:spcAft>
              <a:buClr>
                <a:schemeClr val="lt1"/>
              </a:buClr>
              <a:buSzPts val="900"/>
              <a:buFont typeface="Raleway"/>
              <a:buChar char="●"/>
            </a:pPr>
            <a:r>
              <a:rPr b="1" lang="fr" sz="900">
                <a:solidFill>
                  <a:schemeClr val="lt1"/>
                </a:solidFill>
                <a:latin typeface="Raleway"/>
                <a:ea typeface="Raleway"/>
                <a:cs typeface="Raleway"/>
                <a:sym typeface="Raleway"/>
              </a:rPr>
              <a:t>Constituer des équipes :</a:t>
            </a:r>
            <a:r>
              <a:rPr lang="fr" sz="900">
                <a:solidFill>
                  <a:schemeClr val="lt1"/>
                </a:solidFill>
                <a:latin typeface="Raleway"/>
                <a:ea typeface="Raleway"/>
                <a:cs typeface="Raleway"/>
                <a:sym typeface="Raleway"/>
              </a:rPr>
              <a:t> </a:t>
            </a:r>
            <a:r>
              <a:rPr lang="fr" sz="900">
                <a:solidFill>
                  <a:schemeClr val="lt1"/>
                </a:solidFill>
                <a:latin typeface="Raleway Medium"/>
                <a:ea typeface="Raleway Medium"/>
                <a:cs typeface="Raleway Medium"/>
                <a:sym typeface="Raleway Medium"/>
              </a:rPr>
              <a:t>en mode projet pour créer des équipes complémentaires et efficaces</a:t>
            </a:r>
            <a:endParaRPr sz="900">
              <a:solidFill>
                <a:schemeClr val="lt1"/>
              </a:solidFill>
              <a:latin typeface="Raleway Medium"/>
              <a:ea typeface="Raleway Medium"/>
              <a:cs typeface="Raleway Medium"/>
              <a:sym typeface="Raleway Medium"/>
            </a:endParaRPr>
          </a:p>
        </p:txBody>
      </p:sp>
      <p:sp>
        <p:nvSpPr>
          <p:cNvPr id="422" name="Google Shape;422;g3650e3c5c76_0_241"/>
          <p:cNvSpPr txBox="1"/>
          <p:nvPr/>
        </p:nvSpPr>
        <p:spPr>
          <a:xfrm>
            <a:off x="205800" y="3659400"/>
            <a:ext cx="2888700" cy="1115700"/>
          </a:xfrm>
          <a:prstGeom prst="rect">
            <a:avLst/>
          </a:prstGeom>
          <a:solidFill>
            <a:srgbClr val="191B48"/>
          </a:solidFill>
          <a:ln>
            <a:noFill/>
          </a:ln>
        </p:spPr>
        <p:txBody>
          <a:bodyPr anchorCtr="0" anchor="ctr" bIns="0" lIns="0" spcFirstLastPara="1" rIns="0" wrap="square" tIns="0">
            <a:noAutofit/>
          </a:bodyPr>
          <a:lstStyle/>
          <a:p>
            <a:pPr indent="-285750" lvl="0" marL="457200" marR="0" rtl="0" algn="l">
              <a:lnSpc>
                <a:spcPct val="100000"/>
              </a:lnSpc>
              <a:spcBef>
                <a:spcPts val="0"/>
              </a:spcBef>
              <a:spcAft>
                <a:spcPts val="0"/>
              </a:spcAft>
              <a:buClr>
                <a:schemeClr val="lt1"/>
              </a:buClr>
              <a:buSzPts val="900"/>
              <a:buFont typeface="Raleway"/>
              <a:buChar char="●"/>
            </a:pPr>
            <a:r>
              <a:rPr i="0" lang="fr" sz="900" u="none" cap="none" strike="noStrike">
                <a:solidFill>
                  <a:schemeClr val="lt1"/>
                </a:solidFill>
                <a:latin typeface="Raleway Medium"/>
                <a:ea typeface="Raleway Medium"/>
                <a:cs typeface="Raleway Medium"/>
                <a:sym typeface="Raleway Medium"/>
              </a:rPr>
              <a:t>Comprendre l’</a:t>
            </a:r>
            <a:r>
              <a:rPr b="1" i="0" lang="fr" sz="900" u="none" cap="none" strike="noStrike">
                <a:solidFill>
                  <a:schemeClr val="lt1"/>
                </a:solidFill>
                <a:latin typeface="Raleway"/>
                <a:ea typeface="Raleway"/>
                <a:cs typeface="Raleway"/>
                <a:sym typeface="Raleway"/>
              </a:rPr>
              <a:t>ADN et la</a:t>
            </a:r>
            <a:r>
              <a:rPr b="1" lang="fr" sz="900">
                <a:solidFill>
                  <a:schemeClr val="lt1"/>
                </a:solidFill>
                <a:latin typeface="Raleway"/>
                <a:ea typeface="Raleway"/>
                <a:cs typeface="Raleway"/>
                <a:sym typeface="Raleway"/>
              </a:rPr>
              <a:t> </a:t>
            </a:r>
            <a:r>
              <a:rPr b="1" i="0" lang="fr" sz="900" u="none" cap="none" strike="noStrike">
                <a:solidFill>
                  <a:schemeClr val="lt1"/>
                </a:solidFill>
                <a:latin typeface="Raleway"/>
                <a:ea typeface="Raleway"/>
                <a:cs typeface="Raleway"/>
                <a:sym typeface="Raleway"/>
              </a:rPr>
              <a:t>culture de l’entreprise</a:t>
            </a:r>
            <a:endParaRPr b="1" i="0" sz="900" u="none" cap="none" strike="noStrike">
              <a:solidFill>
                <a:schemeClr val="lt1"/>
              </a:solidFill>
              <a:latin typeface="Raleway"/>
              <a:ea typeface="Raleway"/>
              <a:cs typeface="Raleway"/>
              <a:sym typeface="Raleway"/>
            </a:endParaRPr>
          </a:p>
          <a:p>
            <a:pPr indent="-285750" lvl="0" marL="457200" marR="0" rtl="0" algn="l">
              <a:lnSpc>
                <a:spcPct val="100000"/>
              </a:lnSpc>
              <a:spcBef>
                <a:spcPts val="0"/>
              </a:spcBef>
              <a:spcAft>
                <a:spcPts val="0"/>
              </a:spcAft>
              <a:buClr>
                <a:schemeClr val="lt1"/>
              </a:buClr>
              <a:buSzPts val="900"/>
              <a:buFont typeface="Raleway"/>
              <a:buChar char="●"/>
            </a:pPr>
            <a:r>
              <a:rPr lang="fr" sz="900">
                <a:solidFill>
                  <a:schemeClr val="lt1"/>
                </a:solidFill>
                <a:latin typeface="Raleway Medium"/>
                <a:ea typeface="Raleway Medium"/>
                <a:cs typeface="Raleway Medium"/>
                <a:sym typeface="Raleway Medium"/>
              </a:rPr>
              <a:t>Accompagner la </a:t>
            </a:r>
            <a:r>
              <a:rPr b="1" lang="fr" sz="900">
                <a:solidFill>
                  <a:schemeClr val="lt1"/>
                </a:solidFill>
                <a:latin typeface="Raleway"/>
                <a:ea typeface="Raleway"/>
                <a:cs typeface="Raleway"/>
                <a:sym typeface="Raleway"/>
              </a:rPr>
              <a:t>conduite du changement</a:t>
            </a:r>
            <a:endParaRPr b="1" sz="900">
              <a:solidFill>
                <a:schemeClr val="lt1"/>
              </a:solidFill>
              <a:latin typeface="Raleway"/>
              <a:ea typeface="Raleway"/>
              <a:cs typeface="Raleway"/>
              <a:sym typeface="Raleway"/>
            </a:endParaRPr>
          </a:p>
          <a:p>
            <a:pPr indent="-285750" lvl="0" marL="457200" marR="0" rtl="0" algn="l">
              <a:lnSpc>
                <a:spcPct val="100000"/>
              </a:lnSpc>
              <a:spcBef>
                <a:spcPts val="0"/>
              </a:spcBef>
              <a:spcAft>
                <a:spcPts val="0"/>
              </a:spcAft>
              <a:buClr>
                <a:schemeClr val="lt1"/>
              </a:buClr>
              <a:buSzPts val="900"/>
              <a:buFont typeface="Raleway"/>
              <a:buChar char="●"/>
            </a:pPr>
            <a:r>
              <a:rPr b="1" lang="fr" sz="900">
                <a:solidFill>
                  <a:schemeClr val="lt1"/>
                </a:solidFill>
                <a:latin typeface="Raleway"/>
                <a:ea typeface="Raleway"/>
                <a:cs typeface="Raleway"/>
                <a:sym typeface="Raleway"/>
              </a:rPr>
              <a:t>Diagnostic talents/performance</a:t>
            </a:r>
            <a:endParaRPr b="1" sz="900">
              <a:solidFill>
                <a:schemeClr val="lt1"/>
              </a:solidFill>
              <a:latin typeface="Raleway"/>
              <a:ea typeface="Raleway"/>
              <a:cs typeface="Raleway"/>
              <a:sym typeface="Raleway"/>
            </a:endParaRPr>
          </a:p>
          <a:p>
            <a:pPr indent="-285750" lvl="0" marL="457200" marR="0" rtl="0" algn="l">
              <a:lnSpc>
                <a:spcPct val="100000"/>
              </a:lnSpc>
              <a:spcBef>
                <a:spcPts val="0"/>
              </a:spcBef>
              <a:spcAft>
                <a:spcPts val="0"/>
              </a:spcAft>
              <a:buClr>
                <a:schemeClr val="lt1"/>
              </a:buClr>
              <a:buSzPts val="900"/>
              <a:buFont typeface="Raleway"/>
              <a:buChar char="●"/>
            </a:pPr>
            <a:r>
              <a:rPr b="1" i="0" lang="fr" sz="900" u="none" cap="none" strike="noStrike">
                <a:solidFill>
                  <a:schemeClr val="lt1"/>
                </a:solidFill>
                <a:latin typeface="Raleway"/>
                <a:ea typeface="Raleway"/>
                <a:cs typeface="Raleway"/>
                <a:sym typeface="Raleway"/>
              </a:rPr>
              <a:t>Gouvernance </a:t>
            </a:r>
            <a:r>
              <a:rPr i="0" lang="fr" sz="900" u="none" cap="none" strike="noStrike">
                <a:solidFill>
                  <a:schemeClr val="lt1"/>
                </a:solidFill>
                <a:latin typeface="Raleway Medium"/>
                <a:ea typeface="Raleway Medium"/>
                <a:cs typeface="Raleway Medium"/>
                <a:sym typeface="Raleway Medium"/>
              </a:rPr>
              <a:t>et géographie</a:t>
            </a:r>
            <a:endParaRPr sz="900">
              <a:solidFill>
                <a:schemeClr val="lt1"/>
              </a:solidFill>
              <a:latin typeface="Raleway Medium"/>
              <a:ea typeface="Raleway Medium"/>
              <a:cs typeface="Raleway Medium"/>
              <a:sym typeface="Raleway Medium"/>
            </a:endParaRPr>
          </a:p>
          <a:p>
            <a:pPr indent="0" lvl="0" marL="457200" marR="0" rtl="0" algn="l">
              <a:lnSpc>
                <a:spcPct val="100000"/>
              </a:lnSpc>
              <a:spcBef>
                <a:spcPts val="0"/>
              </a:spcBef>
              <a:spcAft>
                <a:spcPts val="0"/>
              </a:spcAft>
              <a:buNone/>
            </a:pPr>
            <a:r>
              <a:rPr i="0" lang="fr" sz="900" u="none" cap="none" strike="noStrike">
                <a:solidFill>
                  <a:schemeClr val="lt1"/>
                </a:solidFill>
                <a:latin typeface="Raleway Medium"/>
                <a:ea typeface="Raleway Medium"/>
                <a:cs typeface="Raleway Medium"/>
                <a:sym typeface="Raleway Medium"/>
              </a:rPr>
              <a:t>des talents</a:t>
            </a:r>
            <a:endParaRPr i="0" sz="900" u="none" cap="none" strike="noStrike">
              <a:solidFill>
                <a:schemeClr val="lt1"/>
              </a:solidFill>
              <a:latin typeface="Raleway Medium"/>
              <a:ea typeface="Raleway Medium"/>
              <a:cs typeface="Raleway Medium"/>
              <a:sym typeface="Raleway Medium"/>
            </a:endParaRPr>
          </a:p>
        </p:txBody>
      </p:sp>
      <p:sp>
        <p:nvSpPr>
          <p:cNvPr id="423" name="Google Shape;423;g3650e3c5c76_0_241"/>
          <p:cNvSpPr txBox="1"/>
          <p:nvPr>
            <p:ph idx="4294967295" type="title"/>
          </p:nvPr>
        </p:nvSpPr>
        <p:spPr>
          <a:xfrm>
            <a:off x="197969" y="271100"/>
            <a:ext cx="7957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Les </a:t>
            </a:r>
            <a:r>
              <a:rPr b="1" lang="fr" sz="2500">
                <a:solidFill>
                  <a:srgbClr val="04AFE3"/>
                </a:solidFill>
                <a:latin typeface="Raleway"/>
                <a:ea typeface="Raleway"/>
                <a:cs typeface="Raleway"/>
                <a:sym typeface="Raleway"/>
              </a:rPr>
              <a:t>grandes familles </a:t>
            </a:r>
            <a:r>
              <a:rPr b="1" lang="fr" sz="2500">
                <a:solidFill>
                  <a:srgbClr val="2E3A8A"/>
                </a:solidFill>
                <a:latin typeface="Raleway"/>
                <a:ea typeface="Raleway"/>
                <a:cs typeface="Raleway"/>
                <a:sym typeface="Raleway"/>
              </a:rPr>
              <a:t>d’usage</a:t>
            </a:r>
            <a:endParaRPr b="1" sz="2500">
              <a:solidFill>
                <a:srgbClr val="04AFE3"/>
              </a:solidFill>
              <a:latin typeface="Raleway"/>
              <a:ea typeface="Raleway"/>
              <a:cs typeface="Raleway"/>
              <a:sym typeface="Raleway"/>
            </a:endParaRPr>
          </a:p>
        </p:txBody>
      </p:sp>
      <p:pic>
        <p:nvPicPr>
          <p:cNvPr id="424" name="Google Shape;424;g3650e3c5c76_0_241" title="icônes pour présentation (24).png"/>
          <p:cNvPicPr preferRelativeResize="0"/>
          <p:nvPr/>
        </p:nvPicPr>
        <p:blipFill rotWithShape="1">
          <a:blip r:embed="rId4">
            <a:alphaModFix/>
          </a:blip>
          <a:srcRect b="0" l="0" r="45820" t="0"/>
          <a:stretch/>
        </p:blipFill>
        <p:spPr>
          <a:xfrm>
            <a:off x="2729924" y="825517"/>
            <a:ext cx="3526402" cy="3661124"/>
          </a:xfrm>
          <a:prstGeom prst="rect">
            <a:avLst/>
          </a:prstGeom>
          <a:noFill/>
          <a:ln>
            <a:noFill/>
          </a:ln>
        </p:spPr>
      </p:pic>
      <p:sp>
        <p:nvSpPr>
          <p:cNvPr id="425" name="Google Shape;425;g3650e3c5c76_0_241"/>
          <p:cNvSpPr txBox="1"/>
          <p:nvPr/>
        </p:nvSpPr>
        <p:spPr>
          <a:xfrm>
            <a:off x="4128319" y="3333955"/>
            <a:ext cx="996300" cy="444900"/>
          </a:xfrm>
          <a:prstGeom prst="rect">
            <a:avLst/>
          </a:prstGeom>
          <a:noFill/>
          <a:ln>
            <a:noFill/>
          </a:ln>
        </p:spPr>
        <p:txBody>
          <a:bodyPr anchorCtr="0" anchor="ctr" bIns="76425" lIns="76425" spcFirstLastPara="1" rIns="76425" wrap="square" tIns="76425">
            <a:noAutofit/>
          </a:bodyPr>
          <a:lstStyle/>
          <a:p>
            <a:pPr indent="0" lvl="0" marL="0" marR="0" rtl="0" algn="ctr">
              <a:lnSpc>
                <a:spcPct val="100000"/>
              </a:lnSpc>
              <a:spcBef>
                <a:spcPts val="0"/>
              </a:spcBef>
              <a:spcAft>
                <a:spcPts val="0"/>
              </a:spcAft>
              <a:buClr>
                <a:srgbClr val="000000"/>
              </a:buClr>
              <a:buSzPts val="752"/>
              <a:buFont typeface="Arial"/>
              <a:buNone/>
            </a:pPr>
            <a:r>
              <a:rPr b="1" lang="fr" sz="800" u="none" cap="none" strike="noStrike">
                <a:solidFill>
                  <a:srgbClr val="FFFFFF"/>
                </a:solidFill>
                <a:latin typeface="Raleway"/>
                <a:ea typeface="Raleway"/>
                <a:cs typeface="Raleway"/>
                <a:sym typeface="Raleway"/>
              </a:rPr>
              <a:t>TEAM EFFECTIVENESS</a:t>
            </a:r>
            <a:endParaRPr b="1" sz="800" u="none" cap="none" strike="noStrike">
              <a:solidFill>
                <a:srgbClr val="FFFFFF"/>
              </a:solidFill>
              <a:latin typeface="Raleway"/>
              <a:ea typeface="Raleway"/>
              <a:cs typeface="Raleway"/>
              <a:sym typeface="Raleway"/>
            </a:endParaRPr>
          </a:p>
        </p:txBody>
      </p:sp>
      <p:sp>
        <p:nvSpPr>
          <p:cNvPr id="426" name="Google Shape;426;g3650e3c5c76_0_241"/>
          <p:cNvSpPr txBox="1"/>
          <p:nvPr/>
        </p:nvSpPr>
        <p:spPr>
          <a:xfrm>
            <a:off x="5099854" y="2542330"/>
            <a:ext cx="912000" cy="416700"/>
          </a:xfrm>
          <a:prstGeom prst="rect">
            <a:avLst/>
          </a:prstGeom>
          <a:noFill/>
          <a:ln>
            <a:noFill/>
          </a:ln>
        </p:spPr>
        <p:txBody>
          <a:bodyPr anchorCtr="0" anchor="ctr" bIns="76425" lIns="76425" spcFirstLastPara="1" rIns="76425" wrap="square" tIns="76425">
            <a:noAutofit/>
          </a:bodyPr>
          <a:lstStyle/>
          <a:p>
            <a:pPr indent="0" lvl="0" marL="0" marR="0" rtl="0" algn="ctr">
              <a:lnSpc>
                <a:spcPct val="100000"/>
              </a:lnSpc>
              <a:spcBef>
                <a:spcPts val="0"/>
              </a:spcBef>
              <a:spcAft>
                <a:spcPts val="0"/>
              </a:spcAft>
              <a:buClr>
                <a:srgbClr val="000000"/>
              </a:buClr>
              <a:buSzPts val="669"/>
              <a:buFont typeface="Arial"/>
              <a:buNone/>
            </a:pPr>
            <a:r>
              <a:rPr b="1" lang="fr" sz="800" u="none" cap="none" strike="noStrike">
                <a:solidFill>
                  <a:schemeClr val="lt1"/>
                </a:solidFill>
                <a:latin typeface="Raleway"/>
                <a:ea typeface="Raleway"/>
                <a:cs typeface="Raleway"/>
                <a:sym typeface="Raleway"/>
              </a:rPr>
              <a:t>TALENT DEVELOPMENT (leadership managerial) </a:t>
            </a:r>
            <a:endParaRPr b="1" sz="800" u="none" cap="none" strike="noStrike">
              <a:solidFill>
                <a:srgbClr val="000000"/>
              </a:solidFill>
              <a:latin typeface="Raleway"/>
              <a:ea typeface="Raleway"/>
              <a:cs typeface="Raleway"/>
              <a:sym typeface="Raleway"/>
            </a:endParaRPr>
          </a:p>
        </p:txBody>
      </p:sp>
      <p:sp>
        <p:nvSpPr>
          <p:cNvPr id="427" name="Google Shape;427;g3650e3c5c76_0_241"/>
          <p:cNvSpPr txBox="1"/>
          <p:nvPr/>
        </p:nvSpPr>
        <p:spPr>
          <a:xfrm>
            <a:off x="3436217" y="1618973"/>
            <a:ext cx="996300" cy="416700"/>
          </a:xfrm>
          <a:prstGeom prst="rect">
            <a:avLst/>
          </a:prstGeom>
          <a:noFill/>
          <a:ln>
            <a:noFill/>
          </a:ln>
        </p:spPr>
        <p:txBody>
          <a:bodyPr anchorCtr="0" anchor="ctr" bIns="76425" lIns="76425" spcFirstLastPara="1" rIns="76425" wrap="square" tIns="76425">
            <a:noAutofit/>
          </a:bodyPr>
          <a:lstStyle/>
          <a:p>
            <a:pPr indent="0" lvl="0" marL="0" marR="0" rtl="0" algn="ctr">
              <a:lnSpc>
                <a:spcPct val="100000"/>
              </a:lnSpc>
              <a:spcBef>
                <a:spcPts val="0"/>
              </a:spcBef>
              <a:spcAft>
                <a:spcPts val="0"/>
              </a:spcAft>
              <a:buClr>
                <a:srgbClr val="000000"/>
              </a:buClr>
              <a:buSzPts val="669"/>
              <a:buFont typeface="Arial"/>
              <a:buNone/>
            </a:pPr>
            <a:r>
              <a:rPr b="1" lang="fr" sz="800">
                <a:solidFill>
                  <a:schemeClr val="lt1"/>
                </a:solidFill>
                <a:latin typeface="Raleway"/>
                <a:ea typeface="Raleway"/>
                <a:cs typeface="Raleway"/>
                <a:sym typeface="Raleway"/>
              </a:rPr>
              <a:t>ASSESSMENT</a:t>
            </a:r>
            <a:endParaRPr b="1" sz="800">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669"/>
              <a:buFont typeface="Arial"/>
              <a:buNone/>
            </a:pPr>
            <a:r>
              <a:rPr b="1" lang="fr" sz="800" u="none" cap="none" strike="noStrike">
                <a:solidFill>
                  <a:schemeClr val="lt1"/>
                </a:solidFill>
                <a:latin typeface="Raleway"/>
                <a:ea typeface="Raleway"/>
                <a:cs typeface="Raleway"/>
                <a:sym typeface="Raleway"/>
              </a:rPr>
              <a:t>RECRUTEMENT</a:t>
            </a:r>
            <a:endParaRPr b="1" sz="8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669"/>
              <a:buFont typeface="Arial"/>
              <a:buNone/>
            </a:pPr>
            <a:r>
              <a:rPr b="1" lang="fr" sz="800" u="none" cap="none" strike="noStrike">
                <a:solidFill>
                  <a:schemeClr val="lt1"/>
                </a:solidFill>
                <a:latin typeface="Raleway"/>
                <a:ea typeface="Raleway"/>
                <a:cs typeface="Raleway"/>
                <a:sym typeface="Raleway"/>
              </a:rPr>
              <a:t>&amp; </a:t>
            </a:r>
            <a:r>
              <a:rPr b="1" lang="fr" sz="800">
                <a:solidFill>
                  <a:schemeClr val="lt1"/>
                </a:solidFill>
                <a:latin typeface="Raleway"/>
                <a:ea typeface="Raleway"/>
                <a:cs typeface="Raleway"/>
                <a:sym typeface="Raleway"/>
              </a:rPr>
              <a:t>MOBILITÉ</a:t>
            </a:r>
            <a:endParaRPr b="1" sz="800" u="none" cap="none" strike="noStrike">
              <a:solidFill>
                <a:srgbClr val="FFFFFF"/>
              </a:solidFill>
              <a:latin typeface="Raleway"/>
              <a:ea typeface="Raleway"/>
              <a:cs typeface="Raleway"/>
              <a:sym typeface="Raleway"/>
            </a:endParaRPr>
          </a:p>
        </p:txBody>
      </p:sp>
      <p:sp>
        <p:nvSpPr>
          <p:cNvPr id="428" name="Google Shape;428;g3650e3c5c76_0_241"/>
          <p:cNvSpPr txBox="1"/>
          <p:nvPr/>
        </p:nvSpPr>
        <p:spPr>
          <a:xfrm>
            <a:off x="4533073" y="1620024"/>
            <a:ext cx="1108200" cy="508800"/>
          </a:xfrm>
          <a:prstGeom prst="rect">
            <a:avLst/>
          </a:prstGeom>
          <a:noFill/>
          <a:ln>
            <a:noFill/>
          </a:ln>
        </p:spPr>
        <p:txBody>
          <a:bodyPr anchorCtr="0" anchor="ctr" bIns="76425" lIns="76425" spcFirstLastPara="1" rIns="76425" wrap="square" tIns="76425">
            <a:noAutofit/>
          </a:bodyPr>
          <a:lstStyle/>
          <a:p>
            <a:pPr indent="0" lvl="0" marL="0" marR="0" rtl="0" algn="ctr">
              <a:lnSpc>
                <a:spcPct val="100000"/>
              </a:lnSpc>
              <a:spcBef>
                <a:spcPts val="0"/>
              </a:spcBef>
              <a:spcAft>
                <a:spcPts val="0"/>
              </a:spcAft>
              <a:buClr>
                <a:srgbClr val="000000"/>
              </a:buClr>
              <a:buSzPts val="669"/>
              <a:buFont typeface="Arial"/>
              <a:buNone/>
            </a:pPr>
            <a:r>
              <a:rPr b="1" lang="fr" sz="800" u="none" cap="none" strike="noStrike">
                <a:solidFill>
                  <a:srgbClr val="FFFFFF"/>
                </a:solidFill>
                <a:latin typeface="Raleway"/>
                <a:ea typeface="Raleway"/>
                <a:cs typeface="Raleway"/>
                <a:sym typeface="Raleway"/>
              </a:rPr>
              <a:t>ONBOARDING </a:t>
            </a:r>
            <a:endParaRPr b="1" sz="8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669"/>
              <a:buFont typeface="Arial"/>
              <a:buNone/>
            </a:pPr>
            <a:r>
              <a:rPr b="1" lang="fr" sz="800" u="none" cap="none" strike="noStrike">
                <a:solidFill>
                  <a:srgbClr val="FFFFFF"/>
                </a:solidFill>
                <a:latin typeface="Raleway"/>
                <a:ea typeface="Raleway"/>
                <a:cs typeface="Raleway"/>
                <a:sym typeface="Raleway"/>
              </a:rPr>
              <a:t>&amp; </a:t>
            </a:r>
            <a:r>
              <a:rPr b="1" lang="fr" sz="800">
                <a:solidFill>
                  <a:srgbClr val="FFFFFF"/>
                </a:solidFill>
                <a:latin typeface="Raleway"/>
                <a:ea typeface="Raleway"/>
                <a:cs typeface="Raleway"/>
                <a:sym typeface="Raleway"/>
              </a:rPr>
              <a:t>LEADERSHIP </a:t>
            </a:r>
            <a:r>
              <a:rPr b="1" lang="fr" sz="800" u="none" cap="none" strike="noStrike">
                <a:solidFill>
                  <a:srgbClr val="FFFFFF"/>
                </a:solidFill>
                <a:latin typeface="Raleway"/>
                <a:ea typeface="Raleway"/>
                <a:cs typeface="Raleway"/>
                <a:sym typeface="Raleway"/>
              </a:rPr>
              <a:t>MANAGER </a:t>
            </a:r>
            <a:r>
              <a:rPr b="1" lang="fr" sz="800">
                <a:solidFill>
                  <a:srgbClr val="FFFFFF"/>
                </a:solidFill>
                <a:latin typeface="Raleway"/>
                <a:ea typeface="Raleway"/>
                <a:cs typeface="Raleway"/>
                <a:sym typeface="Raleway"/>
              </a:rPr>
              <a:t>/ </a:t>
            </a:r>
            <a:r>
              <a:rPr b="1" lang="fr" sz="800" u="none" cap="none" strike="noStrike">
                <a:solidFill>
                  <a:srgbClr val="FFFFFF"/>
                </a:solidFill>
                <a:latin typeface="Raleway"/>
                <a:ea typeface="Raleway"/>
                <a:cs typeface="Raleway"/>
                <a:sym typeface="Raleway"/>
              </a:rPr>
              <a:t> </a:t>
            </a:r>
            <a:r>
              <a:rPr b="1" lang="fr" sz="800">
                <a:solidFill>
                  <a:srgbClr val="FFFFFF"/>
                </a:solidFill>
                <a:latin typeface="Raleway"/>
                <a:ea typeface="Raleway"/>
                <a:cs typeface="Raleway"/>
                <a:sym typeface="Raleway"/>
              </a:rPr>
              <a:t>ÉQUIPE</a:t>
            </a:r>
            <a:r>
              <a:rPr b="1" lang="fr" sz="800" u="none" cap="none" strike="noStrike">
                <a:solidFill>
                  <a:srgbClr val="FFFFFF"/>
                </a:solidFill>
                <a:latin typeface="Raleway"/>
                <a:ea typeface="Raleway"/>
                <a:cs typeface="Raleway"/>
                <a:sym typeface="Raleway"/>
              </a:rPr>
              <a:t> </a:t>
            </a:r>
            <a:endParaRPr b="1" sz="800">
              <a:latin typeface="Raleway"/>
              <a:ea typeface="Raleway"/>
              <a:cs typeface="Raleway"/>
              <a:sym typeface="Raleway"/>
            </a:endParaRPr>
          </a:p>
          <a:p>
            <a:pPr indent="0" lvl="0" marL="0" marR="0" rtl="0" algn="l">
              <a:lnSpc>
                <a:spcPct val="100000"/>
              </a:lnSpc>
              <a:spcBef>
                <a:spcPts val="0"/>
              </a:spcBef>
              <a:spcAft>
                <a:spcPts val="0"/>
              </a:spcAft>
              <a:buClr>
                <a:srgbClr val="000000"/>
              </a:buClr>
              <a:buSzPts val="669"/>
              <a:buFont typeface="Arial"/>
              <a:buNone/>
            </a:pPr>
            <a:r>
              <a:t/>
            </a:r>
            <a:endParaRPr b="1" sz="800" u="none" cap="none" strike="noStrike">
              <a:solidFill>
                <a:srgbClr val="FFFFFF"/>
              </a:solidFill>
              <a:latin typeface="Raleway"/>
              <a:ea typeface="Raleway"/>
              <a:cs typeface="Raleway"/>
              <a:sym typeface="Raleway"/>
            </a:endParaRPr>
          </a:p>
        </p:txBody>
      </p:sp>
      <p:sp>
        <p:nvSpPr>
          <p:cNvPr id="429" name="Google Shape;429;g3650e3c5c76_0_241"/>
          <p:cNvSpPr txBox="1"/>
          <p:nvPr/>
        </p:nvSpPr>
        <p:spPr>
          <a:xfrm>
            <a:off x="3085202" y="2787722"/>
            <a:ext cx="1108200" cy="455400"/>
          </a:xfrm>
          <a:prstGeom prst="rect">
            <a:avLst/>
          </a:prstGeom>
          <a:noFill/>
          <a:ln>
            <a:noFill/>
          </a:ln>
        </p:spPr>
        <p:txBody>
          <a:bodyPr anchorCtr="0" anchor="ctr" bIns="76425" lIns="76425" spcFirstLastPara="1" rIns="76425" wrap="square" tIns="76425">
            <a:noAutofit/>
          </a:bodyPr>
          <a:lstStyle/>
          <a:p>
            <a:pPr indent="0" lvl="0" marL="0" marR="0" rtl="0" algn="ctr">
              <a:lnSpc>
                <a:spcPct val="100000"/>
              </a:lnSpc>
              <a:spcBef>
                <a:spcPts val="0"/>
              </a:spcBef>
              <a:spcAft>
                <a:spcPts val="0"/>
              </a:spcAft>
              <a:buClr>
                <a:srgbClr val="000000"/>
              </a:buClr>
              <a:buSzPts val="669"/>
              <a:buFont typeface="Arial"/>
              <a:buNone/>
            </a:pPr>
            <a:r>
              <a:rPr b="1" lang="fr" sz="700" u="none" cap="none" strike="noStrike">
                <a:solidFill>
                  <a:srgbClr val="FFFFFF"/>
                </a:solidFill>
                <a:latin typeface="Raleway"/>
                <a:ea typeface="Raleway"/>
                <a:cs typeface="Raleway"/>
                <a:sym typeface="Raleway"/>
              </a:rPr>
              <a:t>TRANSFORMATION</a:t>
            </a:r>
            <a:endParaRPr b="1" sz="7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669"/>
              <a:buFont typeface="Arial"/>
              <a:buNone/>
            </a:pPr>
            <a:r>
              <a:rPr b="1" lang="fr" sz="800" u="none" cap="none" strike="noStrike">
                <a:solidFill>
                  <a:srgbClr val="FFFFFF"/>
                </a:solidFill>
                <a:latin typeface="Raleway"/>
                <a:ea typeface="Raleway"/>
                <a:cs typeface="Raleway"/>
                <a:sym typeface="Raleway"/>
              </a:rPr>
              <a:t>(conduite du changement)</a:t>
            </a:r>
            <a:endParaRPr b="1" sz="800" u="none" cap="none" strike="noStrike">
              <a:solidFill>
                <a:srgbClr val="FFFFFF"/>
              </a:solidFill>
              <a:latin typeface="Raleway"/>
              <a:ea typeface="Raleway"/>
              <a:cs typeface="Raleway"/>
              <a:sym typeface="Raleway"/>
            </a:endParaRPr>
          </a:p>
        </p:txBody>
      </p:sp>
      <p:pic>
        <p:nvPicPr>
          <p:cNvPr id="430" name="Google Shape;430;g3650e3c5c76_0_241"/>
          <p:cNvPicPr preferRelativeResize="0"/>
          <p:nvPr/>
        </p:nvPicPr>
        <p:blipFill rotWithShape="1">
          <a:blip r:embed="rId5">
            <a:alphaModFix/>
          </a:blip>
          <a:srcRect b="0" l="0" r="0" t="0"/>
          <a:stretch/>
        </p:blipFill>
        <p:spPr>
          <a:xfrm>
            <a:off x="4159219" y="2156248"/>
            <a:ext cx="825562" cy="831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4" name="Shape 434"/>
        <p:cNvGrpSpPr/>
        <p:nvPr/>
      </p:nvGrpSpPr>
      <p:grpSpPr>
        <a:xfrm>
          <a:off x="0" y="0"/>
          <a:ext cx="0" cy="0"/>
          <a:chOff x="0" y="0"/>
          <a:chExt cx="0" cy="0"/>
        </a:xfrm>
      </p:grpSpPr>
      <p:sp>
        <p:nvSpPr>
          <p:cNvPr id="435" name="Google Shape;435;g373351e3b97_0_51"/>
          <p:cNvSpPr/>
          <p:nvPr/>
        </p:nvSpPr>
        <p:spPr>
          <a:xfrm>
            <a:off x="1090710" y="1313400"/>
            <a:ext cx="2000100" cy="465425"/>
          </a:xfrm>
          <a:prstGeom prst="flowChartOffpageConnector">
            <a:avLst/>
          </a:prstGeom>
          <a:solidFill>
            <a:srgbClr val="2E3A8A"/>
          </a:solidFill>
          <a:ln>
            <a:noFill/>
          </a:ln>
        </p:spPr>
        <p:txBody>
          <a:bodyPr anchorCtr="0" anchor="ctr" bIns="48850" lIns="96250" spcFirstLastPara="1" rIns="97775" wrap="square" tIns="48850">
            <a:noAutofit/>
          </a:bodyPr>
          <a:lstStyle/>
          <a:p>
            <a:pPr indent="0" lvl="0" marL="0" marR="0" rtl="0" algn="ctr">
              <a:lnSpc>
                <a:spcPct val="100000"/>
              </a:lnSpc>
              <a:spcBef>
                <a:spcPts val="0"/>
              </a:spcBef>
              <a:spcAft>
                <a:spcPts val="0"/>
              </a:spcAft>
              <a:buClr>
                <a:srgbClr val="000000"/>
              </a:buClr>
              <a:buSzPts val="1390"/>
              <a:buFont typeface="Arial"/>
              <a:buNone/>
            </a:pPr>
            <a:r>
              <a:rPr lang="fr" sz="1200">
                <a:solidFill>
                  <a:srgbClr val="FFFFFF"/>
                </a:solidFill>
                <a:latin typeface="Raleway SemiBold"/>
                <a:ea typeface="Raleway SemiBold"/>
                <a:cs typeface="Raleway SemiBold"/>
                <a:sym typeface="Raleway SemiBold"/>
              </a:rPr>
              <a:t>A</a:t>
            </a:r>
            <a:r>
              <a:rPr i="0" lang="fr" sz="1200" u="none" cap="none" strike="noStrike">
                <a:solidFill>
                  <a:srgbClr val="FFFFFF"/>
                </a:solidFill>
                <a:latin typeface="Raleway SemiBold"/>
                <a:ea typeface="Raleway SemiBold"/>
                <a:cs typeface="Raleway SemiBold"/>
                <a:sym typeface="Raleway SemiBold"/>
              </a:rPr>
              <a:t>ctivité principale</a:t>
            </a:r>
            <a:endParaRPr i="0" sz="1200" u="none" cap="none" strike="noStrike">
              <a:solidFill>
                <a:srgbClr val="000000"/>
              </a:solidFill>
              <a:latin typeface="Raleway SemiBold"/>
              <a:ea typeface="Raleway SemiBold"/>
              <a:cs typeface="Raleway SemiBold"/>
              <a:sym typeface="Raleway SemiBold"/>
            </a:endParaRPr>
          </a:p>
        </p:txBody>
      </p:sp>
      <p:sp>
        <p:nvSpPr>
          <p:cNvPr id="436" name="Google Shape;436;g373351e3b97_0_51"/>
          <p:cNvSpPr/>
          <p:nvPr/>
        </p:nvSpPr>
        <p:spPr>
          <a:xfrm>
            <a:off x="3168735" y="1313400"/>
            <a:ext cx="1459800" cy="465425"/>
          </a:xfrm>
          <a:prstGeom prst="flowChartOffpageConnector">
            <a:avLst/>
          </a:prstGeom>
          <a:solidFill>
            <a:srgbClr val="2E3A8A"/>
          </a:solidFill>
          <a:ln>
            <a:noFill/>
          </a:ln>
        </p:spPr>
        <p:txBody>
          <a:bodyPr anchorCtr="0" anchor="ctr" bIns="48850" lIns="96250" spcFirstLastPara="1" rIns="97775" wrap="square" tIns="48850">
            <a:noAutofit/>
          </a:bodyPr>
          <a:lstStyle/>
          <a:p>
            <a:pPr indent="0" lvl="0" marL="0" marR="0" rtl="0" algn="ctr">
              <a:lnSpc>
                <a:spcPct val="100000"/>
              </a:lnSpc>
              <a:spcBef>
                <a:spcPts val="0"/>
              </a:spcBef>
              <a:spcAft>
                <a:spcPts val="0"/>
              </a:spcAft>
              <a:buClr>
                <a:srgbClr val="000000"/>
              </a:buClr>
              <a:buSzPts val="1390"/>
              <a:buFont typeface="Arial"/>
              <a:buNone/>
            </a:pPr>
            <a:r>
              <a:rPr lang="fr" sz="1200">
                <a:solidFill>
                  <a:srgbClr val="FFFFFF"/>
                </a:solidFill>
                <a:latin typeface="Raleway SemiBold"/>
                <a:ea typeface="Raleway SemiBold"/>
                <a:cs typeface="Raleway SemiBold"/>
                <a:sym typeface="Raleway SemiBold"/>
              </a:rPr>
              <a:t>M</a:t>
            </a:r>
            <a:r>
              <a:rPr i="0" lang="fr" sz="1200" u="none" cap="none" strike="noStrike">
                <a:solidFill>
                  <a:srgbClr val="FFFFFF"/>
                </a:solidFill>
                <a:latin typeface="Raleway SemiBold"/>
                <a:ea typeface="Raleway SemiBold"/>
                <a:cs typeface="Raleway SemiBold"/>
                <a:sym typeface="Raleway SemiBold"/>
              </a:rPr>
              <a:t>ode d’engagement</a:t>
            </a:r>
            <a:endParaRPr i="0" sz="1200" u="none" cap="none" strike="noStrike">
              <a:solidFill>
                <a:srgbClr val="000000"/>
              </a:solidFill>
              <a:latin typeface="Raleway SemiBold"/>
              <a:ea typeface="Raleway SemiBold"/>
              <a:cs typeface="Raleway SemiBold"/>
              <a:sym typeface="Raleway SemiBold"/>
            </a:endParaRPr>
          </a:p>
        </p:txBody>
      </p:sp>
      <p:sp>
        <p:nvSpPr>
          <p:cNvPr id="437" name="Google Shape;437;g373351e3b97_0_51"/>
          <p:cNvSpPr/>
          <p:nvPr/>
        </p:nvSpPr>
        <p:spPr>
          <a:xfrm>
            <a:off x="4698435" y="1313400"/>
            <a:ext cx="1947900" cy="465425"/>
          </a:xfrm>
          <a:prstGeom prst="flowChartOffpageConnector">
            <a:avLst/>
          </a:prstGeom>
          <a:solidFill>
            <a:srgbClr val="2E3A8A"/>
          </a:solidFill>
          <a:ln>
            <a:noFill/>
          </a:ln>
        </p:spPr>
        <p:txBody>
          <a:bodyPr anchorCtr="0" anchor="ctr" bIns="48850" lIns="96250" spcFirstLastPara="1" rIns="97775" wrap="square" tIns="48850">
            <a:noAutofit/>
          </a:bodyPr>
          <a:lstStyle/>
          <a:p>
            <a:pPr indent="0" lvl="0" marL="0" marR="0" rtl="0" algn="ctr">
              <a:lnSpc>
                <a:spcPct val="100000"/>
              </a:lnSpc>
              <a:spcBef>
                <a:spcPts val="0"/>
              </a:spcBef>
              <a:spcAft>
                <a:spcPts val="0"/>
              </a:spcAft>
              <a:buClr>
                <a:srgbClr val="000000"/>
              </a:buClr>
              <a:buSzPts val="1390"/>
              <a:buFont typeface="Arial"/>
              <a:buNone/>
            </a:pPr>
            <a:r>
              <a:rPr i="0" lang="fr" sz="1200" u="none" cap="none" strike="noStrike">
                <a:solidFill>
                  <a:srgbClr val="FFFFFF"/>
                </a:solidFill>
                <a:latin typeface="Raleway SemiBold"/>
                <a:ea typeface="Raleway SemiBold"/>
                <a:cs typeface="Raleway SemiBold"/>
                <a:sym typeface="Raleway SemiBold"/>
              </a:rPr>
              <a:t>Pour quoi faire ?</a:t>
            </a:r>
            <a:endParaRPr i="0" sz="1200" u="none" cap="none" strike="noStrike">
              <a:solidFill>
                <a:srgbClr val="000000"/>
              </a:solidFill>
              <a:latin typeface="Raleway SemiBold"/>
              <a:ea typeface="Raleway SemiBold"/>
              <a:cs typeface="Raleway SemiBold"/>
              <a:sym typeface="Raleway SemiBold"/>
            </a:endParaRPr>
          </a:p>
        </p:txBody>
      </p:sp>
      <p:sp>
        <p:nvSpPr>
          <p:cNvPr id="438" name="Google Shape;438;g373351e3b97_0_51"/>
          <p:cNvSpPr/>
          <p:nvPr/>
        </p:nvSpPr>
        <p:spPr>
          <a:xfrm>
            <a:off x="1090710" y="2520275"/>
            <a:ext cx="20001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1000" u="none" cap="none" strike="noStrike">
                <a:solidFill>
                  <a:srgbClr val="18285B"/>
                </a:solidFill>
                <a:latin typeface="Raleway"/>
                <a:ea typeface="Raleway"/>
                <a:cs typeface="Raleway"/>
                <a:sym typeface="Raleway"/>
              </a:rPr>
              <a:t>Executive Search</a:t>
            </a:r>
            <a:r>
              <a:rPr i="0" lang="fr" sz="1000" u="none" cap="none" strike="noStrike">
                <a:solidFill>
                  <a:srgbClr val="18285B"/>
                </a:solidFill>
                <a:latin typeface="Raleway"/>
                <a:ea typeface="Raleway"/>
                <a:cs typeface="Raleway"/>
                <a:sym typeface="Raleway"/>
              </a:rPr>
              <a:t>, Interim Management et </a:t>
            </a:r>
            <a:r>
              <a:rPr b="1" i="0" lang="fr" sz="1000" u="none" cap="none" strike="noStrike">
                <a:solidFill>
                  <a:srgbClr val="18285B"/>
                </a:solidFill>
                <a:latin typeface="Raleway"/>
                <a:ea typeface="Raleway"/>
                <a:cs typeface="Raleway"/>
                <a:sym typeface="Raleway"/>
              </a:rPr>
              <a:t>Advisory</a:t>
            </a:r>
            <a:endParaRPr b="1" i="0" sz="1000" u="none" cap="none" strike="noStrike">
              <a:solidFill>
                <a:srgbClr val="18285B"/>
              </a:solidFill>
              <a:latin typeface="Raleway"/>
              <a:ea typeface="Raleway"/>
              <a:cs typeface="Raleway"/>
              <a:sym typeface="Raleway"/>
            </a:endParaRPr>
          </a:p>
        </p:txBody>
      </p:sp>
      <p:sp>
        <p:nvSpPr>
          <p:cNvPr id="439" name="Google Shape;439;g373351e3b97_0_51"/>
          <p:cNvSpPr/>
          <p:nvPr/>
        </p:nvSpPr>
        <p:spPr>
          <a:xfrm>
            <a:off x="3168735" y="2520275"/>
            <a:ext cx="14499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1000" u="none" cap="none" strike="noStrike">
                <a:solidFill>
                  <a:srgbClr val="18285B"/>
                </a:solidFill>
                <a:latin typeface="Raleway"/>
                <a:ea typeface="Raleway"/>
                <a:cs typeface="Raleway"/>
                <a:sym typeface="Raleway"/>
              </a:rPr>
              <a:t>Abonnement plateforme SaaS</a:t>
            </a:r>
            <a:endParaRPr i="0" sz="1000" u="none" cap="none" strike="noStrike">
              <a:solidFill>
                <a:srgbClr val="18285B"/>
              </a:solidFill>
              <a:latin typeface="Raleway"/>
              <a:ea typeface="Raleway"/>
              <a:cs typeface="Raleway"/>
              <a:sym typeface="Raleway"/>
            </a:endParaRPr>
          </a:p>
        </p:txBody>
      </p:sp>
      <p:sp>
        <p:nvSpPr>
          <p:cNvPr id="440" name="Google Shape;440;g373351e3b97_0_51"/>
          <p:cNvSpPr/>
          <p:nvPr/>
        </p:nvSpPr>
        <p:spPr>
          <a:xfrm>
            <a:off x="4698447" y="2520275"/>
            <a:ext cx="19479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1000" u="none" cap="none" strike="noStrike">
                <a:solidFill>
                  <a:srgbClr val="18285B"/>
                </a:solidFill>
                <a:latin typeface="Raleway"/>
                <a:ea typeface="Raleway"/>
                <a:cs typeface="Raleway"/>
                <a:sym typeface="Raleway"/>
              </a:rPr>
              <a:t>Objectiver et « outiller » les activités de coaching individuel et collectif </a:t>
            </a:r>
            <a:endParaRPr i="0" sz="1000" u="none" cap="none" strike="noStrike">
              <a:solidFill>
                <a:srgbClr val="18285B"/>
              </a:solidFill>
              <a:latin typeface="Raleway"/>
              <a:ea typeface="Raleway"/>
              <a:cs typeface="Raleway"/>
              <a:sym typeface="Raleway"/>
            </a:endParaRPr>
          </a:p>
        </p:txBody>
      </p:sp>
      <p:sp>
        <p:nvSpPr>
          <p:cNvPr id="441" name="Google Shape;441;g373351e3b97_0_51"/>
          <p:cNvSpPr/>
          <p:nvPr/>
        </p:nvSpPr>
        <p:spPr>
          <a:xfrm>
            <a:off x="1090710" y="3212125"/>
            <a:ext cx="2000100" cy="633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1000" u="none" cap="none" strike="noStrike">
                <a:solidFill>
                  <a:srgbClr val="18285B"/>
                </a:solidFill>
                <a:latin typeface="Raleway"/>
                <a:ea typeface="Raleway"/>
                <a:cs typeface="Raleway"/>
                <a:sym typeface="Raleway"/>
              </a:rPr>
              <a:t>Projets de gestion du changement</a:t>
            </a:r>
            <a:endParaRPr sz="1000">
              <a:latin typeface="Raleway"/>
              <a:ea typeface="Raleway"/>
              <a:cs typeface="Raleway"/>
              <a:sym typeface="Raleway"/>
            </a:endParaRPr>
          </a:p>
        </p:txBody>
      </p:sp>
      <p:sp>
        <p:nvSpPr>
          <p:cNvPr id="442" name="Google Shape;442;g373351e3b97_0_51"/>
          <p:cNvSpPr/>
          <p:nvPr/>
        </p:nvSpPr>
        <p:spPr>
          <a:xfrm>
            <a:off x="3168735" y="3212125"/>
            <a:ext cx="1449900" cy="633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i="0" lang="fr" sz="1000" u="none" cap="none" strike="noStrike">
                <a:solidFill>
                  <a:srgbClr val="18285B"/>
                </a:solidFill>
                <a:latin typeface="Raleway"/>
                <a:ea typeface="Raleway"/>
                <a:cs typeface="Raleway"/>
                <a:sym typeface="Raleway"/>
              </a:rPr>
              <a:t>Pay As You Go</a:t>
            </a:r>
            <a:endParaRPr sz="1000">
              <a:latin typeface="Raleway"/>
              <a:ea typeface="Raleway"/>
              <a:cs typeface="Raleway"/>
              <a:sym typeface="Raleway"/>
            </a:endParaRPr>
          </a:p>
        </p:txBody>
      </p:sp>
      <p:sp>
        <p:nvSpPr>
          <p:cNvPr id="443" name="Google Shape;443;g373351e3b97_0_51"/>
          <p:cNvSpPr/>
          <p:nvPr/>
        </p:nvSpPr>
        <p:spPr>
          <a:xfrm>
            <a:off x="4698435" y="3212125"/>
            <a:ext cx="1947900" cy="633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i="0" sz="10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1000" u="none" cap="none" strike="noStrike">
                <a:solidFill>
                  <a:srgbClr val="18285B"/>
                </a:solidFill>
                <a:latin typeface="Raleway"/>
                <a:ea typeface="Raleway"/>
                <a:cs typeface="Raleway"/>
                <a:sym typeface="Raleway"/>
              </a:rPr>
              <a:t>Constituer des équipes projets</a:t>
            </a:r>
            <a:endParaRPr sz="1000">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1000" u="none" cap="none" strike="noStrike">
                <a:solidFill>
                  <a:srgbClr val="18285B"/>
                </a:solidFill>
                <a:latin typeface="Raleway"/>
                <a:ea typeface="Raleway"/>
                <a:cs typeface="Raleway"/>
                <a:sym typeface="Raleway"/>
              </a:rPr>
              <a:t>Identifier les dynamiques d’équipe dans les projets</a:t>
            </a:r>
            <a:endParaRPr sz="1000">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t/>
            </a:r>
            <a:endParaRPr i="0" sz="1000" u="none" cap="none" strike="noStrike">
              <a:solidFill>
                <a:srgbClr val="18285B"/>
              </a:solidFill>
              <a:latin typeface="Raleway"/>
              <a:ea typeface="Raleway"/>
              <a:cs typeface="Raleway"/>
              <a:sym typeface="Raleway"/>
            </a:endParaRPr>
          </a:p>
        </p:txBody>
      </p:sp>
      <p:sp>
        <p:nvSpPr>
          <p:cNvPr id="444" name="Google Shape;444;g373351e3b97_0_51"/>
          <p:cNvSpPr/>
          <p:nvPr/>
        </p:nvSpPr>
        <p:spPr>
          <a:xfrm>
            <a:off x="1090710" y="3933325"/>
            <a:ext cx="20001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1000" u="none" cap="none" strike="noStrike">
                <a:solidFill>
                  <a:srgbClr val="18285B"/>
                </a:solidFill>
                <a:latin typeface="Raleway"/>
                <a:ea typeface="Raleway"/>
                <a:cs typeface="Raleway"/>
                <a:sym typeface="Raleway"/>
              </a:rPr>
              <a:t>Formations</a:t>
            </a:r>
            <a:endParaRPr sz="1000">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1000" u="none" cap="none" strike="noStrike">
                <a:solidFill>
                  <a:srgbClr val="18285B"/>
                </a:solidFill>
                <a:latin typeface="Raleway"/>
                <a:ea typeface="Raleway"/>
                <a:cs typeface="Raleway"/>
                <a:sym typeface="Raleway"/>
              </a:rPr>
              <a:t> Décideurs, Gestion de crise, Learning expeditions </a:t>
            </a:r>
            <a:endParaRPr i="0" sz="1000" u="none" cap="none" strike="noStrike">
              <a:solidFill>
                <a:srgbClr val="18285B"/>
              </a:solidFill>
              <a:latin typeface="Raleway"/>
              <a:ea typeface="Raleway"/>
              <a:cs typeface="Raleway"/>
              <a:sym typeface="Raleway"/>
            </a:endParaRPr>
          </a:p>
        </p:txBody>
      </p:sp>
      <p:sp>
        <p:nvSpPr>
          <p:cNvPr id="445" name="Google Shape;445;g373351e3b97_0_51"/>
          <p:cNvSpPr/>
          <p:nvPr/>
        </p:nvSpPr>
        <p:spPr>
          <a:xfrm>
            <a:off x="3168735" y="3933325"/>
            <a:ext cx="14598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1000" u="none" cap="none" strike="noStrike">
                <a:solidFill>
                  <a:srgbClr val="18285B"/>
                </a:solidFill>
                <a:latin typeface="Raleway"/>
                <a:ea typeface="Raleway"/>
                <a:cs typeface="Raleway"/>
                <a:sym typeface="Raleway"/>
              </a:rPr>
              <a:t>Pay As You Go</a:t>
            </a:r>
            <a:endParaRPr sz="1000">
              <a:latin typeface="Raleway"/>
              <a:ea typeface="Raleway"/>
              <a:cs typeface="Raleway"/>
              <a:sym typeface="Raleway"/>
            </a:endParaRPr>
          </a:p>
        </p:txBody>
      </p:sp>
      <p:sp>
        <p:nvSpPr>
          <p:cNvPr id="446" name="Google Shape;446;g373351e3b97_0_51"/>
          <p:cNvSpPr/>
          <p:nvPr/>
        </p:nvSpPr>
        <p:spPr>
          <a:xfrm>
            <a:off x="4698447" y="3933325"/>
            <a:ext cx="19479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1000" u="none" cap="none" strike="noStrike">
                <a:solidFill>
                  <a:srgbClr val="18285B"/>
                </a:solidFill>
                <a:latin typeface="Raleway"/>
                <a:ea typeface="Raleway"/>
                <a:cs typeface="Raleway"/>
                <a:sym typeface="Raleway"/>
              </a:rPr>
              <a:t>Outil socle des programmes Learning expedition</a:t>
            </a:r>
            <a:endParaRPr i="0" sz="1000" u="none" cap="none" strike="noStrike">
              <a:solidFill>
                <a:srgbClr val="18285B"/>
              </a:solidFill>
              <a:latin typeface="Raleway"/>
              <a:ea typeface="Raleway"/>
              <a:cs typeface="Raleway"/>
              <a:sym typeface="Raleway"/>
            </a:endParaRPr>
          </a:p>
        </p:txBody>
      </p:sp>
      <p:sp>
        <p:nvSpPr>
          <p:cNvPr id="447" name="Google Shape;447;g373351e3b97_0_51"/>
          <p:cNvSpPr/>
          <p:nvPr/>
        </p:nvSpPr>
        <p:spPr>
          <a:xfrm>
            <a:off x="1090710" y="1814375"/>
            <a:ext cx="20001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fr" sz="1000" u="none" cap="none" strike="noStrike">
                <a:solidFill>
                  <a:srgbClr val="18285B"/>
                </a:solidFill>
                <a:latin typeface="Raleway"/>
                <a:ea typeface="Raleway"/>
                <a:cs typeface="Raleway"/>
                <a:sym typeface="Raleway"/>
              </a:rPr>
              <a:t>Coaching de Dirigeant</a:t>
            </a:r>
            <a:endParaRPr sz="1000">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i="0" lang="fr" sz="1000" u="none" cap="none" strike="noStrike">
                <a:solidFill>
                  <a:srgbClr val="18285B"/>
                </a:solidFill>
                <a:latin typeface="Raleway"/>
                <a:ea typeface="Raleway"/>
                <a:cs typeface="Raleway"/>
                <a:sym typeface="Raleway"/>
              </a:rPr>
              <a:t>Assessment Dirigeants, associés, comex…</a:t>
            </a:r>
            <a:endParaRPr i="0" sz="1000" u="none" cap="none" strike="noStrike">
              <a:solidFill>
                <a:srgbClr val="18285B"/>
              </a:solidFill>
              <a:latin typeface="Raleway"/>
              <a:ea typeface="Raleway"/>
              <a:cs typeface="Raleway"/>
              <a:sym typeface="Raleway"/>
            </a:endParaRPr>
          </a:p>
        </p:txBody>
      </p:sp>
      <p:sp>
        <p:nvSpPr>
          <p:cNvPr id="448" name="Google Shape;448;g373351e3b97_0_51"/>
          <p:cNvSpPr/>
          <p:nvPr/>
        </p:nvSpPr>
        <p:spPr>
          <a:xfrm>
            <a:off x="3168735" y="1814375"/>
            <a:ext cx="14499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i="0" lang="fr" sz="1000" u="none" cap="none" strike="noStrike">
                <a:solidFill>
                  <a:srgbClr val="18285B"/>
                </a:solidFill>
                <a:latin typeface="Raleway"/>
                <a:ea typeface="Raleway"/>
                <a:cs typeface="Raleway"/>
                <a:sym typeface="Raleway"/>
              </a:rPr>
              <a:t>Abonnement plateforme SaaS</a:t>
            </a:r>
            <a:endParaRPr sz="1000">
              <a:latin typeface="Raleway"/>
              <a:ea typeface="Raleway"/>
              <a:cs typeface="Raleway"/>
              <a:sym typeface="Raleway"/>
            </a:endParaRPr>
          </a:p>
        </p:txBody>
      </p:sp>
      <p:sp>
        <p:nvSpPr>
          <p:cNvPr id="449" name="Google Shape;449;g373351e3b97_0_51"/>
          <p:cNvSpPr/>
          <p:nvPr/>
        </p:nvSpPr>
        <p:spPr>
          <a:xfrm>
            <a:off x="4698447" y="1814375"/>
            <a:ext cx="19479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t/>
            </a:r>
            <a:endParaRPr i="0" sz="10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i="0" lang="fr" sz="1000" u="none" cap="none" strike="noStrike">
                <a:solidFill>
                  <a:srgbClr val="18285B"/>
                </a:solidFill>
                <a:latin typeface="Raleway"/>
                <a:ea typeface="Raleway"/>
                <a:cs typeface="Raleway"/>
                <a:sym typeface="Raleway"/>
              </a:rPr>
              <a:t>Assessment de Dirigeants</a:t>
            </a:r>
            <a:endParaRPr sz="1000">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i="0" lang="fr" sz="1000" u="none" cap="none" strike="noStrike">
                <a:solidFill>
                  <a:srgbClr val="18285B"/>
                </a:solidFill>
                <a:latin typeface="Raleway"/>
                <a:ea typeface="Raleway"/>
                <a:cs typeface="Raleway"/>
                <a:sym typeface="Raleway"/>
              </a:rPr>
              <a:t>Accompagnement de Codir</a:t>
            </a:r>
            <a:endParaRPr sz="1000">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i="0" lang="fr" sz="1000" u="none" cap="none" strike="noStrike">
                <a:solidFill>
                  <a:srgbClr val="18285B"/>
                </a:solidFill>
                <a:latin typeface="Raleway"/>
                <a:ea typeface="Raleway"/>
                <a:cs typeface="Raleway"/>
                <a:sym typeface="Raleway"/>
              </a:rPr>
              <a:t>Programme de formation</a:t>
            </a:r>
            <a:endParaRPr i="0" sz="10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t/>
            </a:r>
            <a:endParaRPr i="0" sz="1000" u="none" cap="none" strike="noStrike">
              <a:solidFill>
                <a:srgbClr val="18285B"/>
              </a:solidFill>
              <a:latin typeface="Raleway"/>
              <a:ea typeface="Raleway"/>
              <a:cs typeface="Raleway"/>
              <a:sym typeface="Raleway"/>
            </a:endParaRPr>
          </a:p>
        </p:txBody>
      </p:sp>
      <p:sp>
        <p:nvSpPr>
          <p:cNvPr id="450" name="Google Shape;450;g373351e3b97_0_51"/>
          <p:cNvSpPr/>
          <p:nvPr/>
        </p:nvSpPr>
        <p:spPr>
          <a:xfrm>
            <a:off x="6732188" y="1313400"/>
            <a:ext cx="2196797" cy="465425"/>
          </a:xfrm>
          <a:prstGeom prst="flowChartOffpageConnector">
            <a:avLst/>
          </a:prstGeom>
          <a:solidFill>
            <a:srgbClr val="2E3A8A"/>
          </a:solidFill>
          <a:ln>
            <a:noFill/>
          </a:ln>
        </p:spPr>
        <p:txBody>
          <a:bodyPr anchorCtr="0" anchor="ctr" bIns="48850" lIns="96250" spcFirstLastPara="1" rIns="97775" wrap="square" tIns="48850">
            <a:noAutofit/>
          </a:bodyPr>
          <a:lstStyle/>
          <a:p>
            <a:pPr indent="0" lvl="0" marL="0" marR="0" rtl="0" algn="ctr">
              <a:lnSpc>
                <a:spcPct val="100000"/>
              </a:lnSpc>
              <a:spcBef>
                <a:spcPts val="0"/>
              </a:spcBef>
              <a:spcAft>
                <a:spcPts val="0"/>
              </a:spcAft>
              <a:buClr>
                <a:srgbClr val="000000"/>
              </a:buClr>
              <a:buSzPts val="1390"/>
              <a:buFont typeface="Arial"/>
              <a:buNone/>
            </a:pPr>
            <a:r>
              <a:rPr i="0" lang="fr" sz="1200" u="none" cap="none" strike="noStrike">
                <a:solidFill>
                  <a:srgbClr val="FFFFFF"/>
                </a:solidFill>
                <a:latin typeface="Raleway SemiBold"/>
                <a:ea typeface="Raleway SemiBold"/>
                <a:cs typeface="Raleway SemiBold"/>
                <a:sym typeface="Raleway SemiBold"/>
              </a:rPr>
              <a:t>  </a:t>
            </a:r>
            <a:r>
              <a:rPr lang="fr" sz="1200">
                <a:solidFill>
                  <a:srgbClr val="FFFFFF"/>
                </a:solidFill>
                <a:latin typeface="Raleway SemiBold"/>
                <a:ea typeface="Raleway SemiBold"/>
                <a:cs typeface="Raleway SemiBold"/>
                <a:sym typeface="Raleway SemiBold"/>
              </a:rPr>
              <a:t>B</a:t>
            </a:r>
            <a:r>
              <a:rPr i="0" lang="fr" sz="1200" u="none" cap="none" strike="noStrike">
                <a:solidFill>
                  <a:srgbClr val="FFFFFF"/>
                </a:solidFill>
                <a:latin typeface="Raleway SemiBold"/>
                <a:ea typeface="Raleway SemiBold"/>
                <a:cs typeface="Raleway SemiBold"/>
                <a:sym typeface="Raleway SemiBold"/>
              </a:rPr>
              <a:t>énéfices</a:t>
            </a:r>
            <a:endParaRPr i="0" sz="1200" u="none" cap="none" strike="noStrike">
              <a:solidFill>
                <a:srgbClr val="000000"/>
              </a:solidFill>
              <a:latin typeface="Raleway SemiBold"/>
              <a:ea typeface="Raleway SemiBold"/>
              <a:cs typeface="Raleway SemiBold"/>
              <a:sym typeface="Raleway SemiBold"/>
            </a:endParaRPr>
          </a:p>
        </p:txBody>
      </p:sp>
      <p:sp>
        <p:nvSpPr>
          <p:cNvPr id="451" name="Google Shape;451;g373351e3b97_0_51"/>
          <p:cNvSpPr/>
          <p:nvPr/>
        </p:nvSpPr>
        <p:spPr>
          <a:xfrm>
            <a:off x="6732185" y="1814375"/>
            <a:ext cx="21969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i="0" lang="fr" sz="1000" u="none" cap="none" strike="noStrike">
                <a:solidFill>
                  <a:srgbClr val="18285B"/>
                </a:solidFill>
                <a:latin typeface="Raleway"/>
                <a:ea typeface="Raleway"/>
                <a:cs typeface="Raleway"/>
                <a:sym typeface="Raleway"/>
              </a:rPr>
              <a:t>Révélateur des</a:t>
            </a:r>
            <a:r>
              <a:rPr lang="fr" sz="1000">
                <a:solidFill>
                  <a:srgbClr val="18285B"/>
                </a:solidFill>
                <a:latin typeface="Raleway"/>
                <a:ea typeface="Raleway"/>
                <a:cs typeface="Raleway"/>
                <a:sym typeface="Raleway"/>
              </a:rPr>
              <a:t> </a:t>
            </a:r>
            <a:r>
              <a:rPr i="0" lang="fr" sz="1000" u="none" cap="none" strike="noStrike">
                <a:solidFill>
                  <a:srgbClr val="18285B"/>
                </a:solidFill>
                <a:latin typeface="Raleway"/>
                <a:ea typeface="Raleway"/>
                <a:cs typeface="Raleway"/>
                <a:sym typeface="Raleway"/>
              </a:rPr>
              <a:t>complémentarités</a:t>
            </a:r>
            <a:endParaRPr sz="1000">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000"/>
              <a:buFont typeface="Arial"/>
              <a:buNone/>
            </a:pPr>
            <a:r>
              <a:rPr i="0" lang="fr" sz="1000" u="none" cap="none" strike="noStrike">
                <a:solidFill>
                  <a:srgbClr val="18285B"/>
                </a:solidFill>
                <a:latin typeface="Raleway"/>
                <a:ea typeface="Raleway"/>
                <a:cs typeface="Raleway"/>
                <a:sym typeface="Raleway"/>
              </a:rPr>
              <a:t>Une méthodologie partagée au sein du cabinet </a:t>
            </a:r>
            <a:endParaRPr i="0" sz="1000" u="none" cap="none" strike="noStrike">
              <a:solidFill>
                <a:srgbClr val="18285B"/>
              </a:solidFill>
              <a:latin typeface="Raleway"/>
              <a:ea typeface="Raleway"/>
              <a:cs typeface="Raleway"/>
              <a:sym typeface="Raleway"/>
            </a:endParaRPr>
          </a:p>
        </p:txBody>
      </p:sp>
      <p:sp>
        <p:nvSpPr>
          <p:cNvPr id="452" name="Google Shape;452;g373351e3b97_0_51"/>
          <p:cNvSpPr/>
          <p:nvPr/>
        </p:nvSpPr>
        <p:spPr>
          <a:xfrm>
            <a:off x="6732185" y="2520275"/>
            <a:ext cx="21969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i="0" lang="fr" sz="1000" u="none" cap="none" strike="noStrike">
                <a:solidFill>
                  <a:srgbClr val="18285B"/>
                </a:solidFill>
                <a:latin typeface="Raleway"/>
                <a:ea typeface="Raleway"/>
                <a:cs typeface="Raleway"/>
                <a:sym typeface="Raleway"/>
              </a:rPr>
              <a:t>Embarquer les équipes grâce à des outils optimistes, visuels et digitaux</a:t>
            </a:r>
            <a:endParaRPr i="0" sz="1000" u="none" cap="none" strike="noStrike">
              <a:solidFill>
                <a:srgbClr val="18285B"/>
              </a:solidFill>
              <a:latin typeface="Raleway"/>
              <a:ea typeface="Raleway"/>
              <a:cs typeface="Raleway"/>
              <a:sym typeface="Raleway"/>
            </a:endParaRPr>
          </a:p>
        </p:txBody>
      </p:sp>
      <p:sp>
        <p:nvSpPr>
          <p:cNvPr id="453" name="Google Shape;453;g373351e3b97_0_51"/>
          <p:cNvSpPr/>
          <p:nvPr/>
        </p:nvSpPr>
        <p:spPr>
          <a:xfrm>
            <a:off x="6732185" y="3218725"/>
            <a:ext cx="2196900" cy="6207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i="0" lang="fr" sz="1000" u="none" cap="none" strike="noStrike">
                <a:solidFill>
                  <a:srgbClr val="18285B"/>
                </a:solidFill>
                <a:latin typeface="Raleway"/>
                <a:ea typeface="Raleway"/>
                <a:cs typeface="Raleway"/>
                <a:sym typeface="Raleway"/>
              </a:rPr>
              <a:t>Sécuriser les projets on time</a:t>
            </a:r>
            <a:endParaRPr sz="1000">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000"/>
              <a:buFont typeface="Arial"/>
              <a:buNone/>
            </a:pPr>
            <a:r>
              <a:rPr i="0" lang="fr" sz="1000" u="none" cap="none" strike="noStrike">
                <a:solidFill>
                  <a:srgbClr val="18285B"/>
                </a:solidFill>
                <a:latin typeface="Raleway"/>
                <a:ea typeface="Raleway"/>
                <a:cs typeface="Raleway"/>
                <a:sym typeface="Raleway"/>
              </a:rPr>
              <a:t>Un outil très puissant sur la visualisation d’un grand collectif</a:t>
            </a:r>
            <a:endParaRPr i="0" sz="1000" u="none" cap="none" strike="noStrike">
              <a:solidFill>
                <a:srgbClr val="18285B"/>
              </a:solidFill>
              <a:latin typeface="Raleway"/>
              <a:ea typeface="Raleway"/>
              <a:cs typeface="Raleway"/>
              <a:sym typeface="Raleway"/>
            </a:endParaRPr>
          </a:p>
        </p:txBody>
      </p:sp>
      <p:sp>
        <p:nvSpPr>
          <p:cNvPr id="454" name="Google Shape;454;g373351e3b97_0_51"/>
          <p:cNvSpPr/>
          <p:nvPr/>
        </p:nvSpPr>
        <p:spPr>
          <a:xfrm>
            <a:off x="6732185" y="3933325"/>
            <a:ext cx="2196900" cy="5799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1000" u="none" cap="none" strike="noStrike">
                <a:solidFill>
                  <a:srgbClr val="18285B"/>
                </a:solidFill>
                <a:latin typeface="Raleway"/>
                <a:ea typeface="Raleway"/>
                <a:cs typeface="Raleway"/>
                <a:sym typeface="Raleway"/>
              </a:rPr>
              <a:t>Différentiation</a:t>
            </a:r>
            <a:endParaRPr sz="1000">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1000" u="none" cap="none" strike="noStrike">
                <a:solidFill>
                  <a:srgbClr val="18285B"/>
                </a:solidFill>
                <a:latin typeface="Raleway"/>
                <a:ea typeface="Raleway"/>
                <a:cs typeface="Raleway"/>
                <a:sym typeface="Raleway"/>
              </a:rPr>
              <a:t>Ancrage chez les clients</a:t>
            </a:r>
            <a:endParaRPr i="0" sz="1000" u="none" cap="none" strike="noStrike">
              <a:solidFill>
                <a:srgbClr val="18285B"/>
              </a:solidFill>
              <a:latin typeface="Raleway"/>
              <a:ea typeface="Raleway"/>
              <a:cs typeface="Raleway"/>
              <a:sym typeface="Raleway"/>
            </a:endParaRPr>
          </a:p>
        </p:txBody>
      </p:sp>
      <p:pic>
        <p:nvPicPr>
          <p:cNvPr id="455" name="Google Shape;455;g373351e3b97_0_51"/>
          <p:cNvPicPr preferRelativeResize="0"/>
          <p:nvPr/>
        </p:nvPicPr>
        <p:blipFill rotWithShape="1">
          <a:blip r:embed="rId3">
            <a:alphaModFix/>
          </a:blip>
          <a:srcRect b="25669" l="4214" r="0" t="12024"/>
          <a:stretch/>
        </p:blipFill>
        <p:spPr>
          <a:xfrm>
            <a:off x="61306" y="1854450"/>
            <a:ext cx="1035654" cy="465425"/>
          </a:xfrm>
          <a:prstGeom prst="rect">
            <a:avLst/>
          </a:prstGeom>
          <a:noFill/>
          <a:ln>
            <a:noFill/>
          </a:ln>
        </p:spPr>
      </p:pic>
      <p:pic>
        <p:nvPicPr>
          <p:cNvPr id="456" name="Google Shape;456;g373351e3b97_0_51"/>
          <p:cNvPicPr preferRelativeResize="0"/>
          <p:nvPr/>
        </p:nvPicPr>
        <p:blipFill rotWithShape="1">
          <a:blip r:embed="rId4">
            <a:alphaModFix/>
          </a:blip>
          <a:srcRect b="0" l="20240" r="-20239" t="0"/>
          <a:stretch/>
        </p:blipFill>
        <p:spPr>
          <a:xfrm>
            <a:off x="242337" y="2631212"/>
            <a:ext cx="654120" cy="358025"/>
          </a:xfrm>
          <a:prstGeom prst="rect">
            <a:avLst/>
          </a:prstGeom>
          <a:noFill/>
          <a:ln>
            <a:noFill/>
          </a:ln>
        </p:spPr>
      </p:pic>
      <p:pic>
        <p:nvPicPr>
          <p:cNvPr id="457" name="Google Shape;457;g373351e3b97_0_51"/>
          <p:cNvPicPr preferRelativeResize="0"/>
          <p:nvPr/>
        </p:nvPicPr>
        <p:blipFill rotWithShape="1">
          <a:blip r:embed="rId5">
            <a:alphaModFix/>
          </a:blip>
          <a:srcRect b="0" l="0" r="0" t="0"/>
          <a:stretch/>
        </p:blipFill>
        <p:spPr>
          <a:xfrm>
            <a:off x="184093" y="3350066"/>
            <a:ext cx="854554" cy="358017"/>
          </a:xfrm>
          <a:prstGeom prst="rect">
            <a:avLst/>
          </a:prstGeom>
          <a:noFill/>
          <a:ln cap="flat" cmpd="sng" w="10125">
            <a:solidFill>
              <a:srgbClr val="BBE8F7"/>
            </a:solidFill>
            <a:prstDash val="solid"/>
            <a:round/>
            <a:headEnd len="sm" w="sm" type="none"/>
            <a:tailEnd len="sm" w="sm" type="none"/>
          </a:ln>
        </p:spPr>
      </p:pic>
      <p:pic>
        <p:nvPicPr>
          <p:cNvPr descr="IHEGC - Institut des Hautes Etudes en Gestion de Crise..." id="458" name="Google Shape;458;g373351e3b97_0_51"/>
          <p:cNvPicPr preferRelativeResize="0"/>
          <p:nvPr/>
        </p:nvPicPr>
        <p:blipFill rotWithShape="1">
          <a:blip r:embed="rId6">
            <a:alphaModFix/>
          </a:blip>
          <a:srcRect b="0" l="0" r="0" t="0"/>
          <a:stretch/>
        </p:blipFill>
        <p:spPr>
          <a:xfrm>
            <a:off x="239767" y="3975989"/>
            <a:ext cx="743207" cy="494571"/>
          </a:xfrm>
          <a:prstGeom prst="rect">
            <a:avLst/>
          </a:prstGeom>
          <a:noFill/>
          <a:ln>
            <a:noFill/>
          </a:ln>
        </p:spPr>
      </p:pic>
      <p:sp>
        <p:nvSpPr>
          <p:cNvPr id="459" name="Google Shape;459;g373351e3b97_0_51"/>
          <p:cNvSpPr txBox="1"/>
          <p:nvPr>
            <p:ph idx="4294967295" type="title"/>
          </p:nvPr>
        </p:nvSpPr>
        <p:spPr>
          <a:xfrm>
            <a:off x="197969" y="271100"/>
            <a:ext cx="7957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Map &amp; Match, nos </a:t>
            </a:r>
            <a:r>
              <a:rPr b="1" lang="fr" sz="2500">
                <a:solidFill>
                  <a:srgbClr val="04AFE3"/>
                </a:solidFill>
                <a:latin typeface="Raleway"/>
                <a:ea typeface="Raleway"/>
                <a:cs typeface="Raleway"/>
                <a:sym typeface="Raleway"/>
              </a:rPr>
              <a:t>cabinets partenaires</a:t>
            </a:r>
            <a:endParaRPr b="1" sz="2500">
              <a:solidFill>
                <a:srgbClr val="04AFE3"/>
              </a:solidFill>
              <a:latin typeface="Raleway"/>
              <a:ea typeface="Raleway"/>
              <a:cs typeface="Raleway"/>
              <a:sym typeface="Raleway"/>
            </a:endParaRPr>
          </a:p>
        </p:txBody>
      </p:sp>
      <p:pic>
        <p:nvPicPr>
          <p:cNvPr id="460" name="Google Shape;460;g373351e3b97_0_51" title="Copie de Copie de MAP&amp;MATCH-LOGO-FINAL.png"/>
          <p:cNvPicPr preferRelativeResize="0"/>
          <p:nvPr/>
        </p:nvPicPr>
        <p:blipFill>
          <a:blip r:embed="rId7">
            <a:alphaModFix/>
          </a:blip>
          <a:stretch>
            <a:fillRect/>
          </a:stretch>
        </p:blipFill>
        <p:spPr>
          <a:xfrm>
            <a:off x="7950547" y="4888840"/>
            <a:ext cx="965473" cy="191875"/>
          </a:xfrm>
          <a:prstGeom prst="rect">
            <a:avLst/>
          </a:prstGeom>
          <a:noFill/>
          <a:ln>
            <a:noFill/>
          </a:ln>
        </p:spPr>
      </p:pic>
      <p:pic>
        <p:nvPicPr>
          <p:cNvPr id="461" name="Google Shape;461;g373351e3b97_0_51" title="icônes pour présentation (12).png"/>
          <p:cNvPicPr preferRelativeResize="0"/>
          <p:nvPr/>
        </p:nvPicPr>
        <p:blipFill rotWithShape="1">
          <a:blip r:embed="rId8">
            <a:alphaModFix/>
          </a:blip>
          <a:srcRect b="4951" l="2012" r="64105" t="64062"/>
          <a:stretch/>
        </p:blipFill>
        <p:spPr>
          <a:xfrm>
            <a:off x="7286700" y="194900"/>
            <a:ext cx="1705526" cy="8773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21"/>
          <p:cNvSpPr/>
          <p:nvPr/>
        </p:nvSpPr>
        <p:spPr>
          <a:xfrm>
            <a:off x="1233748" y="4042925"/>
            <a:ext cx="19638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fr" sz="800" u="none" cap="none" strike="noStrike">
                <a:solidFill>
                  <a:srgbClr val="18285B"/>
                </a:solidFill>
                <a:latin typeface="Raleway"/>
                <a:ea typeface="Raleway"/>
                <a:cs typeface="Raleway"/>
                <a:sym typeface="Raleway"/>
              </a:rPr>
              <a:t>Learnex HP </a:t>
            </a:r>
            <a:r>
              <a:rPr i="0" lang="fr" sz="800" u="none" cap="none" strike="noStrike">
                <a:solidFill>
                  <a:srgbClr val="18285B"/>
                </a:solidFill>
                <a:latin typeface="Raleway"/>
                <a:ea typeface="Raleway"/>
                <a:cs typeface="Raleway"/>
                <a:sym typeface="Raleway"/>
              </a:rPr>
              <a:t>(partenariat IHEGC)</a:t>
            </a:r>
            <a:endParaRPr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i="0" lang="fr" sz="800" u="none" cap="none" strike="noStrike">
                <a:solidFill>
                  <a:srgbClr val="18285B"/>
                </a:solidFill>
                <a:latin typeface="Raleway"/>
                <a:ea typeface="Raleway"/>
                <a:cs typeface="Raleway"/>
                <a:sym typeface="Raleway"/>
              </a:rPr>
              <a:t>Recrutement </a:t>
            </a:r>
            <a:endParaRPr i="0" sz="800" u="none" cap="none" strike="noStrike">
              <a:solidFill>
                <a:srgbClr val="18285B"/>
              </a:solidFill>
              <a:latin typeface="Raleway"/>
              <a:ea typeface="Raleway"/>
              <a:cs typeface="Raleway"/>
              <a:sym typeface="Raleway"/>
            </a:endParaRPr>
          </a:p>
        </p:txBody>
      </p:sp>
      <p:sp>
        <p:nvSpPr>
          <p:cNvPr id="467" name="Google Shape;467;p21"/>
          <p:cNvSpPr/>
          <p:nvPr/>
        </p:nvSpPr>
        <p:spPr>
          <a:xfrm>
            <a:off x="1233748" y="734950"/>
            <a:ext cx="1963800" cy="392175"/>
          </a:xfrm>
          <a:prstGeom prst="flowChartOffpageConnector">
            <a:avLst/>
          </a:prstGeom>
          <a:solidFill>
            <a:srgbClr val="2E3A8A"/>
          </a:solidFill>
          <a:ln>
            <a:noFill/>
          </a:ln>
        </p:spPr>
        <p:txBody>
          <a:bodyPr anchorCtr="0" anchor="ctr" bIns="45700" lIns="90000"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fr" sz="1200" u="none" cap="none" strike="noStrike">
                <a:solidFill>
                  <a:srgbClr val="FFFFFF"/>
                </a:solidFill>
                <a:latin typeface="Raleway Medium"/>
                <a:ea typeface="Raleway Medium"/>
                <a:cs typeface="Raleway Medium"/>
                <a:sym typeface="Raleway Medium"/>
              </a:rPr>
              <a:t>Projet</a:t>
            </a:r>
            <a:endParaRPr b="0" i="0" sz="1200" u="none" cap="none" strike="noStrike">
              <a:solidFill>
                <a:srgbClr val="000000"/>
              </a:solidFill>
              <a:latin typeface="Raleway Medium"/>
              <a:ea typeface="Raleway Medium"/>
              <a:cs typeface="Raleway Medium"/>
              <a:sym typeface="Raleway Medium"/>
            </a:endParaRPr>
          </a:p>
        </p:txBody>
      </p:sp>
      <p:sp>
        <p:nvSpPr>
          <p:cNvPr id="468" name="Google Shape;468;p21"/>
          <p:cNvSpPr/>
          <p:nvPr/>
        </p:nvSpPr>
        <p:spPr>
          <a:xfrm>
            <a:off x="3273673" y="734950"/>
            <a:ext cx="1508525" cy="407206"/>
          </a:xfrm>
          <a:prstGeom prst="flowChartOffpageConnector">
            <a:avLst/>
          </a:prstGeom>
          <a:solidFill>
            <a:srgbClr val="2E3A8A"/>
          </a:solidFill>
          <a:ln>
            <a:noFill/>
          </a:ln>
        </p:spPr>
        <p:txBody>
          <a:bodyPr anchorCtr="0" anchor="ctr" bIns="45700" lIns="90000"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fr" sz="1200" u="none" cap="none" strike="noStrike">
                <a:solidFill>
                  <a:srgbClr val="FFFFFF"/>
                </a:solidFill>
                <a:latin typeface="Raleway Medium"/>
                <a:ea typeface="Raleway Medium"/>
                <a:cs typeface="Raleway Medium"/>
                <a:sym typeface="Raleway Medium"/>
              </a:rPr>
              <a:t>Durée </a:t>
            </a:r>
            <a:endParaRPr b="0" i="0" sz="1200" u="none" cap="none" strike="noStrike">
              <a:solidFill>
                <a:srgbClr val="000000"/>
              </a:solidFill>
              <a:latin typeface="Raleway Medium"/>
              <a:ea typeface="Raleway Medium"/>
              <a:cs typeface="Raleway Medium"/>
              <a:sym typeface="Raleway Medium"/>
            </a:endParaRPr>
          </a:p>
        </p:txBody>
      </p:sp>
      <p:sp>
        <p:nvSpPr>
          <p:cNvPr id="469" name="Google Shape;469;p21"/>
          <p:cNvSpPr/>
          <p:nvPr/>
        </p:nvSpPr>
        <p:spPr>
          <a:xfrm>
            <a:off x="4885648" y="734950"/>
            <a:ext cx="2277300" cy="389475"/>
          </a:xfrm>
          <a:prstGeom prst="flowChartOffpageConnector">
            <a:avLst/>
          </a:prstGeom>
          <a:solidFill>
            <a:srgbClr val="2E3A8A"/>
          </a:solidFill>
          <a:ln>
            <a:noFill/>
          </a:ln>
        </p:spPr>
        <p:txBody>
          <a:bodyPr anchorCtr="0" anchor="ctr" bIns="45700" lIns="90000"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fr" sz="1200" u="none" cap="none" strike="noStrike">
                <a:solidFill>
                  <a:srgbClr val="FFFFFF"/>
                </a:solidFill>
                <a:latin typeface="Raleway Medium"/>
                <a:ea typeface="Raleway Medium"/>
                <a:cs typeface="Raleway Medium"/>
                <a:sym typeface="Raleway Medium"/>
              </a:rPr>
              <a:t>Détails</a:t>
            </a:r>
            <a:endParaRPr b="0" i="0" sz="1200" u="none" cap="none" strike="noStrike">
              <a:solidFill>
                <a:srgbClr val="000000"/>
              </a:solidFill>
              <a:latin typeface="Raleway Medium"/>
              <a:ea typeface="Raleway Medium"/>
              <a:cs typeface="Raleway Medium"/>
              <a:sym typeface="Raleway Medium"/>
            </a:endParaRPr>
          </a:p>
        </p:txBody>
      </p:sp>
      <p:sp>
        <p:nvSpPr>
          <p:cNvPr id="470" name="Google Shape;470;p21"/>
          <p:cNvSpPr/>
          <p:nvPr/>
        </p:nvSpPr>
        <p:spPr>
          <a:xfrm>
            <a:off x="3273673" y="4042925"/>
            <a:ext cx="15087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i="0" lang="fr" sz="800" u="none" cap="none" strike="noStrike">
                <a:solidFill>
                  <a:srgbClr val="18285B"/>
                </a:solidFill>
                <a:latin typeface="Raleway"/>
                <a:ea typeface="Raleway"/>
                <a:cs typeface="Raleway"/>
                <a:sym typeface="Raleway"/>
              </a:rPr>
              <a:t>programme HP sur 15 mois (2022-2023). Outil interne de recrutement et mobilité</a:t>
            </a:r>
            <a:endParaRPr i="0" sz="800" u="none" cap="none" strike="noStrike">
              <a:solidFill>
                <a:srgbClr val="18285B"/>
              </a:solidFill>
              <a:latin typeface="Raleway"/>
              <a:ea typeface="Raleway"/>
              <a:cs typeface="Raleway"/>
              <a:sym typeface="Raleway"/>
            </a:endParaRPr>
          </a:p>
        </p:txBody>
      </p:sp>
      <p:sp>
        <p:nvSpPr>
          <p:cNvPr id="471" name="Google Shape;471;p21"/>
          <p:cNvSpPr/>
          <p:nvPr/>
        </p:nvSpPr>
        <p:spPr>
          <a:xfrm>
            <a:off x="4885648" y="4042925"/>
            <a:ext cx="22773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12 collab Licence </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i="0" lang="fr" sz="800" u="none" cap="none" strike="noStrike">
                <a:solidFill>
                  <a:srgbClr val="18285B"/>
                </a:solidFill>
                <a:latin typeface="Raleway"/>
                <a:ea typeface="Raleway"/>
                <a:cs typeface="Raleway"/>
                <a:sym typeface="Raleway"/>
              </a:rPr>
              <a:t>certification 4 référents, séminaire fonction finance</a:t>
            </a:r>
            <a:endParaRPr i="0" sz="800" u="none" cap="none" strike="noStrike">
              <a:solidFill>
                <a:srgbClr val="18285B"/>
              </a:solidFill>
              <a:latin typeface="Raleway"/>
              <a:ea typeface="Raleway"/>
              <a:cs typeface="Raleway"/>
              <a:sym typeface="Raleway"/>
            </a:endParaRPr>
          </a:p>
        </p:txBody>
      </p:sp>
      <p:sp>
        <p:nvSpPr>
          <p:cNvPr id="472" name="Google Shape;472;p21"/>
          <p:cNvSpPr/>
          <p:nvPr/>
        </p:nvSpPr>
        <p:spPr>
          <a:xfrm>
            <a:off x="1233748" y="1737501"/>
            <a:ext cx="1963800" cy="5088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 </a:t>
            </a:r>
            <a:r>
              <a:rPr b="1" i="0" lang="fr" sz="800" u="none" cap="none" strike="noStrike">
                <a:solidFill>
                  <a:srgbClr val="18285B"/>
                </a:solidFill>
                <a:latin typeface="Raleway"/>
                <a:ea typeface="Raleway"/>
                <a:cs typeface="Raleway"/>
                <a:sym typeface="Raleway"/>
              </a:rPr>
              <a:t>Transfo Managériale</a:t>
            </a:r>
            <a:r>
              <a:rPr i="0" lang="fr" sz="800" u="none" cap="none" strike="noStrike">
                <a:solidFill>
                  <a:srgbClr val="18285B"/>
                </a:solidFill>
                <a:latin typeface="Raleway"/>
                <a:ea typeface="Raleway"/>
                <a:cs typeface="Raleway"/>
                <a:sym typeface="Raleway"/>
              </a:rPr>
              <a:t>.</a:t>
            </a:r>
            <a:endParaRPr sz="800">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lang="fr" sz="800">
                <a:solidFill>
                  <a:srgbClr val="18285B"/>
                </a:solidFill>
                <a:latin typeface="Raleway"/>
                <a:ea typeface="Raleway"/>
                <a:cs typeface="Raleway"/>
                <a:sym typeface="Raleway"/>
              </a:rPr>
              <a:t>- </a:t>
            </a:r>
            <a:r>
              <a:rPr i="0" lang="fr" sz="800" u="none" cap="none" strike="noStrike">
                <a:solidFill>
                  <a:srgbClr val="18285B"/>
                </a:solidFill>
                <a:latin typeface="Raleway"/>
                <a:ea typeface="Raleway"/>
                <a:cs typeface="Raleway"/>
                <a:sym typeface="Raleway"/>
              </a:rPr>
              <a:t>Booster la performance collective.</a:t>
            </a:r>
            <a:endParaRPr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 Enrichir le process RH de </a:t>
            </a:r>
            <a:r>
              <a:rPr b="1" i="0" lang="fr" sz="800" u="none" cap="none" strike="noStrike">
                <a:solidFill>
                  <a:srgbClr val="18285B"/>
                </a:solidFill>
                <a:latin typeface="Raleway"/>
                <a:ea typeface="Raleway"/>
                <a:cs typeface="Raleway"/>
                <a:sym typeface="Raleway"/>
              </a:rPr>
              <a:t>recrutement</a:t>
            </a:r>
            <a:r>
              <a:rPr i="0" lang="fr" sz="800" u="none" cap="none" strike="noStrike">
                <a:solidFill>
                  <a:srgbClr val="18285B"/>
                </a:solidFill>
                <a:latin typeface="Raleway"/>
                <a:ea typeface="Raleway"/>
                <a:cs typeface="Raleway"/>
                <a:sym typeface="Raleway"/>
              </a:rPr>
              <a:t> et </a:t>
            </a:r>
            <a:r>
              <a:rPr b="1" i="0" lang="fr" sz="800" u="none" cap="none" strike="noStrike">
                <a:solidFill>
                  <a:srgbClr val="18285B"/>
                </a:solidFill>
                <a:latin typeface="Raleway"/>
                <a:ea typeface="Raleway"/>
                <a:cs typeface="Raleway"/>
                <a:sym typeface="Raleway"/>
              </a:rPr>
              <a:t>mobilité</a:t>
            </a:r>
            <a:endParaRPr b="1" i="0" sz="800" u="none" cap="none" strike="noStrike">
              <a:solidFill>
                <a:srgbClr val="18285B"/>
              </a:solidFill>
              <a:latin typeface="Raleway"/>
              <a:ea typeface="Raleway"/>
              <a:cs typeface="Raleway"/>
              <a:sym typeface="Raleway"/>
            </a:endParaRPr>
          </a:p>
        </p:txBody>
      </p:sp>
      <p:sp>
        <p:nvSpPr>
          <p:cNvPr id="473" name="Google Shape;473;p21"/>
          <p:cNvSpPr/>
          <p:nvPr/>
        </p:nvSpPr>
        <p:spPr>
          <a:xfrm>
            <a:off x="3273673" y="1737501"/>
            <a:ext cx="1508700" cy="5088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programme sur trois ans (2017-2020)</a:t>
            </a:r>
            <a:endParaRPr i="0" sz="800" u="none" cap="none" strike="noStrike">
              <a:solidFill>
                <a:srgbClr val="18285B"/>
              </a:solidFill>
              <a:latin typeface="Raleway"/>
              <a:ea typeface="Raleway"/>
              <a:cs typeface="Raleway"/>
              <a:sym typeface="Raleway"/>
            </a:endParaRPr>
          </a:p>
        </p:txBody>
      </p:sp>
      <p:sp>
        <p:nvSpPr>
          <p:cNvPr id="474" name="Google Shape;474;p21"/>
          <p:cNvSpPr/>
          <p:nvPr/>
        </p:nvSpPr>
        <p:spPr>
          <a:xfrm>
            <a:off x="4885651" y="1737501"/>
            <a:ext cx="2277300" cy="5088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35 équipes 400 personnes</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formation de 15 HRBP</a:t>
            </a:r>
            <a:endParaRPr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abonnement plateforme </a:t>
            </a:r>
            <a:endParaRPr i="0" sz="800" u="none" cap="none" strike="noStrike">
              <a:solidFill>
                <a:srgbClr val="18285B"/>
              </a:solidFill>
              <a:latin typeface="Raleway"/>
              <a:ea typeface="Raleway"/>
              <a:cs typeface="Raleway"/>
              <a:sym typeface="Raleway"/>
            </a:endParaRPr>
          </a:p>
        </p:txBody>
      </p:sp>
      <p:sp>
        <p:nvSpPr>
          <p:cNvPr id="475" name="Google Shape;475;p21"/>
          <p:cNvSpPr/>
          <p:nvPr/>
        </p:nvSpPr>
        <p:spPr>
          <a:xfrm>
            <a:off x="1233748" y="2343315"/>
            <a:ext cx="19638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Accélération de la mise en oeuvre du plan stratégique </a:t>
            </a:r>
            <a:r>
              <a:rPr i="0" lang="fr" sz="800" u="none" cap="none" strike="noStrike">
                <a:solidFill>
                  <a:srgbClr val="18285B"/>
                </a:solidFill>
                <a:latin typeface="Raleway"/>
                <a:ea typeface="Raleway"/>
                <a:cs typeface="Raleway"/>
                <a:sym typeface="Raleway"/>
              </a:rPr>
              <a:t>dans un contexte de LBO </a:t>
            </a:r>
            <a:endParaRPr i="0" sz="800" u="none" cap="none" strike="noStrike">
              <a:solidFill>
                <a:srgbClr val="18285B"/>
              </a:solidFill>
              <a:latin typeface="Raleway"/>
              <a:ea typeface="Raleway"/>
              <a:cs typeface="Raleway"/>
              <a:sym typeface="Raleway"/>
            </a:endParaRPr>
          </a:p>
        </p:txBody>
      </p:sp>
      <p:sp>
        <p:nvSpPr>
          <p:cNvPr id="476" name="Google Shape;476;p21"/>
          <p:cNvSpPr/>
          <p:nvPr/>
        </p:nvSpPr>
        <p:spPr>
          <a:xfrm>
            <a:off x="3273673" y="2343315"/>
            <a:ext cx="15087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i="0" lang="fr" sz="800" u="none" cap="none" strike="noStrike">
                <a:solidFill>
                  <a:srgbClr val="18285B"/>
                </a:solidFill>
                <a:latin typeface="Raleway"/>
                <a:ea typeface="Raleway"/>
                <a:cs typeface="Raleway"/>
                <a:sym typeface="Raleway"/>
              </a:rPr>
              <a:t>programme sur quatre ans (2018-2021)</a:t>
            </a:r>
            <a:endParaRPr i="0" sz="800" u="none" cap="none" strike="noStrike">
              <a:solidFill>
                <a:srgbClr val="18285B"/>
              </a:solidFill>
              <a:latin typeface="Raleway"/>
              <a:ea typeface="Raleway"/>
              <a:cs typeface="Raleway"/>
              <a:sym typeface="Raleway"/>
            </a:endParaRPr>
          </a:p>
        </p:txBody>
      </p:sp>
      <p:sp>
        <p:nvSpPr>
          <p:cNvPr id="477" name="Google Shape;477;p21"/>
          <p:cNvSpPr/>
          <p:nvPr/>
        </p:nvSpPr>
        <p:spPr>
          <a:xfrm>
            <a:off x="4885648" y="2343315"/>
            <a:ext cx="22773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45 équipes 500 personnes</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formation de 20 HRBP</a:t>
            </a:r>
            <a:endParaRPr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abonnement plateforme</a:t>
            </a:r>
            <a:endParaRPr i="0" sz="800" u="none" cap="none" strike="noStrike">
              <a:solidFill>
                <a:srgbClr val="18285B"/>
              </a:solidFill>
              <a:latin typeface="Raleway"/>
              <a:ea typeface="Raleway"/>
              <a:cs typeface="Raleway"/>
              <a:sym typeface="Raleway"/>
            </a:endParaRPr>
          </a:p>
        </p:txBody>
      </p:sp>
      <p:sp>
        <p:nvSpPr>
          <p:cNvPr id="478" name="Google Shape;478;p21"/>
          <p:cNvSpPr/>
          <p:nvPr/>
        </p:nvSpPr>
        <p:spPr>
          <a:xfrm>
            <a:off x="1233748" y="2895981"/>
            <a:ext cx="19638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Transformation de la fonction RH </a:t>
            </a:r>
            <a:r>
              <a:rPr i="0" lang="fr" sz="800" u="none" cap="none" strike="noStrike">
                <a:solidFill>
                  <a:srgbClr val="18285B"/>
                </a:solidFill>
                <a:latin typeface="Raleway"/>
                <a:ea typeface="Raleway"/>
                <a:cs typeface="Raleway"/>
                <a:sym typeface="Raleway"/>
              </a:rPr>
              <a:t>France en CSP</a:t>
            </a:r>
            <a:endParaRPr i="0" sz="800" u="none" cap="none" strike="noStrike">
              <a:solidFill>
                <a:srgbClr val="18285B"/>
              </a:solidFill>
              <a:latin typeface="Raleway"/>
              <a:ea typeface="Raleway"/>
              <a:cs typeface="Raleway"/>
              <a:sym typeface="Raleway"/>
            </a:endParaRPr>
          </a:p>
        </p:txBody>
      </p:sp>
      <p:sp>
        <p:nvSpPr>
          <p:cNvPr id="479" name="Google Shape;479;p21"/>
          <p:cNvSpPr/>
          <p:nvPr/>
        </p:nvSpPr>
        <p:spPr>
          <a:xfrm>
            <a:off x="3273673" y="2895981"/>
            <a:ext cx="15087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9 mois</a:t>
            </a:r>
            <a:endParaRPr i="0" sz="800" u="none" cap="none" strike="noStrike">
              <a:solidFill>
                <a:srgbClr val="18285B"/>
              </a:solidFill>
              <a:latin typeface="Raleway"/>
              <a:ea typeface="Raleway"/>
              <a:cs typeface="Raleway"/>
              <a:sym typeface="Raleway"/>
            </a:endParaRPr>
          </a:p>
        </p:txBody>
      </p:sp>
      <p:sp>
        <p:nvSpPr>
          <p:cNvPr id="480" name="Google Shape;480;p21"/>
          <p:cNvSpPr/>
          <p:nvPr/>
        </p:nvSpPr>
        <p:spPr>
          <a:xfrm>
            <a:off x="4885651" y="2895981"/>
            <a:ext cx="22773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380 p/38 équipes.</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Diagnostic/Mobilité/Accompagnement equipes clés</a:t>
            </a:r>
            <a:endParaRPr i="0" sz="800" u="none" cap="none" strike="noStrike">
              <a:solidFill>
                <a:srgbClr val="18285B"/>
              </a:solidFill>
              <a:latin typeface="Raleway"/>
              <a:ea typeface="Raleway"/>
              <a:cs typeface="Raleway"/>
              <a:sym typeface="Raleway"/>
            </a:endParaRPr>
          </a:p>
        </p:txBody>
      </p:sp>
      <p:sp>
        <p:nvSpPr>
          <p:cNvPr id="481" name="Google Shape;481;p21"/>
          <p:cNvSpPr/>
          <p:nvPr/>
        </p:nvSpPr>
        <p:spPr>
          <a:xfrm>
            <a:off x="1233746" y="1158750"/>
            <a:ext cx="19638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i="0" lang="fr" sz="800" u="none" cap="none" strike="noStrike">
                <a:solidFill>
                  <a:srgbClr val="18285B"/>
                </a:solidFill>
                <a:latin typeface="Raleway"/>
                <a:ea typeface="Raleway"/>
                <a:cs typeface="Raleway"/>
                <a:sym typeface="Raleway"/>
              </a:rPr>
              <a:t>Transfo Digitale: </a:t>
            </a:r>
            <a:r>
              <a:rPr b="1" i="0" lang="fr" sz="800" u="none" cap="none" strike="noStrike">
                <a:solidFill>
                  <a:srgbClr val="18285B"/>
                </a:solidFill>
                <a:latin typeface="Raleway"/>
                <a:ea typeface="Raleway"/>
                <a:cs typeface="Raleway"/>
                <a:sym typeface="Raleway"/>
              </a:rPr>
              <a:t>Déploiement de SAP </a:t>
            </a:r>
            <a:r>
              <a:rPr i="0" lang="fr" sz="800" u="none" cap="none" strike="noStrike">
                <a:solidFill>
                  <a:srgbClr val="18285B"/>
                </a:solidFill>
                <a:latin typeface="Raleway"/>
                <a:ea typeface="Raleway"/>
                <a:cs typeface="Raleway"/>
                <a:sym typeface="Raleway"/>
              </a:rPr>
              <a:t>au sein de la filière Finance d’un groupe du CAC 40 </a:t>
            </a:r>
            <a:endParaRPr i="0" sz="800" u="none" cap="none" strike="noStrike">
              <a:solidFill>
                <a:srgbClr val="18285B"/>
              </a:solidFill>
              <a:latin typeface="Raleway"/>
              <a:ea typeface="Raleway"/>
              <a:cs typeface="Raleway"/>
              <a:sym typeface="Raleway"/>
            </a:endParaRPr>
          </a:p>
        </p:txBody>
      </p:sp>
      <p:sp>
        <p:nvSpPr>
          <p:cNvPr id="482" name="Google Shape;482;p21"/>
          <p:cNvSpPr/>
          <p:nvPr/>
        </p:nvSpPr>
        <p:spPr>
          <a:xfrm>
            <a:off x="3273671" y="1158750"/>
            <a:ext cx="15087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Projet sur 18 mois</a:t>
            </a:r>
            <a:endParaRPr i="0" sz="800" u="none" cap="none" strike="noStrike">
              <a:solidFill>
                <a:srgbClr val="18285B"/>
              </a:solidFill>
              <a:latin typeface="Raleway"/>
              <a:ea typeface="Raleway"/>
              <a:cs typeface="Raleway"/>
              <a:sym typeface="Raleway"/>
            </a:endParaRPr>
          </a:p>
        </p:txBody>
      </p:sp>
      <p:sp>
        <p:nvSpPr>
          <p:cNvPr id="483" name="Google Shape;483;p21"/>
          <p:cNvSpPr/>
          <p:nvPr/>
        </p:nvSpPr>
        <p:spPr>
          <a:xfrm>
            <a:off x="4885650" y="1158750"/>
            <a:ext cx="22773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fr" sz="800" u="none" cap="none" strike="noStrike">
                <a:solidFill>
                  <a:srgbClr val="18285B"/>
                </a:solidFill>
                <a:latin typeface="Raleway"/>
                <a:ea typeface="Raleway"/>
                <a:cs typeface="Raleway"/>
                <a:sym typeface="Raleway"/>
              </a:rPr>
              <a:t>500 personnes</a:t>
            </a:r>
            <a:r>
              <a:rPr i="0" lang="fr" sz="800" u="none" cap="none" strike="noStrike">
                <a:solidFill>
                  <a:srgbClr val="18285B"/>
                </a:solidFill>
                <a:latin typeface="Raleway"/>
                <a:ea typeface="Raleway"/>
                <a:cs typeface="Raleway"/>
                <a:sym typeface="Raleway"/>
              </a:rPr>
              <a:t>. Diagnostic organisation, identification et accompagnement des résistants et des acteurs ou équipes clés</a:t>
            </a:r>
            <a:endParaRPr i="0" sz="800" u="none" cap="none" strike="noStrike">
              <a:solidFill>
                <a:srgbClr val="18285B"/>
              </a:solidFill>
              <a:latin typeface="Raleway"/>
              <a:ea typeface="Raleway"/>
              <a:cs typeface="Raleway"/>
              <a:sym typeface="Raleway"/>
            </a:endParaRPr>
          </a:p>
        </p:txBody>
      </p:sp>
      <p:sp>
        <p:nvSpPr>
          <p:cNvPr id="484" name="Google Shape;484;p21"/>
          <p:cNvSpPr/>
          <p:nvPr/>
        </p:nvSpPr>
        <p:spPr>
          <a:xfrm>
            <a:off x="1233748" y="3466675"/>
            <a:ext cx="1963800" cy="5088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Accélération de la mise en oeuvre du plan stratégique </a:t>
            </a:r>
            <a:r>
              <a:rPr i="0" lang="fr" sz="800" u="none" cap="none" strike="noStrike">
                <a:solidFill>
                  <a:srgbClr val="18285B"/>
                </a:solidFill>
                <a:latin typeface="Raleway"/>
                <a:ea typeface="Raleway"/>
                <a:cs typeface="Raleway"/>
                <a:sym typeface="Raleway"/>
              </a:rPr>
              <a:t>dans un contexte de LBO: </a:t>
            </a:r>
            <a:endParaRPr i="0" sz="800" u="none" cap="none" strike="noStrike">
              <a:solidFill>
                <a:srgbClr val="18285B"/>
              </a:solidFill>
              <a:latin typeface="Raleway"/>
              <a:ea typeface="Raleway"/>
              <a:cs typeface="Raleway"/>
              <a:sym typeface="Raleway"/>
            </a:endParaRPr>
          </a:p>
        </p:txBody>
      </p:sp>
      <p:sp>
        <p:nvSpPr>
          <p:cNvPr id="485" name="Google Shape;485;p21"/>
          <p:cNvSpPr/>
          <p:nvPr/>
        </p:nvSpPr>
        <p:spPr>
          <a:xfrm>
            <a:off x="3273673" y="3466675"/>
            <a:ext cx="15087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programme sur trois ans (2018-2021)</a:t>
            </a:r>
            <a:endParaRPr i="0" sz="800" u="none" cap="none" strike="noStrike">
              <a:solidFill>
                <a:srgbClr val="18285B"/>
              </a:solidFill>
              <a:latin typeface="Raleway"/>
              <a:ea typeface="Raleway"/>
              <a:cs typeface="Raleway"/>
              <a:sym typeface="Raleway"/>
            </a:endParaRPr>
          </a:p>
        </p:txBody>
      </p:sp>
      <p:sp>
        <p:nvSpPr>
          <p:cNvPr id="486" name="Google Shape;486;p21"/>
          <p:cNvSpPr/>
          <p:nvPr/>
        </p:nvSpPr>
        <p:spPr>
          <a:xfrm>
            <a:off x="4885651" y="3466675"/>
            <a:ext cx="22773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20 équipes 120 personnes</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formation de 5 DRH et HRBP</a:t>
            </a:r>
            <a:endParaRPr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abonnement plateforme</a:t>
            </a:r>
            <a:endParaRPr i="0" sz="800" u="none" cap="none" strike="noStrike">
              <a:solidFill>
                <a:srgbClr val="18285B"/>
              </a:solidFill>
              <a:latin typeface="Raleway"/>
              <a:ea typeface="Raleway"/>
              <a:cs typeface="Raleway"/>
              <a:sym typeface="Raleway"/>
            </a:endParaRPr>
          </a:p>
        </p:txBody>
      </p:sp>
      <p:pic>
        <p:nvPicPr>
          <p:cNvPr id="487" name="Google Shape;487;p21"/>
          <p:cNvPicPr preferRelativeResize="0"/>
          <p:nvPr/>
        </p:nvPicPr>
        <p:blipFill rotWithShape="1">
          <a:blip r:embed="rId3">
            <a:alphaModFix/>
          </a:blip>
          <a:srcRect b="0" l="0" r="0" t="0"/>
          <a:stretch/>
        </p:blipFill>
        <p:spPr>
          <a:xfrm>
            <a:off x="228484" y="4123923"/>
            <a:ext cx="885925" cy="292287"/>
          </a:xfrm>
          <a:prstGeom prst="rect">
            <a:avLst/>
          </a:prstGeom>
          <a:noFill/>
          <a:ln>
            <a:noFill/>
          </a:ln>
        </p:spPr>
      </p:pic>
      <p:sp>
        <p:nvSpPr>
          <p:cNvPr id="488" name="Google Shape;488;p21"/>
          <p:cNvSpPr/>
          <p:nvPr/>
        </p:nvSpPr>
        <p:spPr>
          <a:xfrm>
            <a:off x="225706" y="1755341"/>
            <a:ext cx="929700" cy="4326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3045E"/>
              </a:solidFill>
              <a:latin typeface="Calibri"/>
              <a:ea typeface="Calibri"/>
              <a:cs typeface="Calibri"/>
              <a:sym typeface="Calibri"/>
            </a:endParaRPr>
          </a:p>
        </p:txBody>
      </p:sp>
      <p:sp>
        <p:nvSpPr>
          <p:cNvPr id="489" name="Google Shape;489;p21"/>
          <p:cNvSpPr/>
          <p:nvPr/>
        </p:nvSpPr>
        <p:spPr>
          <a:xfrm>
            <a:off x="161358" y="2460517"/>
            <a:ext cx="998700" cy="2256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490" name="Google Shape;490;p21"/>
          <p:cNvPicPr preferRelativeResize="0"/>
          <p:nvPr/>
        </p:nvPicPr>
        <p:blipFill rotWithShape="1">
          <a:blip r:embed="rId6">
            <a:alphaModFix/>
          </a:blip>
          <a:srcRect b="0" l="0" r="0" t="0"/>
          <a:stretch/>
        </p:blipFill>
        <p:spPr>
          <a:xfrm>
            <a:off x="300756" y="3535165"/>
            <a:ext cx="837238" cy="292200"/>
          </a:xfrm>
          <a:prstGeom prst="rect">
            <a:avLst/>
          </a:prstGeom>
          <a:noFill/>
          <a:ln>
            <a:noFill/>
          </a:ln>
        </p:spPr>
      </p:pic>
      <p:sp>
        <p:nvSpPr>
          <p:cNvPr id="491" name="Google Shape;491;p21"/>
          <p:cNvSpPr/>
          <p:nvPr/>
        </p:nvSpPr>
        <p:spPr>
          <a:xfrm>
            <a:off x="442718" y="2969705"/>
            <a:ext cx="475500" cy="2901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3045E"/>
              </a:solidFill>
              <a:latin typeface="Calibri"/>
              <a:ea typeface="Calibri"/>
              <a:cs typeface="Calibri"/>
              <a:sym typeface="Calibri"/>
            </a:endParaRPr>
          </a:p>
        </p:txBody>
      </p:sp>
      <p:pic>
        <p:nvPicPr>
          <p:cNvPr id="492" name="Google Shape;492;p21"/>
          <p:cNvPicPr preferRelativeResize="0"/>
          <p:nvPr/>
        </p:nvPicPr>
        <p:blipFill rotWithShape="1">
          <a:blip r:embed="rId8">
            <a:alphaModFix/>
          </a:blip>
          <a:srcRect b="0" l="0" r="0" t="0"/>
          <a:stretch/>
        </p:blipFill>
        <p:spPr>
          <a:xfrm>
            <a:off x="778056" y="1299308"/>
            <a:ext cx="415901" cy="225600"/>
          </a:xfrm>
          <a:prstGeom prst="rect">
            <a:avLst/>
          </a:prstGeom>
          <a:noFill/>
          <a:ln>
            <a:noFill/>
          </a:ln>
        </p:spPr>
      </p:pic>
      <p:sp>
        <p:nvSpPr>
          <p:cNvPr id="493" name="Google Shape;493;p21"/>
          <p:cNvSpPr/>
          <p:nvPr/>
        </p:nvSpPr>
        <p:spPr>
          <a:xfrm>
            <a:off x="7251948" y="734950"/>
            <a:ext cx="1666745" cy="389480"/>
          </a:xfrm>
          <a:prstGeom prst="flowChartOffpageConnector">
            <a:avLst/>
          </a:prstGeom>
          <a:solidFill>
            <a:srgbClr val="2E3A8A"/>
          </a:solidFill>
          <a:ln>
            <a:noFill/>
          </a:ln>
        </p:spPr>
        <p:txBody>
          <a:bodyPr anchorCtr="0" anchor="ctr" bIns="45700" lIns="90000"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fr" sz="1200" u="none" cap="none" strike="noStrike">
                <a:solidFill>
                  <a:srgbClr val="FFFFFF"/>
                </a:solidFill>
                <a:latin typeface="Raleway Medium"/>
                <a:ea typeface="Raleway Medium"/>
                <a:cs typeface="Raleway Medium"/>
                <a:sym typeface="Raleway Medium"/>
              </a:rPr>
              <a:t>Mode  </a:t>
            </a:r>
            <a:endParaRPr b="0" i="0" sz="1200" u="none" cap="none" strike="noStrike">
              <a:solidFill>
                <a:srgbClr val="000000"/>
              </a:solidFill>
              <a:latin typeface="Raleway Medium"/>
              <a:ea typeface="Raleway Medium"/>
              <a:cs typeface="Raleway Medium"/>
              <a:sym typeface="Raleway Medium"/>
            </a:endParaRPr>
          </a:p>
        </p:txBody>
      </p:sp>
      <p:sp>
        <p:nvSpPr>
          <p:cNvPr id="494" name="Google Shape;494;p21"/>
          <p:cNvSpPr/>
          <p:nvPr/>
        </p:nvSpPr>
        <p:spPr>
          <a:xfrm>
            <a:off x="7251947" y="1158750"/>
            <a:ext cx="16671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i="0" lang="fr" sz="800" u="none" cap="none" strike="noStrike">
                <a:solidFill>
                  <a:srgbClr val="18285B"/>
                </a:solidFill>
                <a:latin typeface="Raleway"/>
                <a:ea typeface="Raleway"/>
                <a:cs typeface="Raleway"/>
                <a:sym typeface="Raleway"/>
              </a:rPr>
              <a:t>CONSEIL,</a:t>
            </a:r>
            <a:endParaRPr i="0" sz="8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000"/>
              <a:buFont typeface="Arial"/>
              <a:buNone/>
            </a:pPr>
            <a:r>
              <a:rPr i="0" lang="fr" sz="800" u="none" cap="none" strike="noStrike">
                <a:solidFill>
                  <a:srgbClr val="18285B"/>
                </a:solidFill>
                <a:latin typeface="Raleway"/>
                <a:ea typeface="Raleway"/>
                <a:cs typeface="Raleway"/>
                <a:sym typeface="Raleway"/>
              </a:rPr>
              <a:t>Projet KPMG, m&amp;m et autres partenaires en s/traitance</a:t>
            </a:r>
            <a:endParaRPr i="0" sz="800" u="none" cap="none" strike="noStrike">
              <a:solidFill>
                <a:srgbClr val="18285B"/>
              </a:solidFill>
              <a:latin typeface="Raleway"/>
              <a:ea typeface="Raleway"/>
              <a:cs typeface="Raleway"/>
              <a:sym typeface="Raleway"/>
            </a:endParaRPr>
          </a:p>
        </p:txBody>
      </p:sp>
      <p:sp>
        <p:nvSpPr>
          <p:cNvPr id="495" name="Google Shape;495;p21"/>
          <p:cNvSpPr/>
          <p:nvPr/>
        </p:nvSpPr>
        <p:spPr>
          <a:xfrm>
            <a:off x="7251948" y="1737501"/>
            <a:ext cx="1667100" cy="5088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i="0" lang="fr" sz="800" u="none" cap="none" strike="noStrike">
                <a:solidFill>
                  <a:srgbClr val="18285B"/>
                </a:solidFill>
                <a:latin typeface="Raleway"/>
                <a:ea typeface="Raleway"/>
                <a:cs typeface="Raleway"/>
                <a:sym typeface="Raleway"/>
              </a:rPr>
              <a:t>MIXTE, Conseil  pour les séminaire d’équipe et Autonome pour recrutement/mobilité</a:t>
            </a:r>
            <a:endParaRPr i="0" sz="800" u="none" cap="none" strike="noStrike">
              <a:solidFill>
                <a:srgbClr val="18285B"/>
              </a:solidFill>
              <a:latin typeface="Raleway"/>
              <a:ea typeface="Raleway"/>
              <a:cs typeface="Raleway"/>
              <a:sym typeface="Raleway"/>
            </a:endParaRPr>
          </a:p>
        </p:txBody>
      </p:sp>
      <p:sp>
        <p:nvSpPr>
          <p:cNvPr id="496" name="Google Shape;496;p21"/>
          <p:cNvSpPr/>
          <p:nvPr/>
        </p:nvSpPr>
        <p:spPr>
          <a:xfrm>
            <a:off x="7251948" y="2343315"/>
            <a:ext cx="16671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i="0" lang="fr" sz="800" u="none" cap="none" strike="noStrike">
                <a:solidFill>
                  <a:srgbClr val="18285B"/>
                </a:solidFill>
                <a:latin typeface="Raleway"/>
                <a:ea typeface="Raleway"/>
                <a:cs typeface="Raleway"/>
                <a:sym typeface="Raleway"/>
              </a:rPr>
              <a:t>MIXTE: Conseil  pour diagnostic et accompagnement managers. Autonome pour recrutement/mobilité</a:t>
            </a:r>
            <a:endParaRPr i="0" sz="800" u="none" cap="none" strike="noStrike">
              <a:solidFill>
                <a:srgbClr val="18285B"/>
              </a:solidFill>
              <a:latin typeface="Raleway"/>
              <a:ea typeface="Raleway"/>
              <a:cs typeface="Raleway"/>
              <a:sym typeface="Raleway"/>
            </a:endParaRPr>
          </a:p>
        </p:txBody>
      </p:sp>
      <p:sp>
        <p:nvSpPr>
          <p:cNvPr id="497" name="Google Shape;497;p21"/>
          <p:cNvSpPr/>
          <p:nvPr/>
        </p:nvSpPr>
        <p:spPr>
          <a:xfrm>
            <a:off x="7251948" y="2895975"/>
            <a:ext cx="16671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CONSEIL</a:t>
            </a:r>
            <a:endParaRPr i="0" sz="800" u="none" cap="none" strike="noStrike">
              <a:solidFill>
                <a:srgbClr val="18285B"/>
              </a:solidFill>
              <a:latin typeface="Raleway"/>
              <a:ea typeface="Raleway"/>
              <a:cs typeface="Raleway"/>
              <a:sym typeface="Raleway"/>
            </a:endParaRPr>
          </a:p>
        </p:txBody>
      </p:sp>
      <p:sp>
        <p:nvSpPr>
          <p:cNvPr id="498" name="Google Shape;498;p21"/>
          <p:cNvSpPr/>
          <p:nvPr/>
        </p:nvSpPr>
        <p:spPr>
          <a:xfrm>
            <a:off x="7251948" y="4042925"/>
            <a:ext cx="16671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MIXTE</a:t>
            </a:r>
            <a:endParaRPr i="0" sz="800" u="none" cap="none" strike="noStrike">
              <a:solidFill>
                <a:srgbClr val="18285B"/>
              </a:solidFill>
              <a:latin typeface="Raleway"/>
              <a:ea typeface="Raleway"/>
              <a:cs typeface="Raleway"/>
              <a:sym typeface="Raleway"/>
            </a:endParaRPr>
          </a:p>
        </p:txBody>
      </p:sp>
      <p:sp>
        <p:nvSpPr>
          <p:cNvPr id="499" name="Google Shape;499;p21"/>
          <p:cNvSpPr/>
          <p:nvPr/>
        </p:nvSpPr>
        <p:spPr>
          <a:xfrm>
            <a:off x="7251948" y="3466675"/>
            <a:ext cx="16671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MIXTE</a:t>
            </a:r>
            <a:endParaRPr i="0" sz="800" u="none" cap="none" strike="noStrike">
              <a:solidFill>
                <a:srgbClr val="18285B"/>
              </a:solidFill>
              <a:latin typeface="Raleway"/>
              <a:ea typeface="Raleway"/>
              <a:cs typeface="Raleway"/>
              <a:sym typeface="Raleway"/>
            </a:endParaRPr>
          </a:p>
        </p:txBody>
      </p:sp>
      <p:sp>
        <p:nvSpPr>
          <p:cNvPr id="500" name="Google Shape;500;p21"/>
          <p:cNvSpPr/>
          <p:nvPr/>
        </p:nvSpPr>
        <p:spPr>
          <a:xfrm>
            <a:off x="1233748" y="4601037"/>
            <a:ext cx="19638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1" i="0" lang="fr" sz="800" u="none" cap="none" strike="noStrike">
                <a:solidFill>
                  <a:srgbClr val="18285B"/>
                </a:solidFill>
                <a:latin typeface="Raleway"/>
                <a:ea typeface="Raleway"/>
                <a:cs typeface="Raleway"/>
                <a:sym typeface="Raleway"/>
              </a:rPr>
              <a:t>Retournement et Transformation</a:t>
            </a:r>
            <a:r>
              <a:rPr i="0" lang="fr" sz="800" u="none" cap="none" strike="noStrike">
                <a:solidFill>
                  <a:srgbClr val="18285B"/>
                </a:solidFill>
                <a:latin typeface="Raleway"/>
                <a:ea typeface="Raleway"/>
                <a:cs typeface="Raleway"/>
                <a:sym typeface="Raleway"/>
              </a:rPr>
              <a:t> (recherche de performance économique et excellence du care)</a:t>
            </a:r>
            <a:endParaRPr i="0" sz="800" u="none" cap="none" strike="noStrike">
              <a:solidFill>
                <a:srgbClr val="18285B"/>
              </a:solidFill>
              <a:latin typeface="Raleway"/>
              <a:ea typeface="Raleway"/>
              <a:cs typeface="Raleway"/>
              <a:sym typeface="Raleway"/>
            </a:endParaRPr>
          </a:p>
        </p:txBody>
      </p:sp>
      <p:sp>
        <p:nvSpPr>
          <p:cNvPr id="501" name="Google Shape;501;p21"/>
          <p:cNvSpPr/>
          <p:nvPr/>
        </p:nvSpPr>
        <p:spPr>
          <a:xfrm>
            <a:off x="3273673" y="4601037"/>
            <a:ext cx="15087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i="0" lang="fr" sz="800" u="none" cap="none" strike="noStrike">
                <a:solidFill>
                  <a:srgbClr val="18285B"/>
                </a:solidFill>
                <a:latin typeface="Raleway"/>
                <a:ea typeface="Raleway"/>
                <a:cs typeface="Raleway"/>
                <a:sym typeface="Raleway"/>
              </a:rPr>
              <a:t>programme </a:t>
            </a:r>
            <a:r>
              <a:rPr lang="fr" sz="800">
                <a:solidFill>
                  <a:srgbClr val="18285B"/>
                </a:solidFill>
                <a:latin typeface="Raleway"/>
                <a:ea typeface="Raleway"/>
                <a:cs typeface="Raleway"/>
                <a:sym typeface="Raleway"/>
              </a:rPr>
              <a:t>12</a:t>
            </a:r>
            <a:r>
              <a:rPr i="0" lang="fr" sz="800" u="none" cap="none" strike="noStrike">
                <a:solidFill>
                  <a:srgbClr val="18285B"/>
                </a:solidFill>
                <a:latin typeface="Raleway"/>
                <a:ea typeface="Raleway"/>
                <a:cs typeface="Raleway"/>
                <a:sym typeface="Raleway"/>
              </a:rPr>
              <a:t> mois (2024-2025). </a:t>
            </a:r>
            <a:endParaRPr i="0" sz="800" u="none" cap="none" strike="noStrike">
              <a:solidFill>
                <a:srgbClr val="18285B"/>
              </a:solidFill>
              <a:latin typeface="Raleway"/>
              <a:ea typeface="Raleway"/>
              <a:cs typeface="Raleway"/>
              <a:sym typeface="Raleway"/>
            </a:endParaRPr>
          </a:p>
        </p:txBody>
      </p:sp>
      <p:sp>
        <p:nvSpPr>
          <p:cNvPr id="502" name="Google Shape;502;p21"/>
          <p:cNvSpPr/>
          <p:nvPr/>
        </p:nvSpPr>
        <p:spPr>
          <a:xfrm>
            <a:off x="4885651" y="4601037"/>
            <a:ext cx="2277300" cy="4755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fr" sz="800" u="none" cap="none" strike="noStrike">
                <a:solidFill>
                  <a:srgbClr val="18285B"/>
                </a:solidFill>
                <a:latin typeface="Raleway"/>
                <a:ea typeface="Raleway"/>
                <a:cs typeface="Raleway"/>
                <a:sym typeface="Raleway"/>
              </a:rPr>
              <a:t>600 collab en France et 150 en Belgique</a:t>
            </a:r>
            <a:endParaRPr b="1" i="0" sz="800" u="none" cap="none" strike="noStrike">
              <a:solidFill>
                <a:srgbClr val="18285B"/>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i="0" lang="fr" sz="800" u="none" cap="none" strike="noStrike">
                <a:solidFill>
                  <a:srgbClr val="18285B"/>
                </a:solidFill>
                <a:latin typeface="Raleway"/>
                <a:ea typeface="Raleway"/>
                <a:cs typeface="Raleway"/>
                <a:sym typeface="Raleway"/>
              </a:rPr>
              <a:t>Diagnostic talents/performance, accompagnement de la réorganisation, accompagnement Codir locaux</a:t>
            </a:r>
            <a:endParaRPr i="0" sz="800" u="none" cap="none" strike="noStrike">
              <a:solidFill>
                <a:srgbClr val="18285B"/>
              </a:solidFill>
              <a:latin typeface="Raleway"/>
              <a:ea typeface="Raleway"/>
              <a:cs typeface="Raleway"/>
              <a:sym typeface="Raleway"/>
            </a:endParaRPr>
          </a:p>
        </p:txBody>
      </p:sp>
      <p:sp>
        <p:nvSpPr>
          <p:cNvPr id="503" name="Google Shape;503;p21"/>
          <p:cNvSpPr/>
          <p:nvPr/>
        </p:nvSpPr>
        <p:spPr>
          <a:xfrm>
            <a:off x="7251948" y="4601037"/>
            <a:ext cx="1667100" cy="4650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i="0" lang="fr" sz="800" u="none" cap="none" strike="noStrike">
                <a:solidFill>
                  <a:srgbClr val="18285B"/>
                </a:solidFill>
                <a:latin typeface="Raleway"/>
                <a:ea typeface="Raleway"/>
                <a:cs typeface="Raleway"/>
                <a:sym typeface="Raleway"/>
              </a:rPr>
              <a:t>MIXTE</a:t>
            </a:r>
            <a:endParaRPr i="0" sz="800" u="none" cap="none" strike="noStrike">
              <a:solidFill>
                <a:srgbClr val="18285B"/>
              </a:solidFill>
              <a:latin typeface="Raleway"/>
              <a:ea typeface="Raleway"/>
              <a:cs typeface="Raleway"/>
              <a:sym typeface="Raleway"/>
            </a:endParaRPr>
          </a:p>
        </p:txBody>
      </p:sp>
      <p:pic>
        <p:nvPicPr>
          <p:cNvPr id="504" name="Google Shape;504;p21"/>
          <p:cNvPicPr preferRelativeResize="0"/>
          <p:nvPr/>
        </p:nvPicPr>
        <p:blipFill rotWithShape="1">
          <a:blip r:embed="rId9">
            <a:alphaModFix/>
          </a:blip>
          <a:srcRect b="0" l="0" r="0" t="0"/>
          <a:stretch/>
        </p:blipFill>
        <p:spPr>
          <a:xfrm>
            <a:off x="235556" y="4707424"/>
            <a:ext cx="889824" cy="227275"/>
          </a:xfrm>
          <a:prstGeom prst="rect">
            <a:avLst/>
          </a:prstGeom>
          <a:noFill/>
          <a:ln>
            <a:noFill/>
          </a:ln>
        </p:spPr>
      </p:pic>
      <p:sp>
        <p:nvSpPr>
          <p:cNvPr id="505" name="Google Shape;505;p21"/>
          <p:cNvSpPr txBox="1"/>
          <p:nvPr/>
        </p:nvSpPr>
        <p:spPr>
          <a:xfrm>
            <a:off x="166981" y="1095625"/>
            <a:ext cx="929700" cy="18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fr" sz="900" u="none" cap="none" strike="noStrike">
                <a:solidFill>
                  <a:srgbClr val="1E2253"/>
                </a:solidFill>
                <a:latin typeface="Raleway"/>
                <a:ea typeface="Raleway"/>
                <a:cs typeface="Raleway"/>
                <a:sym typeface="Raleway"/>
              </a:rPr>
              <a:t>Groupe industriel </a:t>
            </a:r>
            <a:endParaRPr b="1" i="0" sz="900" u="none" cap="none" strike="noStrike">
              <a:solidFill>
                <a:srgbClr val="1E2253"/>
              </a:solidFill>
              <a:latin typeface="Raleway"/>
              <a:ea typeface="Raleway"/>
              <a:cs typeface="Raleway"/>
              <a:sym typeface="Raleway"/>
            </a:endParaRPr>
          </a:p>
        </p:txBody>
      </p:sp>
      <p:sp>
        <p:nvSpPr>
          <p:cNvPr id="506" name="Google Shape;506;p21"/>
          <p:cNvSpPr txBox="1"/>
          <p:nvPr>
            <p:ph idx="4294967295" type="title"/>
          </p:nvPr>
        </p:nvSpPr>
        <p:spPr>
          <a:xfrm>
            <a:off x="197969" y="118700"/>
            <a:ext cx="7957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Map &amp; Match, des </a:t>
            </a:r>
            <a:r>
              <a:rPr b="1" lang="fr" sz="2500">
                <a:solidFill>
                  <a:srgbClr val="04AFE3"/>
                </a:solidFill>
                <a:latin typeface="Raleway"/>
                <a:ea typeface="Raleway"/>
                <a:cs typeface="Raleway"/>
                <a:sym typeface="Raleway"/>
              </a:rPr>
              <a:t>exemples de projets</a:t>
            </a:r>
            <a:endParaRPr b="1" sz="2500">
              <a:solidFill>
                <a:srgbClr val="04AFE3"/>
              </a:solidFill>
              <a:latin typeface="Raleway"/>
              <a:ea typeface="Raleway"/>
              <a:cs typeface="Raleway"/>
              <a:sym typeface="Raleway"/>
            </a:endParaRPr>
          </a:p>
        </p:txBody>
      </p:sp>
      <p:pic>
        <p:nvPicPr>
          <p:cNvPr id="507" name="Google Shape;507;p21" title="Copie de Copie de MAP&amp;MATCH-LOGO-FINAL.png"/>
          <p:cNvPicPr preferRelativeResize="0"/>
          <p:nvPr/>
        </p:nvPicPr>
        <p:blipFill>
          <a:blip r:embed="rId10">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g373351e3b97_0_130"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sp>
        <p:nvSpPr>
          <p:cNvPr id="513" name="Google Shape;513;g373351e3b97_0_130"/>
          <p:cNvSpPr txBox="1"/>
          <p:nvPr>
            <p:ph idx="4294967295" type="title"/>
          </p:nvPr>
        </p:nvSpPr>
        <p:spPr>
          <a:xfrm>
            <a:off x="197969" y="271100"/>
            <a:ext cx="7957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D</a:t>
            </a:r>
            <a:r>
              <a:rPr b="1" lang="fr" sz="2500">
                <a:solidFill>
                  <a:srgbClr val="2E3A8A"/>
                </a:solidFill>
                <a:latin typeface="Raleway"/>
                <a:ea typeface="Raleway"/>
                <a:cs typeface="Raleway"/>
                <a:sym typeface="Raleway"/>
              </a:rPr>
              <a:t>es </a:t>
            </a:r>
            <a:r>
              <a:rPr b="1" lang="fr" sz="2500">
                <a:solidFill>
                  <a:srgbClr val="04AFE3"/>
                </a:solidFill>
                <a:latin typeface="Raleway"/>
                <a:ea typeface="Raleway"/>
                <a:cs typeface="Raleway"/>
                <a:sym typeface="Raleway"/>
              </a:rPr>
              <a:t>résultats mesurés </a:t>
            </a:r>
            <a:r>
              <a:rPr b="1" lang="fr" sz="2500">
                <a:solidFill>
                  <a:srgbClr val="2E3A8A"/>
                </a:solidFill>
                <a:latin typeface="Raleway"/>
                <a:ea typeface="Raleway"/>
                <a:cs typeface="Raleway"/>
                <a:sym typeface="Raleway"/>
              </a:rPr>
              <a:t>et témoignés par nos clients</a:t>
            </a:r>
            <a:endParaRPr b="1" sz="2500">
              <a:solidFill>
                <a:srgbClr val="04AFE3"/>
              </a:solidFill>
              <a:latin typeface="Raleway"/>
              <a:ea typeface="Raleway"/>
              <a:cs typeface="Raleway"/>
              <a:sym typeface="Raleway"/>
            </a:endParaRPr>
          </a:p>
        </p:txBody>
      </p:sp>
      <p:sp>
        <p:nvSpPr>
          <p:cNvPr id="514" name="Google Shape;514;g373351e3b97_0_130"/>
          <p:cNvSpPr/>
          <p:nvPr/>
        </p:nvSpPr>
        <p:spPr>
          <a:xfrm>
            <a:off x="305550" y="900059"/>
            <a:ext cx="8532900" cy="2020200"/>
          </a:xfrm>
          <a:prstGeom prst="rect">
            <a:avLst/>
          </a:prstGeom>
          <a:solidFill>
            <a:srgbClr val="2E3A8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15" name="Google Shape;515;g373351e3b97_0_130"/>
          <p:cNvCxnSpPr/>
          <p:nvPr/>
        </p:nvCxnSpPr>
        <p:spPr>
          <a:xfrm>
            <a:off x="3149850" y="1040800"/>
            <a:ext cx="0" cy="1766700"/>
          </a:xfrm>
          <a:prstGeom prst="straightConnector1">
            <a:avLst/>
          </a:prstGeom>
          <a:noFill/>
          <a:ln cap="flat" cmpd="sng" w="19050">
            <a:solidFill>
              <a:schemeClr val="lt1"/>
            </a:solidFill>
            <a:prstDash val="solid"/>
            <a:round/>
            <a:headEnd len="med" w="med" type="none"/>
            <a:tailEnd len="med" w="med" type="none"/>
          </a:ln>
        </p:spPr>
      </p:cxnSp>
      <p:cxnSp>
        <p:nvCxnSpPr>
          <p:cNvPr id="516" name="Google Shape;516;g373351e3b97_0_130"/>
          <p:cNvCxnSpPr/>
          <p:nvPr/>
        </p:nvCxnSpPr>
        <p:spPr>
          <a:xfrm>
            <a:off x="5994150" y="1033885"/>
            <a:ext cx="0" cy="1766700"/>
          </a:xfrm>
          <a:prstGeom prst="straightConnector1">
            <a:avLst/>
          </a:prstGeom>
          <a:noFill/>
          <a:ln cap="flat" cmpd="sng" w="19050">
            <a:solidFill>
              <a:schemeClr val="lt1"/>
            </a:solidFill>
            <a:prstDash val="solid"/>
            <a:round/>
            <a:headEnd len="med" w="med" type="none"/>
            <a:tailEnd len="med" w="med" type="none"/>
          </a:ln>
        </p:spPr>
      </p:cxnSp>
      <p:cxnSp>
        <p:nvCxnSpPr>
          <p:cNvPr id="517" name="Google Shape;517;g373351e3b97_0_130"/>
          <p:cNvCxnSpPr/>
          <p:nvPr/>
        </p:nvCxnSpPr>
        <p:spPr>
          <a:xfrm>
            <a:off x="4572000" y="3081996"/>
            <a:ext cx="0" cy="1773600"/>
          </a:xfrm>
          <a:prstGeom prst="straightConnector1">
            <a:avLst/>
          </a:prstGeom>
          <a:noFill/>
          <a:ln cap="flat" cmpd="sng" w="19050">
            <a:solidFill>
              <a:srgbClr val="2E3A8A"/>
            </a:solidFill>
            <a:prstDash val="solid"/>
            <a:round/>
            <a:headEnd len="med" w="med" type="none"/>
            <a:tailEnd len="med" w="med" type="none"/>
          </a:ln>
        </p:spPr>
      </p:cxnSp>
      <p:sp>
        <p:nvSpPr>
          <p:cNvPr id="518" name="Google Shape;518;g373351e3b97_0_130"/>
          <p:cNvSpPr txBox="1"/>
          <p:nvPr/>
        </p:nvSpPr>
        <p:spPr>
          <a:xfrm>
            <a:off x="705563" y="1577076"/>
            <a:ext cx="19905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300" u="none" cap="none" strike="noStrike">
                <a:solidFill>
                  <a:schemeClr val="lt1"/>
                </a:solidFill>
                <a:latin typeface="Raleway"/>
                <a:ea typeface="Raleway"/>
                <a:cs typeface="Raleway"/>
                <a:sym typeface="Raleway"/>
              </a:rPr>
              <a:t>+30% d’engagement</a:t>
            </a:r>
            <a:endParaRPr b="1" i="0" sz="1300" u="none" cap="none" strike="noStrike">
              <a:solidFill>
                <a:schemeClr val="lt1"/>
              </a:solidFill>
              <a:latin typeface="Raleway"/>
              <a:ea typeface="Raleway"/>
              <a:cs typeface="Raleway"/>
              <a:sym typeface="Raleway"/>
            </a:endParaRPr>
          </a:p>
        </p:txBody>
      </p:sp>
      <p:sp>
        <p:nvSpPr>
          <p:cNvPr id="519" name="Google Shape;519;g373351e3b97_0_130"/>
          <p:cNvSpPr txBox="1"/>
          <p:nvPr/>
        </p:nvSpPr>
        <p:spPr>
          <a:xfrm>
            <a:off x="3473847" y="1477026"/>
            <a:ext cx="2196300" cy="585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300" u="none" cap="none" strike="noStrike">
                <a:solidFill>
                  <a:schemeClr val="lt1"/>
                </a:solidFill>
                <a:latin typeface="Raleway"/>
                <a:ea typeface="Raleway"/>
                <a:cs typeface="Raleway"/>
                <a:sym typeface="Raleway"/>
              </a:rPr>
              <a:t>30% de gain de temps </a:t>
            </a:r>
            <a:endParaRPr b="1" i="0" sz="13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200"/>
              <a:buFont typeface="Arial"/>
              <a:buNone/>
            </a:pPr>
            <a:r>
              <a:rPr b="1" i="0" lang="fr" sz="1300" u="none" cap="none" strike="noStrike">
                <a:solidFill>
                  <a:schemeClr val="lt1"/>
                </a:solidFill>
                <a:latin typeface="Raleway"/>
                <a:ea typeface="Raleway"/>
                <a:cs typeface="Raleway"/>
                <a:sym typeface="Raleway"/>
              </a:rPr>
              <a:t>sur le run du projet</a:t>
            </a:r>
            <a:endParaRPr b="1" i="0" sz="1300" u="none" cap="none" strike="noStrike">
              <a:solidFill>
                <a:schemeClr val="lt1"/>
              </a:solidFill>
              <a:latin typeface="Raleway"/>
              <a:ea typeface="Raleway"/>
              <a:cs typeface="Raleway"/>
              <a:sym typeface="Raleway"/>
            </a:endParaRPr>
          </a:p>
        </p:txBody>
      </p:sp>
      <p:sp>
        <p:nvSpPr>
          <p:cNvPr id="520" name="Google Shape;520;g373351e3b97_0_130"/>
          <p:cNvSpPr txBox="1"/>
          <p:nvPr/>
        </p:nvSpPr>
        <p:spPr>
          <a:xfrm>
            <a:off x="6404175" y="1577076"/>
            <a:ext cx="2103600" cy="38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300" u="none" cap="none" strike="noStrike">
                <a:solidFill>
                  <a:schemeClr val="lt1"/>
                </a:solidFill>
                <a:latin typeface="Raleway"/>
                <a:ea typeface="Raleway"/>
                <a:cs typeface="Raleway"/>
                <a:sym typeface="Raleway"/>
              </a:rPr>
              <a:t>Plus de performance</a:t>
            </a:r>
            <a:endParaRPr b="1" i="0" sz="1300" u="none" cap="none" strike="noStrike">
              <a:solidFill>
                <a:schemeClr val="lt1"/>
              </a:solidFill>
              <a:latin typeface="Raleway"/>
              <a:ea typeface="Raleway"/>
              <a:cs typeface="Raleway"/>
              <a:sym typeface="Raleway"/>
            </a:endParaRPr>
          </a:p>
        </p:txBody>
      </p:sp>
      <p:pic>
        <p:nvPicPr>
          <p:cNvPr id="521" name="Google Shape;521;g373351e3b97_0_130" title="icônes pour présentation (14).png"/>
          <p:cNvPicPr preferRelativeResize="0"/>
          <p:nvPr/>
        </p:nvPicPr>
        <p:blipFill rotWithShape="1">
          <a:blip r:embed="rId4">
            <a:alphaModFix/>
          </a:blip>
          <a:srcRect b="0" l="68706" r="0" t="50019"/>
          <a:stretch/>
        </p:blipFill>
        <p:spPr>
          <a:xfrm>
            <a:off x="1177839" y="925125"/>
            <a:ext cx="866534" cy="778499"/>
          </a:xfrm>
          <a:prstGeom prst="rect">
            <a:avLst/>
          </a:prstGeom>
          <a:noFill/>
          <a:ln>
            <a:noFill/>
          </a:ln>
        </p:spPr>
      </p:pic>
      <p:pic>
        <p:nvPicPr>
          <p:cNvPr id="522" name="Google Shape;522;g373351e3b97_0_130" title="icônes pour présentation (14).png"/>
          <p:cNvPicPr preferRelativeResize="0"/>
          <p:nvPr/>
        </p:nvPicPr>
        <p:blipFill rotWithShape="1">
          <a:blip r:embed="rId4">
            <a:alphaModFix/>
          </a:blip>
          <a:srcRect b="-5" l="0" r="73835" t="50024"/>
          <a:stretch/>
        </p:blipFill>
        <p:spPr>
          <a:xfrm>
            <a:off x="4286275" y="949684"/>
            <a:ext cx="585000" cy="628576"/>
          </a:xfrm>
          <a:prstGeom prst="rect">
            <a:avLst/>
          </a:prstGeom>
          <a:noFill/>
          <a:ln>
            <a:noFill/>
          </a:ln>
        </p:spPr>
      </p:pic>
      <p:pic>
        <p:nvPicPr>
          <p:cNvPr id="523" name="Google Shape;523;g373351e3b97_0_130" title="icônes pour présentation (14).png"/>
          <p:cNvPicPr preferRelativeResize="0"/>
          <p:nvPr/>
        </p:nvPicPr>
        <p:blipFill rotWithShape="1">
          <a:blip r:embed="rId4">
            <a:alphaModFix/>
          </a:blip>
          <a:srcRect b="0" l="34971" r="36992" t="50019"/>
          <a:stretch/>
        </p:blipFill>
        <p:spPr>
          <a:xfrm>
            <a:off x="7066254" y="930800"/>
            <a:ext cx="690782" cy="692701"/>
          </a:xfrm>
          <a:prstGeom prst="rect">
            <a:avLst/>
          </a:prstGeom>
          <a:noFill/>
          <a:ln>
            <a:noFill/>
          </a:ln>
        </p:spPr>
      </p:pic>
      <p:grpSp>
        <p:nvGrpSpPr>
          <p:cNvPr id="524" name="Google Shape;524;g373351e3b97_0_130"/>
          <p:cNvGrpSpPr/>
          <p:nvPr/>
        </p:nvGrpSpPr>
        <p:grpSpPr>
          <a:xfrm>
            <a:off x="793040" y="1918172"/>
            <a:ext cx="1815544" cy="703200"/>
            <a:chOff x="747806" y="1915875"/>
            <a:chExt cx="1815544" cy="703200"/>
          </a:xfrm>
        </p:grpSpPr>
        <p:pic>
          <p:nvPicPr>
            <p:cNvPr id="525" name="Google Shape;525;g373351e3b97_0_130"/>
            <p:cNvPicPr preferRelativeResize="0"/>
            <p:nvPr/>
          </p:nvPicPr>
          <p:blipFill rotWithShape="1">
            <a:blip r:embed="rId5">
              <a:alphaModFix/>
            </a:blip>
            <a:srcRect b="0" l="0" r="0" t="0"/>
            <a:stretch/>
          </p:blipFill>
          <p:spPr>
            <a:xfrm>
              <a:off x="747806" y="2004532"/>
              <a:ext cx="595148" cy="533263"/>
            </a:xfrm>
            <a:prstGeom prst="rect">
              <a:avLst/>
            </a:prstGeom>
            <a:noFill/>
            <a:ln>
              <a:noFill/>
            </a:ln>
          </p:spPr>
        </p:pic>
        <p:sp>
          <p:nvSpPr>
            <p:cNvPr id="526" name="Google Shape;526;g373351e3b97_0_130"/>
            <p:cNvSpPr txBox="1"/>
            <p:nvPr/>
          </p:nvSpPr>
          <p:spPr>
            <a:xfrm>
              <a:off x="1342950" y="1915875"/>
              <a:ext cx="1220400" cy="703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chemeClr val="lt1"/>
                  </a:solidFill>
                  <a:latin typeface="Raleway"/>
                  <a:ea typeface="Raleway"/>
                  <a:cs typeface="Raleway"/>
                  <a:sym typeface="Raleway"/>
                </a:rPr>
                <a:t>Mesuré par l’amélioration des ratios GPTW</a:t>
              </a:r>
              <a:endParaRPr b="0" i="0" sz="1000" u="none" cap="none" strike="noStrike">
                <a:solidFill>
                  <a:schemeClr val="lt1"/>
                </a:solidFill>
                <a:latin typeface="Raleway"/>
                <a:ea typeface="Raleway"/>
                <a:cs typeface="Raleway"/>
                <a:sym typeface="Raleway"/>
              </a:endParaRPr>
            </a:p>
          </p:txBody>
        </p:sp>
      </p:grpSp>
      <p:sp>
        <p:nvSpPr>
          <p:cNvPr id="527" name="Google Shape;527;g373351e3b97_0_130"/>
          <p:cNvSpPr txBox="1"/>
          <p:nvPr/>
        </p:nvSpPr>
        <p:spPr>
          <a:xfrm>
            <a:off x="3429747" y="1918172"/>
            <a:ext cx="2284500" cy="778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fr" sz="1000" u="none" cap="none" strike="noStrike">
                <a:solidFill>
                  <a:schemeClr val="lt1"/>
                </a:solidFill>
                <a:latin typeface="Raleway"/>
                <a:ea typeface="Raleway"/>
                <a:cs typeface="Raleway"/>
                <a:sym typeface="Raleway"/>
              </a:rPr>
              <a:t>Mesuré par un client : </a:t>
            </a:r>
            <a:endParaRPr b="0" i="0" sz="10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000"/>
              <a:buFont typeface="Arial"/>
              <a:buNone/>
            </a:pPr>
            <a:r>
              <a:rPr b="0" i="1" lang="fr" sz="1000" u="none" cap="none" strike="noStrike">
                <a:solidFill>
                  <a:schemeClr val="lt1"/>
                </a:solidFill>
                <a:latin typeface="Raleway"/>
                <a:ea typeface="Raleway"/>
                <a:cs typeface="Raleway"/>
                <a:sym typeface="Raleway"/>
              </a:rPr>
              <a:t>“</a:t>
            </a:r>
            <a:r>
              <a:rPr i="1" lang="fr" sz="1000">
                <a:solidFill>
                  <a:schemeClr val="lt1"/>
                </a:solidFill>
                <a:latin typeface="Raleway"/>
                <a:ea typeface="Raleway"/>
                <a:cs typeface="Raleway"/>
                <a:sym typeface="Raleway"/>
              </a:rPr>
              <a:t>M</a:t>
            </a:r>
            <a:r>
              <a:rPr b="0" i="1" lang="fr" sz="1000" u="none" cap="none" strike="noStrike">
                <a:solidFill>
                  <a:schemeClr val="lt1"/>
                </a:solidFill>
                <a:latin typeface="Raleway"/>
                <a:ea typeface="Raleway"/>
                <a:cs typeface="Raleway"/>
                <a:sym typeface="Raleway"/>
              </a:rPr>
              <a:t>ap &amp; </a:t>
            </a:r>
            <a:r>
              <a:rPr i="1" lang="fr" sz="1000">
                <a:solidFill>
                  <a:schemeClr val="lt1"/>
                </a:solidFill>
                <a:latin typeface="Raleway"/>
                <a:ea typeface="Raleway"/>
                <a:cs typeface="Raleway"/>
                <a:sym typeface="Raleway"/>
              </a:rPr>
              <a:t>M</a:t>
            </a:r>
            <a:r>
              <a:rPr b="0" i="1" lang="fr" sz="1000" u="none" cap="none" strike="noStrike">
                <a:solidFill>
                  <a:schemeClr val="lt1"/>
                </a:solidFill>
                <a:latin typeface="Raleway"/>
                <a:ea typeface="Raleway"/>
                <a:cs typeface="Raleway"/>
                <a:sym typeface="Raleway"/>
              </a:rPr>
              <a:t>atch accélère la découverte de l’équipe et lui permet de rentrer en mode run plus rapidement et plus efficacement”</a:t>
            </a:r>
            <a:endParaRPr b="0" i="1" sz="1000" u="none" cap="none" strike="noStrike">
              <a:solidFill>
                <a:schemeClr val="lt1"/>
              </a:solidFill>
              <a:latin typeface="Raleway"/>
              <a:ea typeface="Raleway"/>
              <a:cs typeface="Raleway"/>
              <a:sym typeface="Raleway"/>
            </a:endParaRPr>
          </a:p>
        </p:txBody>
      </p:sp>
      <p:sp>
        <p:nvSpPr>
          <p:cNvPr id="528" name="Google Shape;528;g373351e3b97_0_130"/>
          <p:cNvSpPr txBox="1"/>
          <p:nvPr/>
        </p:nvSpPr>
        <p:spPr>
          <a:xfrm>
            <a:off x="6245325" y="1918172"/>
            <a:ext cx="2421300" cy="907200"/>
          </a:xfrm>
          <a:prstGeom prst="rect">
            <a:avLst/>
          </a:prstGeom>
          <a:noFill/>
          <a:ln>
            <a:noFill/>
          </a:ln>
        </p:spPr>
        <p:txBody>
          <a:bodyPr anchorCtr="0" anchor="t" bIns="91425" lIns="91425" spcFirstLastPara="1" rIns="91425" wrap="square" tIns="91425">
            <a:noAutofit/>
          </a:bodyPr>
          <a:lstStyle/>
          <a:p>
            <a:pPr indent="-128099" lvl="0" marL="179999" marR="0" rtl="0" algn="l">
              <a:lnSpc>
                <a:spcPct val="100000"/>
              </a:lnSpc>
              <a:spcBef>
                <a:spcPts val="0"/>
              </a:spcBef>
              <a:spcAft>
                <a:spcPts val="0"/>
              </a:spcAft>
              <a:buClr>
                <a:schemeClr val="lt1"/>
              </a:buClr>
              <a:buSzPts val="600"/>
              <a:buFont typeface="Raleway"/>
              <a:buChar char="●"/>
            </a:pPr>
            <a:r>
              <a:rPr b="1" i="0" lang="fr" sz="1000" u="none" cap="none" strike="noStrike">
                <a:solidFill>
                  <a:schemeClr val="lt1"/>
                </a:solidFill>
                <a:latin typeface="Raleway"/>
                <a:ea typeface="Raleway"/>
                <a:cs typeface="Raleway"/>
                <a:sym typeface="Raleway"/>
              </a:rPr>
              <a:t>Réduction du turnover par 3</a:t>
            </a:r>
            <a:endParaRPr b="0" i="0" sz="1000" u="none" cap="none" strike="noStrike">
              <a:solidFill>
                <a:schemeClr val="lt1"/>
              </a:solidFill>
              <a:latin typeface="Raleway"/>
              <a:ea typeface="Raleway"/>
              <a:cs typeface="Raleway"/>
              <a:sym typeface="Raleway"/>
            </a:endParaRPr>
          </a:p>
          <a:p>
            <a:pPr indent="-128099" lvl="0" marL="179999" marR="0" rtl="0" algn="l">
              <a:lnSpc>
                <a:spcPct val="100000"/>
              </a:lnSpc>
              <a:spcBef>
                <a:spcPts val="0"/>
              </a:spcBef>
              <a:spcAft>
                <a:spcPts val="0"/>
              </a:spcAft>
              <a:buClr>
                <a:schemeClr val="lt1"/>
              </a:buClr>
              <a:buSzPts val="600"/>
              <a:buFont typeface="Raleway"/>
              <a:buChar char="●"/>
            </a:pPr>
            <a:r>
              <a:rPr b="0" i="0" lang="fr" sz="1000" u="none" cap="none" strike="noStrike">
                <a:solidFill>
                  <a:schemeClr val="lt1"/>
                </a:solidFill>
                <a:latin typeface="Raleway"/>
                <a:ea typeface="Raleway"/>
                <a:cs typeface="Raleway"/>
                <a:sym typeface="Raleway"/>
              </a:rPr>
              <a:t>Améliorations constatées des résultats (CA/Productivité)</a:t>
            </a:r>
            <a:endParaRPr b="0" i="0" sz="1000" u="none" cap="none" strike="noStrike">
              <a:solidFill>
                <a:schemeClr val="lt1"/>
              </a:solidFill>
              <a:latin typeface="Raleway"/>
              <a:ea typeface="Raleway"/>
              <a:cs typeface="Raleway"/>
              <a:sym typeface="Raleway"/>
            </a:endParaRPr>
          </a:p>
          <a:p>
            <a:pPr indent="-128099" lvl="0" marL="179999" marR="0" rtl="0" algn="l">
              <a:lnSpc>
                <a:spcPct val="100000"/>
              </a:lnSpc>
              <a:spcBef>
                <a:spcPts val="0"/>
              </a:spcBef>
              <a:spcAft>
                <a:spcPts val="0"/>
              </a:spcAft>
              <a:buClr>
                <a:schemeClr val="lt1"/>
              </a:buClr>
              <a:buSzPts val="600"/>
              <a:buFont typeface="Raleway"/>
              <a:buChar char="●"/>
            </a:pPr>
            <a:r>
              <a:rPr b="1" i="0" lang="fr" sz="1000" u="none" cap="none" strike="noStrike">
                <a:solidFill>
                  <a:schemeClr val="lt1"/>
                </a:solidFill>
                <a:latin typeface="Raleway"/>
                <a:ea typeface="Raleway"/>
                <a:cs typeface="Raleway"/>
                <a:sym typeface="Raleway"/>
              </a:rPr>
              <a:t>75% de réduction d’erreur </a:t>
            </a:r>
            <a:r>
              <a:rPr b="0" i="0" lang="fr" sz="1000" u="none" cap="none" strike="noStrike">
                <a:solidFill>
                  <a:schemeClr val="lt1"/>
                </a:solidFill>
                <a:latin typeface="Raleway"/>
                <a:ea typeface="Raleway"/>
                <a:cs typeface="Raleway"/>
                <a:sym typeface="Raleway"/>
              </a:rPr>
              <a:t>lors</a:t>
            </a:r>
            <a:endParaRPr sz="1000">
              <a:solidFill>
                <a:schemeClr val="lt1"/>
              </a:solidFill>
              <a:latin typeface="Raleway"/>
              <a:ea typeface="Raleway"/>
              <a:cs typeface="Raleway"/>
              <a:sym typeface="Raleway"/>
            </a:endParaRPr>
          </a:p>
          <a:p>
            <a:pPr indent="0" lvl="0" marL="0" marR="0" rtl="0" algn="l">
              <a:lnSpc>
                <a:spcPct val="100000"/>
              </a:lnSpc>
              <a:spcBef>
                <a:spcPts val="0"/>
              </a:spcBef>
              <a:spcAft>
                <a:spcPts val="0"/>
              </a:spcAft>
              <a:buNone/>
            </a:pPr>
            <a:r>
              <a:rPr lang="fr" sz="1000">
                <a:solidFill>
                  <a:schemeClr val="lt1"/>
                </a:solidFill>
                <a:latin typeface="Raleway"/>
                <a:ea typeface="Raleway"/>
                <a:cs typeface="Raleway"/>
                <a:sym typeface="Raleway"/>
              </a:rPr>
              <a:t>     </a:t>
            </a:r>
            <a:r>
              <a:rPr b="0" i="0" lang="fr" sz="1000" u="none" cap="none" strike="noStrike">
                <a:solidFill>
                  <a:schemeClr val="lt1"/>
                </a:solidFill>
                <a:latin typeface="Raleway"/>
                <a:ea typeface="Raleway"/>
                <a:cs typeface="Raleway"/>
                <a:sym typeface="Raleway"/>
              </a:rPr>
              <a:t>du recrutement.</a:t>
            </a:r>
            <a:endParaRPr b="0" i="0" sz="1000" u="none" cap="none" strike="noStrike">
              <a:solidFill>
                <a:schemeClr val="lt1"/>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Raleway"/>
              <a:ea typeface="Raleway"/>
              <a:cs typeface="Raleway"/>
              <a:sym typeface="Raleway"/>
            </a:endParaRPr>
          </a:p>
        </p:txBody>
      </p:sp>
      <p:sp>
        <p:nvSpPr>
          <p:cNvPr id="529" name="Google Shape;529;g373351e3b97_0_130"/>
          <p:cNvSpPr txBox="1"/>
          <p:nvPr/>
        </p:nvSpPr>
        <p:spPr>
          <a:xfrm>
            <a:off x="439084" y="3108900"/>
            <a:ext cx="39555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 C’est très puissant, pour libérer le potentiel de l'entreprise et concilier plaisir, collaboration et performance. </a:t>
            </a:r>
            <a:r>
              <a:rPr b="1" i="1" lang="fr" sz="900">
                <a:solidFill>
                  <a:srgbClr val="2E3A8A"/>
                </a:solidFill>
                <a:latin typeface="Raleway"/>
                <a:ea typeface="Raleway"/>
                <a:cs typeface="Raleway"/>
                <a:sym typeface="Raleway"/>
              </a:rPr>
              <a:t>Ma</a:t>
            </a:r>
            <a:r>
              <a:rPr b="1" i="1" lang="fr" sz="900" u="none" cap="none" strike="noStrike">
                <a:solidFill>
                  <a:srgbClr val="2E3A8A"/>
                </a:solidFill>
                <a:latin typeface="Raleway"/>
                <a:ea typeface="Raleway"/>
                <a:cs typeface="Raleway"/>
                <a:sym typeface="Raleway"/>
              </a:rPr>
              <a:t>p &amp; </a:t>
            </a:r>
            <a:r>
              <a:rPr b="1" i="1" lang="fr" sz="900">
                <a:solidFill>
                  <a:srgbClr val="2E3A8A"/>
                </a:solidFill>
                <a:latin typeface="Raleway"/>
                <a:ea typeface="Raleway"/>
                <a:cs typeface="Raleway"/>
                <a:sym typeface="Raleway"/>
              </a:rPr>
              <a:t>M</a:t>
            </a:r>
            <a:r>
              <a:rPr b="1" i="1" lang="fr" sz="900" u="none" cap="none" strike="noStrike">
                <a:solidFill>
                  <a:srgbClr val="2E3A8A"/>
                </a:solidFill>
                <a:latin typeface="Raleway"/>
                <a:ea typeface="Raleway"/>
                <a:cs typeface="Raleway"/>
                <a:sym typeface="Raleway"/>
              </a:rPr>
              <a:t>atch  c’est mieux</a:t>
            </a:r>
            <a:endParaRPr b="1" i="1" sz="900">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se connaître, mieux connaître les autres pour réussir ensemble. »</a:t>
            </a:r>
            <a:endParaRPr b="1" i="1" sz="900" u="none" cap="none" strike="noStrike">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Maxime Didier, CEO Comdata Monde</a:t>
            </a:r>
            <a:endParaRPr b="1" i="1" sz="900" u="none" cap="none" strike="noStrike">
              <a:solidFill>
                <a:srgbClr val="2E3A8A"/>
              </a:solidFill>
              <a:latin typeface="Raleway"/>
              <a:ea typeface="Raleway"/>
              <a:cs typeface="Raleway"/>
              <a:sym typeface="Raleway"/>
            </a:endParaRPr>
          </a:p>
        </p:txBody>
      </p:sp>
      <p:sp>
        <p:nvSpPr>
          <p:cNvPr id="530" name="Google Shape;530;g373351e3b97_0_130"/>
          <p:cNvSpPr txBox="1"/>
          <p:nvPr/>
        </p:nvSpPr>
        <p:spPr>
          <a:xfrm>
            <a:off x="439084" y="4134186"/>
            <a:ext cx="39555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 </a:t>
            </a:r>
            <a:r>
              <a:rPr b="1" i="1" lang="fr" sz="900">
                <a:solidFill>
                  <a:srgbClr val="2E3A8A"/>
                </a:solidFill>
                <a:latin typeface="Raleway"/>
                <a:ea typeface="Raleway"/>
                <a:cs typeface="Raleway"/>
                <a:sym typeface="Raleway"/>
              </a:rPr>
              <a:t>M</a:t>
            </a:r>
            <a:r>
              <a:rPr b="1" i="1" lang="fr" sz="900" u="none" cap="none" strike="noStrike">
                <a:solidFill>
                  <a:srgbClr val="2E3A8A"/>
                </a:solidFill>
                <a:latin typeface="Raleway"/>
                <a:ea typeface="Raleway"/>
                <a:cs typeface="Raleway"/>
                <a:sym typeface="Raleway"/>
              </a:rPr>
              <a:t>ap &amp; </a:t>
            </a:r>
            <a:r>
              <a:rPr b="1" i="1" lang="fr" sz="900">
                <a:solidFill>
                  <a:srgbClr val="2E3A8A"/>
                </a:solidFill>
                <a:latin typeface="Raleway"/>
                <a:ea typeface="Raleway"/>
                <a:cs typeface="Raleway"/>
                <a:sym typeface="Raleway"/>
              </a:rPr>
              <a:t>M</a:t>
            </a:r>
            <a:r>
              <a:rPr b="1" i="1" lang="fr" sz="900" u="none" cap="none" strike="noStrike">
                <a:solidFill>
                  <a:srgbClr val="2E3A8A"/>
                </a:solidFill>
                <a:latin typeface="Raleway"/>
                <a:ea typeface="Raleway"/>
                <a:cs typeface="Raleway"/>
                <a:sym typeface="Raleway"/>
              </a:rPr>
              <a:t>atch a permis d’accélérer notre transformation en mettant</a:t>
            </a:r>
            <a:endParaRPr b="1" i="1" sz="900">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en avant la contribution ‘naturelle’ de chacun, au-delà de</a:t>
            </a:r>
            <a:endParaRPr b="1" i="1" sz="900">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ses compétences techniques et fonctionnelles. »</a:t>
            </a:r>
            <a:endParaRPr b="1" i="1" sz="900" u="none" cap="none" strike="noStrike">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Alexandre Lechenne, CEO Globaz</a:t>
            </a:r>
            <a:endParaRPr b="1" i="1" sz="900" u="none" cap="none" strike="noStrike">
              <a:solidFill>
                <a:srgbClr val="2E3A8A"/>
              </a:solidFill>
              <a:latin typeface="Raleway"/>
              <a:ea typeface="Raleway"/>
              <a:cs typeface="Raleway"/>
              <a:sym typeface="Raleway"/>
            </a:endParaRPr>
          </a:p>
        </p:txBody>
      </p:sp>
      <p:sp>
        <p:nvSpPr>
          <p:cNvPr id="531" name="Google Shape;531;g373351e3b97_0_130"/>
          <p:cNvSpPr txBox="1"/>
          <p:nvPr/>
        </p:nvSpPr>
        <p:spPr>
          <a:xfrm>
            <a:off x="4761422" y="3108900"/>
            <a:ext cx="39555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 C’est un outil positif, rationnel et très original. La plateforme est une porte ouverte sur un monde que les autres outils n’offrent absolument pas. Depuis, je n’ai jamais cessé de l’utiliser ! »</a:t>
            </a:r>
            <a:endParaRPr b="1" i="1" sz="900" u="none" cap="none" strike="noStrike">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Nicolas d'Hueppe, CEO Alchimie</a:t>
            </a:r>
            <a:endParaRPr b="1" i="1" sz="900" u="none" cap="none" strike="noStrike">
              <a:solidFill>
                <a:srgbClr val="2E3A8A"/>
              </a:solidFill>
              <a:latin typeface="Raleway"/>
              <a:ea typeface="Raleway"/>
              <a:cs typeface="Raleway"/>
              <a:sym typeface="Raleway"/>
            </a:endParaRPr>
          </a:p>
        </p:txBody>
      </p:sp>
      <p:sp>
        <p:nvSpPr>
          <p:cNvPr id="532" name="Google Shape;532;g373351e3b97_0_130"/>
          <p:cNvSpPr txBox="1"/>
          <p:nvPr/>
        </p:nvSpPr>
        <p:spPr>
          <a:xfrm>
            <a:off x="4761422" y="4134186"/>
            <a:ext cx="3955500" cy="69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 Un excellent workshop collectif mettant à profit l’approche</a:t>
            </a:r>
            <a:endParaRPr b="1" i="1" sz="900">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map &amp; match en travaillant sur nos préférences professionnelles,</a:t>
            </a:r>
            <a:endParaRPr b="1" i="1" sz="900">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en concevant des profils individuels et des profils d’équipe.</a:t>
            </a:r>
            <a:endParaRPr b="1" i="1" sz="900">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Je recommande ! »</a:t>
            </a:r>
            <a:endParaRPr b="1" i="1" sz="900" u="none" cap="none" strike="noStrike">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i="1" lang="fr" sz="900" u="none" cap="none" strike="noStrike">
                <a:solidFill>
                  <a:srgbClr val="2E3A8A"/>
                </a:solidFill>
                <a:latin typeface="Raleway"/>
                <a:ea typeface="Raleway"/>
                <a:cs typeface="Raleway"/>
                <a:sym typeface="Raleway"/>
              </a:rPr>
              <a:t>Béatrice Le Terrec, DRH BNP Lease</a:t>
            </a:r>
            <a:endParaRPr b="1" i="1" sz="900" u="none" cap="none" strike="noStrike">
              <a:solidFill>
                <a:srgbClr val="2E3A8A"/>
              </a:solidFill>
              <a:latin typeface="Raleway"/>
              <a:ea typeface="Raleway"/>
              <a:cs typeface="Raleway"/>
              <a:sym typeface="Raleway"/>
            </a:endParaRPr>
          </a:p>
        </p:txBody>
      </p:sp>
      <p:grpSp>
        <p:nvGrpSpPr>
          <p:cNvPr id="533" name="Google Shape;533;g373351e3b97_0_130"/>
          <p:cNvGrpSpPr/>
          <p:nvPr/>
        </p:nvGrpSpPr>
        <p:grpSpPr>
          <a:xfrm>
            <a:off x="158119" y="3452181"/>
            <a:ext cx="585000" cy="585000"/>
            <a:chOff x="119700" y="3564175"/>
            <a:chExt cx="585000" cy="585000"/>
          </a:xfrm>
        </p:grpSpPr>
        <p:sp>
          <p:nvSpPr>
            <p:cNvPr id="534" name="Google Shape;534;g373351e3b97_0_130"/>
            <p:cNvSpPr/>
            <p:nvPr/>
          </p:nvSpPr>
          <p:spPr>
            <a:xfrm>
              <a:off x="119700" y="3564175"/>
              <a:ext cx="585000" cy="585000"/>
            </a:xfrm>
            <a:prstGeom prst="ellipse">
              <a:avLst/>
            </a:prstGeom>
            <a:solidFill>
              <a:srgbClr val="2E3A8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id="535" name="Google Shape;535;g373351e3b97_0_130"/>
            <p:cNvPicPr preferRelativeResize="0"/>
            <p:nvPr/>
          </p:nvPicPr>
          <p:blipFill rotWithShape="1">
            <a:blip r:embed="rId6">
              <a:alphaModFix/>
            </a:blip>
            <a:srcRect b="970" l="32160" r="15707" t="-970"/>
            <a:stretch/>
          </p:blipFill>
          <p:spPr>
            <a:xfrm>
              <a:off x="148338" y="3583682"/>
              <a:ext cx="527700" cy="546000"/>
            </a:xfrm>
            <a:prstGeom prst="ellipse">
              <a:avLst/>
            </a:prstGeom>
            <a:noFill/>
            <a:ln>
              <a:noFill/>
            </a:ln>
          </p:spPr>
        </p:pic>
      </p:grpSp>
      <p:grpSp>
        <p:nvGrpSpPr>
          <p:cNvPr id="536" name="Google Shape;536;g373351e3b97_0_130"/>
          <p:cNvGrpSpPr/>
          <p:nvPr/>
        </p:nvGrpSpPr>
        <p:grpSpPr>
          <a:xfrm>
            <a:off x="180075" y="4270610"/>
            <a:ext cx="585000" cy="585000"/>
            <a:chOff x="155100" y="4500625"/>
            <a:chExt cx="585000" cy="585000"/>
          </a:xfrm>
        </p:grpSpPr>
        <p:sp>
          <p:nvSpPr>
            <p:cNvPr id="537" name="Google Shape;537;g373351e3b97_0_130"/>
            <p:cNvSpPr/>
            <p:nvPr/>
          </p:nvSpPr>
          <p:spPr>
            <a:xfrm>
              <a:off x="155100" y="4500625"/>
              <a:ext cx="585000" cy="585000"/>
            </a:xfrm>
            <a:prstGeom prst="ellipse">
              <a:avLst/>
            </a:prstGeom>
            <a:solidFill>
              <a:srgbClr val="2E3A8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538" name="Google Shape;538;g373351e3b97_0_130"/>
            <p:cNvSpPr/>
            <p:nvPr/>
          </p:nvSpPr>
          <p:spPr>
            <a:xfrm>
              <a:off x="183440" y="4520127"/>
              <a:ext cx="528300" cy="5460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ctr">
                <a:lnSpc>
                  <a:spcPct val="115000"/>
                </a:lnSpc>
                <a:spcBef>
                  <a:spcPts val="0"/>
                </a:spcBef>
                <a:spcAft>
                  <a:spcPts val="0"/>
                </a:spcAft>
                <a:buClr>
                  <a:srgbClr val="000000"/>
                </a:buClr>
                <a:buSzPts val="1800"/>
                <a:buFont typeface="Arial"/>
                <a:buNone/>
              </a:pPr>
              <a:r>
                <a:t/>
              </a:r>
              <a:endParaRPr b="0" i="0" sz="900" u="none" cap="none" strike="noStrike">
                <a:solidFill>
                  <a:srgbClr val="03045E"/>
                </a:solidFill>
                <a:latin typeface="Calibri"/>
                <a:ea typeface="Calibri"/>
                <a:cs typeface="Calibri"/>
                <a:sym typeface="Calibri"/>
              </a:endParaRPr>
            </a:p>
          </p:txBody>
        </p:sp>
      </p:grpSp>
      <p:grpSp>
        <p:nvGrpSpPr>
          <p:cNvPr id="539" name="Google Shape;539;g373351e3b97_0_130"/>
          <p:cNvGrpSpPr/>
          <p:nvPr/>
        </p:nvGrpSpPr>
        <p:grpSpPr>
          <a:xfrm>
            <a:off x="8426434" y="4270610"/>
            <a:ext cx="585000" cy="585000"/>
            <a:chOff x="8434200" y="4387475"/>
            <a:chExt cx="585000" cy="585000"/>
          </a:xfrm>
        </p:grpSpPr>
        <p:sp>
          <p:nvSpPr>
            <p:cNvPr id="540" name="Google Shape;540;g373351e3b97_0_130"/>
            <p:cNvSpPr/>
            <p:nvPr/>
          </p:nvSpPr>
          <p:spPr>
            <a:xfrm>
              <a:off x="8434200" y="4387475"/>
              <a:ext cx="585000" cy="585000"/>
            </a:xfrm>
            <a:prstGeom prst="ellipse">
              <a:avLst/>
            </a:prstGeom>
            <a:solidFill>
              <a:srgbClr val="2E3A8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id="541" name="Google Shape;541;g373351e3b97_0_130"/>
            <p:cNvPicPr preferRelativeResize="0"/>
            <p:nvPr/>
          </p:nvPicPr>
          <p:blipFill rotWithShape="1">
            <a:blip r:embed="rId8">
              <a:alphaModFix/>
            </a:blip>
            <a:srcRect b="11801" l="23153" r="27309" t="0"/>
            <a:stretch/>
          </p:blipFill>
          <p:spPr>
            <a:xfrm>
              <a:off x="8462840" y="4402785"/>
              <a:ext cx="527700" cy="554400"/>
            </a:xfrm>
            <a:prstGeom prst="ellipse">
              <a:avLst/>
            </a:prstGeom>
            <a:noFill/>
            <a:ln>
              <a:noFill/>
            </a:ln>
          </p:spPr>
        </p:pic>
      </p:grpSp>
      <p:grpSp>
        <p:nvGrpSpPr>
          <p:cNvPr id="542" name="Google Shape;542;g373351e3b97_0_130"/>
          <p:cNvGrpSpPr/>
          <p:nvPr/>
        </p:nvGrpSpPr>
        <p:grpSpPr>
          <a:xfrm>
            <a:off x="8426427" y="3452181"/>
            <a:ext cx="585000" cy="585000"/>
            <a:chOff x="8415975" y="3510750"/>
            <a:chExt cx="585000" cy="585000"/>
          </a:xfrm>
        </p:grpSpPr>
        <p:sp>
          <p:nvSpPr>
            <p:cNvPr id="543" name="Google Shape;543;g373351e3b97_0_130"/>
            <p:cNvSpPr/>
            <p:nvPr/>
          </p:nvSpPr>
          <p:spPr>
            <a:xfrm>
              <a:off x="8415975" y="3510750"/>
              <a:ext cx="585000" cy="585000"/>
            </a:xfrm>
            <a:prstGeom prst="ellipse">
              <a:avLst/>
            </a:prstGeom>
            <a:solidFill>
              <a:srgbClr val="2E3A8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pic>
          <p:nvPicPr>
            <p:cNvPr id="544" name="Google Shape;544;g373351e3b97_0_130"/>
            <p:cNvPicPr preferRelativeResize="0"/>
            <p:nvPr/>
          </p:nvPicPr>
          <p:blipFill rotWithShape="1">
            <a:blip r:embed="rId9">
              <a:alphaModFix/>
            </a:blip>
            <a:srcRect b="0" l="0" r="0" t="0"/>
            <a:stretch/>
          </p:blipFill>
          <p:spPr>
            <a:xfrm>
              <a:off x="8444621" y="3530241"/>
              <a:ext cx="527700" cy="546000"/>
            </a:xfrm>
            <a:prstGeom prst="ellipse">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48" name="Shape 548"/>
        <p:cNvGrpSpPr/>
        <p:nvPr/>
      </p:nvGrpSpPr>
      <p:grpSpPr>
        <a:xfrm>
          <a:off x="0" y="0"/>
          <a:ext cx="0" cy="0"/>
          <a:chOff x="0" y="0"/>
          <a:chExt cx="0" cy="0"/>
        </a:xfrm>
      </p:grpSpPr>
      <p:sp>
        <p:nvSpPr>
          <p:cNvPr id="549" name="Google Shape;549;g2c85e310161_0_106"/>
          <p:cNvSpPr/>
          <p:nvPr/>
        </p:nvSpPr>
        <p:spPr>
          <a:xfrm>
            <a:off x="2350309" y="836700"/>
            <a:ext cx="6304200" cy="40155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0" name="Google Shape;550;g2c85e310161_0_106"/>
          <p:cNvSpPr txBox="1"/>
          <p:nvPr/>
        </p:nvSpPr>
        <p:spPr>
          <a:xfrm>
            <a:off x="3501759" y="958600"/>
            <a:ext cx="49473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fr" sz="1200" u="none" cap="none" strike="noStrike">
                <a:solidFill>
                  <a:srgbClr val="1A1B47"/>
                </a:solidFill>
                <a:latin typeface="Raleway"/>
                <a:ea typeface="Raleway"/>
                <a:cs typeface="Raleway"/>
                <a:sym typeface="Raleway"/>
              </a:rPr>
              <a:t>Des Coachs, des consultants ou des </a:t>
            </a:r>
            <a:r>
              <a:rPr i="0" lang="fr" sz="1200" u="none" cap="none" strike="noStrike">
                <a:solidFill>
                  <a:srgbClr val="1A1B47"/>
                </a:solidFill>
                <a:latin typeface="Raleway"/>
                <a:ea typeface="Raleway"/>
                <a:cs typeface="Raleway"/>
                <a:sym typeface="Raleway"/>
              </a:rPr>
              <a:t>RH </a:t>
            </a:r>
            <a:r>
              <a:rPr b="0" i="0" lang="fr" sz="1200" u="none" cap="none" strike="noStrike">
                <a:solidFill>
                  <a:srgbClr val="1A1B47"/>
                </a:solidFill>
                <a:latin typeface="Raleway"/>
                <a:ea typeface="Raleway"/>
                <a:cs typeface="Raleway"/>
                <a:sym typeface="Raleway"/>
              </a:rPr>
              <a:t>qui </a:t>
            </a:r>
            <a:r>
              <a:rPr b="1" i="0" lang="fr" sz="1200" u="none" cap="none" strike="noStrike">
                <a:solidFill>
                  <a:srgbClr val="1A1B47"/>
                </a:solidFill>
                <a:latin typeface="Raleway"/>
                <a:ea typeface="Raleway"/>
                <a:cs typeface="Raleway"/>
                <a:sym typeface="Raleway"/>
              </a:rPr>
              <a:t>partagent</a:t>
            </a:r>
            <a:endParaRPr sz="1200">
              <a:solidFill>
                <a:srgbClr val="1A1B47"/>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100"/>
              <a:buFont typeface="Arial"/>
              <a:buNone/>
            </a:pPr>
            <a:r>
              <a:rPr b="0" i="0" lang="fr" sz="1200" u="none" cap="none" strike="noStrike">
                <a:solidFill>
                  <a:srgbClr val="1A1B47"/>
                </a:solidFill>
                <a:latin typeface="Raleway"/>
                <a:ea typeface="Raleway"/>
                <a:cs typeface="Raleway"/>
                <a:sym typeface="Raleway"/>
              </a:rPr>
              <a:t>la même conviction : la première richesse de l’entreprise est </a:t>
            </a:r>
            <a:r>
              <a:rPr b="1" i="0" lang="fr" sz="1200" u="none" cap="none" strike="noStrike">
                <a:solidFill>
                  <a:srgbClr val="1A1B47"/>
                </a:solidFill>
                <a:latin typeface="Raleway"/>
                <a:ea typeface="Raleway"/>
                <a:cs typeface="Raleway"/>
                <a:sym typeface="Raleway"/>
              </a:rPr>
              <a:t>l’humain</a:t>
            </a:r>
            <a:r>
              <a:rPr b="0" i="0" lang="fr" sz="1200" u="none" cap="none" strike="noStrike">
                <a:solidFill>
                  <a:srgbClr val="1A1B47"/>
                </a:solidFill>
                <a:latin typeface="Raleway"/>
                <a:ea typeface="Raleway"/>
                <a:cs typeface="Raleway"/>
                <a:sym typeface="Raleway"/>
              </a:rPr>
              <a:t>. </a:t>
            </a:r>
            <a:endParaRPr b="0" i="0" sz="1200" u="none" cap="none" strike="noStrike">
              <a:solidFill>
                <a:srgbClr val="1A1B47"/>
              </a:solidFill>
              <a:latin typeface="Raleway"/>
              <a:ea typeface="Raleway"/>
              <a:cs typeface="Raleway"/>
              <a:sym typeface="Raleway"/>
            </a:endParaRPr>
          </a:p>
        </p:txBody>
      </p:sp>
      <p:sp>
        <p:nvSpPr>
          <p:cNvPr id="551" name="Google Shape;551;g2c85e310161_0_106"/>
          <p:cNvSpPr txBox="1"/>
          <p:nvPr/>
        </p:nvSpPr>
        <p:spPr>
          <a:xfrm>
            <a:off x="3501759" y="1505825"/>
            <a:ext cx="49473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chemeClr val="dk1"/>
              </a:buClr>
              <a:buSzPts val="1100"/>
              <a:buFont typeface="Arial"/>
              <a:buNone/>
            </a:pPr>
            <a:r>
              <a:rPr b="0" i="0" lang="fr" sz="1200" u="none" cap="none" strike="noStrike">
                <a:solidFill>
                  <a:srgbClr val="1A1B47"/>
                </a:solidFill>
                <a:latin typeface="Raleway"/>
                <a:ea typeface="Raleway"/>
                <a:cs typeface="Raleway"/>
                <a:sym typeface="Raleway"/>
              </a:rPr>
              <a:t>Des acteurs du conseil et des RH qui veulent se </a:t>
            </a:r>
            <a:r>
              <a:rPr b="1" i="0" lang="fr" sz="1200" u="none" cap="none" strike="noStrike">
                <a:solidFill>
                  <a:srgbClr val="1A1B47"/>
                </a:solidFill>
                <a:latin typeface="Raleway"/>
                <a:ea typeface="Raleway"/>
                <a:cs typeface="Raleway"/>
                <a:sym typeface="Raleway"/>
              </a:rPr>
              <a:t>diversifier</a:t>
            </a:r>
            <a:r>
              <a:rPr b="0" i="0" lang="fr" sz="1200" u="none" cap="none" strike="noStrike">
                <a:solidFill>
                  <a:srgbClr val="1A1B47"/>
                </a:solidFill>
                <a:latin typeface="Raleway"/>
                <a:ea typeface="Raleway"/>
                <a:cs typeface="Raleway"/>
                <a:sym typeface="Raleway"/>
              </a:rPr>
              <a:t>,</a:t>
            </a:r>
            <a:endParaRPr sz="1200">
              <a:solidFill>
                <a:srgbClr val="1A1B47"/>
              </a:solidFill>
              <a:latin typeface="Raleway"/>
              <a:ea typeface="Raleway"/>
              <a:cs typeface="Raleway"/>
              <a:sym typeface="Raleway"/>
            </a:endParaRPr>
          </a:p>
          <a:p>
            <a:pPr indent="0" lvl="0" marL="0" marR="0" rtl="0" algn="l">
              <a:lnSpc>
                <a:spcPct val="115000"/>
              </a:lnSpc>
              <a:spcBef>
                <a:spcPts val="0"/>
              </a:spcBef>
              <a:spcAft>
                <a:spcPts val="0"/>
              </a:spcAft>
              <a:buClr>
                <a:schemeClr val="dk1"/>
              </a:buClr>
              <a:buSzPts val="1100"/>
              <a:buFont typeface="Arial"/>
              <a:buNone/>
            </a:pPr>
            <a:r>
              <a:rPr b="0" i="0" lang="fr" sz="1200" u="none" cap="none" strike="noStrike">
                <a:solidFill>
                  <a:srgbClr val="1A1B47"/>
                </a:solidFill>
                <a:latin typeface="Raleway"/>
                <a:ea typeface="Raleway"/>
                <a:cs typeface="Raleway"/>
                <a:sym typeface="Raleway"/>
              </a:rPr>
              <a:t>par une approche sur les Energy Skills</a:t>
            </a:r>
            <a:r>
              <a:rPr lang="fr" sz="1200">
                <a:solidFill>
                  <a:srgbClr val="1A1B47"/>
                </a:solidFill>
                <a:latin typeface="Raleway"/>
                <a:ea typeface="Raleway"/>
                <a:cs typeface="Raleway"/>
                <a:sym typeface="Raleway"/>
              </a:rPr>
              <a:t>™</a:t>
            </a:r>
            <a:r>
              <a:rPr b="0" i="0" lang="fr" sz="1200" u="none" cap="none" strike="noStrike">
                <a:solidFill>
                  <a:srgbClr val="1A1B47"/>
                </a:solidFill>
                <a:latin typeface="Raleway"/>
                <a:ea typeface="Raleway"/>
                <a:cs typeface="Raleway"/>
                <a:sym typeface="Raleway"/>
              </a:rPr>
              <a:t> et la complémentarité.</a:t>
            </a:r>
            <a:endParaRPr b="0" i="0" sz="1200" u="none" cap="none" strike="noStrike">
              <a:solidFill>
                <a:srgbClr val="1A1B47"/>
              </a:solidFill>
              <a:latin typeface="Raleway"/>
              <a:ea typeface="Raleway"/>
              <a:cs typeface="Raleway"/>
              <a:sym typeface="Raleway"/>
            </a:endParaRPr>
          </a:p>
        </p:txBody>
      </p:sp>
      <p:sp>
        <p:nvSpPr>
          <p:cNvPr id="552" name="Google Shape;552;g2c85e310161_0_106"/>
          <p:cNvSpPr txBox="1"/>
          <p:nvPr/>
        </p:nvSpPr>
        <p:spPr>
          <a:xfrm>
            <a:off x="3501759" y="2053050"/>
            <a:ext cx="4947300" cy="60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fr" sz="1200" u="none" cap="none" strike="noStrike">
                <a:solidFill>
                  <a:srgbClr val="1A1B47"/>
                </a:solidFill>
                <a:latin typeface="Raleway"/>
                <a:ea typeface="Raleway"/>
                <a:cs typeface="Raleway"/>
                <a:sym typeface="Raleway"/>
              </a:rPr>
              <a:t>Déterminés à intégrer map &amp; match dans leur </a:t>
            </a:r>
            <a:r>
              <a:rPr b="1" i="0" lang="fr" sz="1200" u="none" cap="none" strike="noStrike">
                <a:solidFill>
                  <a:srgbClr val="1A1B47"/>
                </a:solidFill>
                <a:latin typeface="Raleway"/>
                <a:ea typeface="Raleway"/>
                <a:cs typeface="Raleway"/>
                <a:sym typeface="Raleway"/>
              </a:rPr>
              <a:t>offre</a:t>
            </a:r>
            <a:r>
              <a:rPr b="0" i="0" lang="fr" sz="1200" u="none" cap="none" strike="noStrike">
                <a:solidFill>
                  <a:srgbClr val="1A1B47"/>
                </a:solidFill>
                <a:latin typeface="Raleway"/>
                <a:ea typeface="Raleway"/>
                <a:cs typeface="Raleway"/>
                <a:sym typeface="Raleway"/>
              </a:rPr>
              <a:t> ou dans</a:t>
            </a:r>
            <a:endParaRPr sz="1200">
              <a:solidFill>
                <a:srgbClr val="1A1B47"/>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100"/>
              <a:buFont typeface="Arial"/>
              <a:buNone/>
            </a:pPr>
            <a:r>
              <a:rPr b="0" i="0" lang="fr" sz="1200" u="none" cap="none" strike="noStrike">
                <a:solidFill>
                  <a:srgbClr val="1A1B47"/>
                </a:solidFill>
                <a:latin typeface="Raleway"/>
                <a:ea typeface="Raleway"/>
                <a:cs typeface="Raleway"/>
                <a:sym typeface="Raleway"/>
              </a:rPr>
              <a:t>leur </a:t>
            </a:r>
            <a:r>
              <a:rPr b="1" i="0" lang="fr" sz="1200" u="none" cap="none" strike="noStrike">
                <a:solidFill>
                  <a:srgbClr val="1A1B47"/>
                </a:solidFill>
                <a:latin typeface="Raleway"/>
                <a:ea typeface="Raleway"/>
                <a:cs typeface="Raleway"/>
                <a:sym typeface="Raleway"/>
              </a:rPr>
              <a:t>prati</a:t>
            </a:r>
            <a:r>
              <a:rPr b="1" lang="fr" sz="1200">
                <a:solidFill>
                  <a:srgbClr val="1A1B47"/>
                </a:solidFill>
                <a:latin typeface="Raleway"/>
                <a:ea typeface="Raleway"/>
                <a:cs typeface="Raleway"/>
                <a:sym typeface="Raleway"/>
              </a:rPr>
              <a:t>qu</a:t>
            </a:r>
            <a:r>
              <a:rPr b="1" i="0" lang="fr" sz="1200" u="none" cap="none" strike="noStrike">
                <a:solidFill>
                  <a:srgbClr val="1A1B47"/>
                </a:solidFill>
                <a:latin typeface="Raleway"/>
                <a:ea typeface="Raleway"/>
                <a:cs typeface="Raleway"/>
                <a:sym typeface="Raleway"/>
              </a:rPr>
              <a:t>e</a:t>
            </a:r>
            <a:r>
              <a:rPr b="0" i="0" lang="fr" sz="1200" u="none" cap="none" strike="noStrike">
                <a:solidFill>
                  <a:srgbClr val="1A1B47"/>
                </a:solidFill>
                <a:latin typeface="Raleway"/>
                <a:ea typeface="Raleway"/>
                <a:cs typeface="Raleway"/>
                <a:sym typeface="Raleway"/>
              </a:rPr>
              <a:t> sur une multitude de cas d’usage (recrutement, mobilité, formations, coaching individuel et collectif, conduite du changement).</a:t>
            </a:r>
            <a:endParaRPr b="0" i="0" sz="1200" u="none" cap="none" strike="noStrike">
              <a:solidFill>
                <a:srgbClr val="1A1B47"/>
              </a:solidFill>
              <a:latin typeface="Raleway"/>
              <a:ea typeface="Raleway"/>
              <a:cs typeface="Raleway"/>
              <a:sym typeface="Raleway"/>
            </a:endParaRPr>
          </a:p>
        </p:txBody>
      </p:sp>
      <p:sp>
        <p:nvSpPr>
          <p:cNvPr id="553" name="Google Shape;553;g2c85e310161_0_106"/>
          <p:cNvSpPr txBox="1"/>
          <p:nvPr/>
        </p:nvSpPr>
        <p:spPr>
          <a:xfrm>
            <a:off x="3501759" y="3025050"/>
            <a:ext cx="49473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fr" sz="1200" u="none" cap="none" strike="noStrike">
                <a:solidFill>
                  <a:srgbClr val="1A1B47"/>
                </a:solidFill>
                <a:latin typeface="Raleway"/>
                <a:ea typeface="Raleway"/>
                <a:cs typeface="Raleway"/>
                <a:sym typeface="Raleway"/>
              </a:rPr>
              <a:t>Accès à l’information (</a:t>
            </a:r>
            <a:r>
              <a:rPr b="1" i="0" lang="fr" sz="1200" u="none" cap="none" strike="noStrike">
                <a:solidFill>
                  <a:srgbClr val="1A1B47"/>
                </a:solidFill>
                <a:latin typeface="Raleway"/>
                <a:ea typeface="Raleway"/>
                <a:cs typeface="Raleway"/>
                <a:sym typeface="Raleway"/>
              </a:rPr>
              <a:t>newsletter</a:t>
            </a:r>
            <a:r>
              <a:rPr b="0" i="0" lang="fr" sz="1200" u="none" cap="none" strike="noStrike">
                <a:solidFill>
                  <a:srgbClr val="1A1B47"/>
                </a:solidFill>
                <a:latin typeface="Raleway"/>
                <a:ea typeface="Raleway"/>
                <a:cs typeface="Raleway"/>
                <a:sym typeface="Raleway"/>
              </a:rPr>
              <a:t>), une </a:t>
            </a:r>
            <a:r>
              <a:rPr b="1" i="0" lang="fr" sz="1200" u="none" cap="none" strike="noStrike">
                <a:solidFill>
                  <a:srgbClr val="1A1B47"/>
                </a:solidFill>
                <a:latin typeface="Raleway"/>
                <a:ea typeface="Raleway"/>
                <a:cs typeface="Raleway"/>
                <a:sym typeface="Raleway"/>
              </a:rPr>
              <a:t>boîte à outils</a:t>
            </a:r>
            <a:r>
              <a:rPr b="1" lang="fr" sz="1200">
                <a:solidFill>
                  <a:srgbClr val="1A1B47"/>
                </a:solidFill>
                <a:latin typeface="Raleway"/>
                <a:ea typeface="Raleway"/>
                <a:cs typeface="Raleway"/>
                <a:sym typeface="Raleway"/>
              </a:rPr>
              <a:t>,</a:t>
            </a:r>
            <a:r>
              <a:rPr b="0" i="0" lang="fr" sz="1200" u="none" cap="none" strike="noStrike">
                <a:solidFill>
                  <a:srgbClr val="1A1B47"/>
                </a:solidFill>
                <a:latin typeface="Raleway"/>
                <a:ea typeface="Raleway"/>
                <a:cs typeface="Raleway"/>
                <a:sym typeface="Raleway"/>
              </a:rPr>
              <a:t> des </a:t>
            </a:r>
            <a:r>
              <a:rPr b="1" i="0" lang="fr" sz="1200" u="none" cap="none" strike="noStrike">
                <a:solidFill>
                  <a:srgbClr val="1A1B47"/>
                </a:solidFill>
                <a:latin typeface="Raleway"/>
                <a:ea typeface="Raleway"/>
                <a:cs typeface="Raleway"/>
                <a:sym typeface="Raleway"/>
              </a:rPr>
              <a:t>formations</a:t>
            </a:r>
            <a:r>
              <a:rPr b="0" i="0" lang="fr" sz="1200" u="none" cap="none" strike="noStrike">
                <a:solidFill>
                  <a:srgbClr val="1A1B47"/>
                </a:solidFill>
                <a:latin typeface="Raleway"/>
                <a:ea typeface="Raleway"/>
                <a:cs typeface="Raleway"/>
                <a:sym typeface="Raleway"/>
              </a:rPr>
              <a:t>, des cas </a:t>
            </a:r>
            <a:r>
              <a:rPr b="1" i="0" lang="fr" sz="1200" u="none" cap="none" strike="noStrike">
                <a:solidFill>
                  <a:srgbClr val="1A1B47"/>
                </a:solidFill>
                <a:latin typeface="Raleway"/>
                <a:ea typeface="Raleway"/>
                <a:cs typeface="Raleway"/>
                <a:sym typeface="Raleway"/>
              </a:rPr>
              <a:t>pratiques</a:t>
            </a:r>
            <a:r>
              <a:rPr b="0" i="0" lang="fr" sz="1200" u="none" cap="none" strike="noStrike">
                <a:solidFill>
                  <a:srgbClr val="1A1B47"/>
                </a:solidFill>
                <a:latin typeface="Raleway"/>
                <a:ea typeface="Raleway"/>
                <a:cs typeface="Raleway"/>
                <a:sym typeface="Raleway"/>
              </a:rPr>
              <a:t> et de </a:t>
            </a:r>
            <a:r>
              <a:rPr b="1" i="0" lang="fr" sz="1200" u="none" cap="none" strike="noStrike">
                <a:solidFill>
                  <a:srgbClr val="1A1B47"/>
                </a:solidFill>
                <a:latin typeface="Raleway"/>
                <a:ea typeface="Raleway"/>
                <a:cs typeface="Raleway"/>
                <a:sym typeface="Raleway"/>
              </a:rPr>
              <a:t>l’accompagnement</a:t>
            </a:r>
            <a:r>
              <a:rPr b="0" i="0" lang="fr" sz="1200" u="none" cap="none" strike="noStrike">
                <a:solidFill>
                  <a:srgbClr val="1A1B47"/>
                </a:solidFill>
                <a:latin typeface="Raleway"/>
                <a:ea typeface="Raleway"/>
                <a:cs typeface="Raleway"/>
                <a:sym typeface="Raleway"/>
              </a:rPr>
              <a:t> à la vente. </a:t>
            </a:r>
            <a:endParaRPr b="0" i="0" sz="1200" u="none" cap="none" strike="noStrike">
              <a:solidFill>
                <a:srgbClr val="1A1B47"/>
              </a:solidFill>
              <a:latin typeface="Raleway"/>
              <a:ea typeface="Raleway"/>
              <a:cs typeface="Raleway"/>
              <a:sym typeface="Raleway"/>
            </a:endParaRPr>
          </a:p>
        </p:txBody>
      </p:sp>
      <p:sp>
        <p:nvSpPr>
          <p:cNvPr id="554" name="Google Shape;554;g2c85e310161_0_106"/>
          <p:cNvSpPr txBox="1"/>
          <p:nvPr/>
        </p:nvSpPr>
        <p:spPr>
          <a:xfrm>
            <a:off x="3501759" y="4331900"/>
            <a:ext cx="4947300" cy="397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fr" sz="1200" u="none" cap="none" strike="noStrike">
                <a:solidFill>
                  <a:srgbClr val="1A1B47"/>
                </a:solidFill>
                <a:latin typeface="Raleway"/>
                <a:ea typeface="Raleway"/>
                <a:cs typeface="Raleway"/>
                <a:sym typeface="Raleway"/>
              </a:rPr>
              <a:t>Un point sur l’activité 6 mois après la certification et </a:t>
            </a:r>
            <a:r>
              <a:rPr b="1" i="0" lang="fr" sz="1200" u="none" cap="none" strike="noStrike">
                <a:solidFill>
                  <a:srgbClr val="1A1B47"/>
                </a:solidFill>
                <a:latin typeface="Raleway"/>
                <a:ea typeface="Raleway"/>
                <a:cs typeface="Raleway"/>
                <a:sym typeface="Raleway"/>
              </a:rPr>
              <a:t>une revue business annuelle</a:t>
            </a:r>
            <a:r>
              <a:rPr b="0" i="0" lang="fr" sz="1200" u="none" cap="none" strike="noStrike">
                <a:solidFill>
                  <a:srgbClr val="1A1B47"/>
                </a:solidFill>
                <a:latin typeface="Raleway"/>
                <a:ea typeface="Raleway"/>
                <a:cs typeface="Raleway"/>
                <a:sym typeface="Raleway"/>
              </a:rPr>
              <a:t> avec les équipes de </a:t>
            </a:r>
            <a:r>
              <a:rPr lang="fr" sz="1200">
                <a:solidFill>
                  <a:srgbClr val="1A1B47"/>
                </a:solidFill>
                <a:latin typeface="Raleway"/>
                <a:ea typeface="Raleway"/>
                <a:cs typeface="Raleway"/>
                <a:sym typeface="Raleway"/>
              </a:rPr>
              <a:t>m</a:t>
            </a:r>
            <a:r>
              <a:rPr b="0" i="0" lang="fr" sz="1200" u="none" cap="none" strike="noStrike">
                <a:solidFill>
                  <a:srgbClr val="1A1B47"/>
                </a:solidFill>
                <a:latin typeface="Raleway"/>
                <a:ea typeface="Raleway"/>
                <a:cs typeface="Raleway"/>
                <a:sym typeface="Raleway"/>
              </a:rPr>
              <a:t>ap &amp; </a:t>
            </a:r>
            <a:r>
              <a:rPr lang="fr" sz="1200">
                <a:solidFill>
                  <a:srgbClr val="1A1B47"/>
                </a:solidFill>
                <a:latin typeface="Raleway"/>
                <a:ea typeface="Raleway"/>
                <a:cs typeface="Raleway"/>
                <a:sym typeface="Raleway"/>
              </a:rPr>
              <a:t>m</a:t>
            </a:r>
            <a:r>
              <a:rPr b="0" i="0" lang="fr" sz="1200" u="none" cap="none" strike="noStrike">
                <a:solidFill>
                  <a:srgbClr val="1A1B47"/>
                </a:solidFill>
                <a:latin typeface="Raleway"/>
                <a:ea typeface="Raleway"/>
                <a:cs typeface="Raleway"/>
                <a:sym typeface="Raleway"/>
              </a:rPr>
              <a:t>atch.</a:t>
            </a:r>
            <a:endParaRPr b="0" i="0" sz="1200" u="none" cap="none" strike="noStrike">
              <a:solidFill>
                <a:srgbClr val="1A1B47"/>
              </a:solidFill>
              <a:latin typeface="Raleway"/>
              <a:ea typeface="Raleway"/>
              <a:cs typeface="Raleway"/>
              <a:sym typeface="Raleway"/>
            </a:endParaRPr>
          </a:p>
        </p:txBody>
      </p:sp>
      <p:sp>
        <p:nvSpPr>
          <p:cNvPr id="555" name="Google Shape;555;g2c85e310161_0_106"/>
          <p:cNvSpPr txBox="1"/>
          <p:nvPr>
            <p:ph idx="4294967295" type="title"/>
          </p:nvPr>
        </p:nvSpPr>
        <p:spPr>
          <a:xfrm>
            <a:off x="197976" y="271100"/>
            <a:ext cx="8650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Map &amp; Match, une</a:t>
            </a:r>
            <a:r>
              <a:rPr b="1" lang="fr" sz="2500">
                <a:solidFill>
                  <a:srgbClr val="2E3A8A"/>
                </a:solidFill>
                <a:latin typeface="Raleway"/>
                <a:ea typeface="Raleway"/>
                <a:cs typeface="Raleway"/>
                <a:sym typeface="Raleway"/>
              </a:rPr>
              <a:t> </a:t>
            </a:r>
            <a:r>
              <a:rPr b="1" lang="fr" sz="2500">
                <a:solidFill>
                  <a:srgbClr val="04AFE3"/>
                </a:solidFill>
                <a:latin typeface="Raleway"/>
                <a:ea typeface="Raleway"/>
                <a:cs typeface="Raleway"/>
                <a:sym typeface="Raleway"/>
              </a:rPr>
              <a:t>communauté d’experts</a:t>
            </a:r>
            <a:r>
              <a:rPr b="1" lang="fr" sz="2500">
                <a:solidFill>
                  <a:srgbClr val="04AFE3"/>
                </a:solidFill>
                <a:latin typeface="Raleway"/>
                <a:ea typeface="Raleway"/>
                <a:cs typeface="Raleway"/>
                <a:sym typeface="Raleway"/>
              </a:rPr>
              <a:t> </a:t>
            </a:r>
            <a:r>
              <a:rPr b="1" lang="fr" sz="2500">
                <a:solidFill>
                  <a:srgbClr val="2E3A8A"/>
                </a:solidFill>
                <a:latin typeface="Raleway"/>
                <a:ea typeface="Raleway"/>
                <a:cs typeface="Raleway"/>
                <a:sym typeface="Raleway"/>
              </a:rPr>
              <a:t>passionnés</a:t>
            </a:r>
            <a:endParaRPr b="1" sz="2500">
              <a:solidFill>
                <a:srgbClr val="04AFE3"/>
              </a:solidFill>
              <a:latin typeface="Raleway"/>
              <a:ea typeface="Raleway"/>
              <a:cs typeface="Raleway"/>
              <a:sym typeface="Raleway"/>
            </a:endParaRPr>
          </a:p>
        </p:txBody>
      </p:sp>
      <p:pic>
        <p:nvPicPr>
          <p:cNvPr id="556" name="Google Shape;556;g2c85e310161_0_106"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grpSp>
        <p:nvGrpSpPr>
          <p:cNvPr id="557" name="Google Shape;557;g2c85e310161_0_106"/>
          <p:cNvGrpSpPr/>
          <p:nvPr/>
        </p:nvGrpSpPr>
        <p:grpSpPr>
          <a:xfrm>
            <a:off x="337091" y="1652955"/>
            <a:ext cx="1767300" cy="2382990"/>
            <a:chOff x="343957" y="1380250"/>
            <a:chExt cx="1767300" cy="2382990"/>
          </a:xfrm>
        </p:grpSpPr>
        <p:pic>
          <p:nvPicPr>
            <p:cNvPr id="558" name="Google Shape;558;g2c85e310161_0_106" title="icônes pour présentation (15).png"/>
            <p:cNvPicPr preferRelativeResize="0"/>
            <p:nvPr/>
          </p:nvPicPr>
          <p:blipFill rotWithShape="1">
            <a:blip r:embed="rId4">
              <a:alphaModFix/>
            </a:blip>
            <a:srcRect b="8625" l="65378" r="7758" t="51900"/>
            <a:stretch/>
          </p:blipFill>
          <p:spPr>
            <a:xfrm>
              <a:off x="564847" y="1380250"/>
              <a:ext cx="1325520" cy="1095576"/>
            </a:xfrm>
            <a:prstGeom prst="rect">
              <a:avLst/>
            </a:prstGeom>
            <a:noFill/>
            <a:ln>
              <a:noFill/>
            </a:ln>
          </p:spPr>
        </p:pic>
        <p:sp>
          <p:nvSpPr>
            <p:cNvPr id="559" name="Google Shape;559;g2c85e310161_0_106"/>
            <p:cNvSpPr txBox="1"/>
            <p:nvPr/>
          </p:nvSpPr>
          <p:spPr>
            <a:xfrm>
              <a:off x="343957" y="2510107"/>
              <a:ext cx="1767300" cy="647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fr" sz="2100" u="none" cap="none" strike="noStrike">
                  <a:solidFill>
                    <a:srgbClr val="04AFE3"/>
                  </a:solidFill>
                  <a:latin typeface="Raleway"/>
                  <a:ea typeface="Raleway"/>
                  <a:cs typeface="Raleway"/>
                  <a:sym typeface="Raleway"/>
                </a:rPr>
                <a:t>+ 200</a:t>
              </a:r>
              <a:endParaRPr b="1" i="0" sz="2100" u="none" cap="none" strike="noStrike">
                <a:solidFill>
                  <a:srgbClr val="04AFE3"/>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1200" u="none" cap="none" strike="noStrike">
                  <a:solidFill>
                    <a:srgbClr val="1A1B47"/>
                  </a:solidFill>
                  <a:latin typeface="Raleway"/>
                  <a:ea typeface="Raleway"/>
                  <a:cs typeface="Raleway"/>
                  <a:sym typeface="Raleway"/>
                </a:rPr>
                <a:t>une communauté </a:t>
              </a:r>
              <a:endParaRPr b="0" i="0" sz="1200" u="none" cap="none" strike="noStrike">
                <a:solidFill>
                  <a:srgbClr val="1A1B47"/>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fr" sz="1200" u="none" cap="none" strike="noStrike">
                  <a:solidFill>
                    <a:srgbClr val="1A1B47"/>
                  </a:solidFill>
                  <a:latin typeface="Raleway"/>
                  <a:ea typeface="Raleway"/>
                  <a:cs typeface="Raleway"/>
                  <a:sym typeface="Raleway"/>
                </a:rPr>
                <a:t>de partenaires certifiés</a:t>
              </a:r>
              <a:endParaRPr b="0" i="0" sz="1200" u="none" cap="none" strike="noStrike">
                <a:solidFill>
                  <a:srgbClr val="1A1B47"/>
                </a:solidFill>
                <a:latin typeface="Raleway"/>
                <a:ea typeface="Raleway"/>
                <a:cs typeface="Raleway"/>
                <a:sym typeface="Raleway"/>
              </a:endParaRPr>
            </a:p>
          </p:txBody>
        </p:sp>
        <p:grpSp>
          <p:nvGrpSpPr>
            <p:cNvPr id="560" name="Google Shape;560;g2c85e310161_0_106"/>
            <p:cNvGrpSpPr/>
            <p:nvPr/>
          </p:nvGrpSpPr>
          <p:grpSpPr>
            <a:xfrm>
              <a:off x="564839" y="3251255"/>
              <a:ext cx="1325537" cy="511986"/>
              <a:chOff x="490613" y="3376980"/>
              <a:chExt cx="1325537" cy="511986"/>
            </a:xfrm>
          </p:grpSpPr>
          <p:pic>
            <p:nvPicPr>
              <p:cNvPr id="561" name="Google Shape;561;g2c85e310161_0_106"/>
              <p:cNvPicPr preferRelativeResize="0"/>
              <p:nvPr/>
            </p:nvPicPr>
            <p:blipFill rotWithShape="1">
              <a:blip r:embed="rId5">
                <a:alphaModFix/>
              </a:blip>
              <a:srcRect b="0" l="0" r="0" t="0"/>
              <a:stretch/>
            </p:blipFill>
            <p:spPr>
              <a:xfrm>
                <a:off x="1597033" y="3376980"/>
                <a:ext cx="219117" cy="215031"/>
              </a:xfrm>
              <a:prstGeom prst="rect">
                <a:avLst/>
              </a:prstGeom>
              <a:noFill/>
              <a:ln>
                <a:noFill/>
              </a:ln>
            </p:spPr>
          </p:pic>
          <p:pic>
            <p:nvPicPr>
              <p:cNvPr id="562" name="Google Shape;562;g2c85e310161_0_106"/>
              <p:cNvPicPr preferRelativeResize="0"/>
              <p:nvPr/>
            </p:nvPicPr>
            <p:blipFill rotWithShape="1">
              <a:blip r:embed="rId6">
                <a:alphaModFix/>
              </a:blip>
              <a:srcRect b="0" l="0" r="0" t="0"/>
              <a:stretch/>
            </p:blipFill>
            <p:spPr>
              <a:xfrm>
                <a:off x="1318474" y="3376981"/>
                <a:ext cx="219117" cy="215029"/>
              </a:xfrm>
              <a:prstGeom prst="rect">
                <a:avLst/>
              </a:prstGeom>
              <a:noFill/>
              <a:ln>
                <a:noFill/>
              </a:ln>
            </p:spPr>
          </p:pic>
          <p:pic>
            <p:nvPicPr>
              <p:cNvPr id="563" name="Google Shape;563;g2c85e310161_0_106"/>
              <p:cNvPicPr preferRelativeResize="0"/>
              <p:nvPr/>
            </p:nvPicPr>
            <p:blipFill rotWithShape="1">
              <a:blip r:embed="rId7">
                <a:alphaModFix/>
              </a:blip>
              <a:srcRect b="0" l="0" r="0" t="0"/>
              <a:stretch/>
            </p:blipFill>
            <p:spPr>
              <a:xfrm>
                <a:off x="490613" y="3376985"/>
                <a:ext cx="219123" cy="215022"/>
              </a:xfrm>
              <a:prstGeom prst="rect">
                <a:avLst/>
              </a:prstGeom>
              <a:noFill/>
              <a:ln>
                <a:noFill/>
              </a:ln>
            </p:spPr>
          </p:pic>
          <p:pic>
            <p:nvPicPr>
              <p:cNvPr id="564" name="Google Shape;564;g2c85e310161_0_106"/>
              <p:cNvPicPr preferRelativeResize="0"/>
              <p:nvPr/>
            </p:nvPicPr>
            <p:blipFill rotWithShape="1">
              <a:blip r:embed="rId8">
                <a:alphaModFix/>
              </a:blip>
              <a:srcRect b="0" l="0" r="0" t="0"/>
              <a:stretch/>
            </p:blipFill>
            <p:spPr>
              <a:xfrm>
                <a:off x="1039916" y="3376981"/>
                <a:ext cx="219119" cy="215028"/>
              </a:xfrm>
              <a:prstGeom prst="rect">
                <a:avLst/>
              </a:prstGeom>
              <a:noFill/>
              <a:ln>
                <a:noFill/>
              </a:ln>
            </p:spPr>
          </p:pic>
          <p:pic>
            <p:nvPicPr>
              <p:cNvPr id="565" name="Google Shape;565;g2c85e310161_0_106"/>
              <p:cNvPicPr preferRelativeResize="0"/>
              <p:nvPr/>
            </p:nvPicPr>
            <p:blipFill rotWithShape="1">
              <a:blip r:embed="rId9">
                <a:alphaModFix/>
              </a:blip>
              <a:srcRect b="0" l="0" r="0" t="0"/>
              <a:stretch/>
            </p:blipFill>
            <p:spPr>
              <a:xfrm>
                <a:off x="761356" y="3376981"/>
                <a:ext cx="219117" cy="215028"/>
              </a:xfrm>
              <a:prstGeom prst="rect">
                <a:avLst/>
              </a:prstGeom>
              <a:noFill/>
              <a:ln>
                <a:noFill/>
              </a:ln>
            </p:spPr>
          </p:pic>
          <p:pic>
            <p:nvPicPr>
              <p:cNvPr id="566" name="Google Shape;566;g2c85e310161_0_106" title="11074205-cercle-drapeau-vecteur-des-emirats-arabes-unis-gratuit-vectoriel.jpg"/>
              <p:cNvPicPr preferRelativeResize="0"/>
              <p:nvPr/>
            </p:nvPicPr>
            <p:blipFill rotWithShape="1">
              <a:blip r:embed="rId10">
                <a:alphaModFix/>
              </a:blip>
              <a:srcRect b="4215" l="19867" r="21560" t="4151"/>
              <a:stretch/>
            </p:blipFill>
            <p:spPr>
              <a:xfrm>
                <a:off x="947796" y="3671137"/>
                <a:ext cx="208858" cy="217829"/>
              </a:xfrm>
              <a:prstGeom prst="rect">
                <a:avLst/>
              </a:prstGeom>
              <a:noFill/>
              <a:ln>
                <a:noFill/>
              </a:ln>
            </p:spPr>
          </p:pic>
          <p:pic>
            <p:nvPicPr>
              <p:cNvPr id="567" name="Google Shape;567;g2c85e310161_0_106" title="flag-round-250.png"/>
              <p:cNvPicPr preferRelativeResize="0"/>
              <p:nvPr/>
            </p:nvPicPr>
            <p:blipFill>
              <a:blip r:embed="rId11">
                <a:alphaModFix/>
              </a:blip>
              <a:stretch>
                <a:fillRect/>
              </a:stretch>
            </p:blipFill>
            <p:spPr>
              <a:xfrm>
                <a:off x="1259030" y="3675622"/>
                <a:ext cx="208860" cy="208860"/>
              </a:xfrm>
              <a:prstGeom prst="rect">
                <a:avLst/>
              </a:prstGeom>
              <a:noFill/>
              <a:ln>
                <a:noFill/>
              </a:ln>
            </p:spPr>
          </p:pic>
        </p:grpSp>
      </p:grpSp>
      <p:sp>
        <p:nvSpPr>
          <p:cNvPr id="568" name="Google Shape;568;g2c85e310161_0_106"/>
          <p:cNvSpPr txBox="1"/>
          <p:nvPr/>
        </p:nvSpPr>
        <p:spPr>
          <a:xfrm>
            <a:off x="3501759" y="3572275"/>
            <a:ext cx="4947300" cy="609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100"/>
              <a:buFont typeface="Arial"/>
              <a:buNone/>
            </a:pPr>
            <a:r>
              <a:rPr b="0" i="0" lang="fr" sz="1200" u="none" cap="none" strike="noStrike">
                <a:solidFill>
                  <a:srgbClr val="1A1B47"/>
                </a:solidFill>
                <a:latin typeface="Raleway"/>
                <a:ea typeface="Raleway"/>
                <a:cs typeface="Raleway"/>
                <a:sym typeface="Raleway"/>
              </a:rPr>
              <a:t>Accès à des pairs, des confrères, des événements (</a:t>
            </a:r>
            <a:r>
              <a:rPr b="1" i="0" lang="fr" sz="1200" u="none" cap="none" strike="noStrike">
                <a:solidFill>
                  <a:srgbClr val="1A1B47"/>
                </a:solidFill>
                <a:latin typeface="Raleway"/>
                <a:ea typeface="Raleway"/>
                <a:cs typeface="Raleway"/>
                <a:sym typeface="Raleway"/>
              </a:rPr>
              <a:t>Cafés</a:t>
            </a:r>
            <a:r>
              <a:rPr b="1" lang="fr" sz="1200">
                <a:solidFill>
                  <a:srgbClr val="1A1B47"/>
                </a:solidFill>
                <a:latin typeface="Raleway"/>
                <a:ea typeface="Raleway"/>
                <a:cs typeface="Raleway"/>
                <a:sym typeface="Raleway"/>
              </a:rPr>
              <a:t> entre e</a:t>
            </a:r>
            <a:r>
              <a:rPr b="1" i="0" lang="fr" sz="1200" u="none" cap="none" strike="noStrike">
                <a:solidFill>
                  <a:srgbClr val="1A1B47"/>
                </a:solidFill>
                <a:latin typeface="Raleway"/>
                <a:ea typeface="Raleway"/>
                <a:cs typeface="Raleway"/>
                <a:sym typeface="Raleway"/>
              </a:rPr>
              <a:t>xperts</a:t>
            </a:r>
            <a:r>
              <a:rPr b="0" i="0" lang="fr" sz="1200" u="none" cap="none" strike="noStrike">
                <a:solidFill>
                  <a:srgbClr val="1A1B47"/>
                </a:solidFill>
                <a:latin typeface="Raleway"/>
                <a:ea typeface="Raleway"/>
                <a:cs typeface="Raleway"/>
                <a:sym typeface="Raleway"/>
              </a:rPr>
              <a:t>) et un </a:t>
            </a:r>
            <a:r>
              <a:rPr b="1" i="0" lang="fr" sz="1200" u="none" cap="none" strike="noStrike">
                <a:solidFill>
                  <a:srgbClr val="1A1B47"/>
                </a:solidFill>
                <a:latin typeface="Raleway"/>
                <a:ea typeface="Raleway"/>
                <a:cs typeface="Raleway"/>
                <a:sym typeface="Raleway"/>
              </a:rPr>
              <a:t>groupe d’échange et d’entraide</a:t>
            </a:r>
            <a:r>
              <a:rPr b="0" i="0" lang="fr" sz="1200" u="none" cap="none" strike="noStrike">
                <a:solidFill>
                  <a:srgbClr val="1A1B47"/>
                </a:solidFill>
                <a:latin typeface="Raleway"/>
                <a:ea typeface="Raleway"/>
                <a:cs typeface="Raleway"/>
                <a:sym typeface="Raleway"/>
              </a:rPr>
              <a:t>, du </a:t>
            </a:r>
            <a:r>
              <a:rPr b="1" i="0" lang="fr" sz="1200" u="none" cap="none" strike="noStrike">
                <a:solidFill>
                  <a:srgbClr val="1A1B47"/>
                </a:solidFill>
                <a:latin typeface="Raleway"/>
                <a:ea typeface="Raleway"/>
                <a:cs typeface="Raleway"/>
                <a:sym typeface="Raleway"/>
              </a:rPr>
              <a:t>partage</a:t>
            </a:r>
            <a:r>
              <a:rPr b="0" i="0" lang="fr" sz="1200" u="none" cap="none" strike="noStrike">
                <a:solidFill>
                  <a:srgbClr val="1A1B47"/>
                </a:solidFill>
                <a:latin typeface="Raleway"/>
                <a:ea typeface="Raleway"/>
                <a:cs typeface="Raleway"/>
                <a:sym typeface="Raleway"/>
              </a:rPr>
              <a:t> de business</a:t>
            </a:r>
            <a:r>
              <a:rPr lang="fr" sz="1200">
                <a:solidFill>
                  <a:srgbClr val="1A1B47"/>
                </a:solidFill>
                <a:latin typeface="Raleway"/>
                <a:ea typeface="Raleway"/>
                <a:cs typeface="Raleway"/>
                <a:sym typeface="Raleway"/>
              </a:rPr>
              <a:t>.</a:t>
            </a:r>
            <a:endParaRPr b="0" i="0" sz="1200" u="none" cap="none" strike="noStrike">
              <a:solidFill>
                <a:srgbClr val="1A1B47"/>
              </a:solidFill>
              <a:latin typeface="Raleway"/>
              <a:ea typeface="Raleway"/>
              <a:cs typeface="Raleway"/>
              <a:sym typeface="Raleway"/>
            </a:endParaRPr>
          </a:p>
        </p:txBody>
      </p:sp>
      <p:pic>
        <p:nvPicPr>
          <p:cNvPr id="569" name="Google Shape;569;g2c85e310161_0_106" title="icônes pour présentation (16).png"/>
          <p:cNvPicPr preferRelativeResize="0"/>
          <p:nvPr/>
        </p:nvPicPr>
        <p:blipFill rotWithShape="1">
          <a:blip r:embed="rId12">
            <a:alphaModFix/>
          </a:blip>
          <a:srcRect b="54435" l="0" r="74369" t="0"/>
          <a:stretch/>
        </p:blipFill>
        <p:spPr>
          <a:xfrm>
            <a:off x="2574143" y="872475"/>
            <a:ext cx="549206" cy="549204"/>
          </a:xfrm>
          <a:prstGeom prst="rect">
            <a:avLst/>
          </a:prstGeom>
          <a:noFill/>
          <a:ln>
            <a:noFill/>
          </a:ln>
        </p:spPr>
      </p:pic>
      <p:pic>
        <p:nvPicPr>
          <p:cNvPr id="570" name="Google Shape;570;g2c85e310161_0_106" title="icônes pour présentation (16).png"/>
          <p:cNvPicPr preferRelativeResize="0"/>
          <p:nvPr/>
        </p:nvPicPr>
        <p:blipFill rotWithShape="1">
          <a:blip r:embed="rId12">
            <a:alphaModFix/>
          </a:blip>
          <a:srcRect b="54435" l="28766" r="36020" t="0"/>
          <a:stretch/>
        </p:blipFill>
        <p:spPr>
          <a:xfrm>
            <a:off x="2471471" y="2141222"/>
            <a:ext cx="754550" cy="549204"/>
          </a:xfrm>
          <a:prstGeom prst="rect">
            <a:avLst/>
          </a:prstGeom>
          <a:noFill/>
          <a:ln>
            <a:noFill/>
          </a:ln>
        </p:spPr>
      </p:pic>
      <p:pic>
        <p:nvPicPr>
          <p:cNvPr id="571" name="Google Shape;571;g2c85e310161_0_106" title="icônes pour présentation (16).png"/>
          <p:cNvPicPr preferRelativeResize="0"/>
          <p:nvPr/>
        </p:nvPicPr>
        <p:blipFill rotWithShape="1">
          <a:blip r:embed="rId12">
            <a:alphaModFix/>
          </a:blip>
          <a:srcRect b="50644" l="65217" r="0" t="0"/>
          <a:stretch/>
        </p:blipFill>
        <p:spPr>
          <a:xfrm>
            <a:off x="2504708" y="1462985"/>
            <a:ext cx="688075" cy="549202"/>
          </a:xfrm>
          <a:prstGeom prst="rect">
            <a:avLst/>
          </a:prstGeom>
          <a:noFill/>
          <a:ln>
            <a:noFill/>
          </a:ln>
        </p:spPr>
      </p:pic>
      <p:pic>
        <p:nvPicPr>
          <p:cNvPr id="572" name="Google Shape;572;g2c85e310161_0_106" title="icônes pour présentation (16).png"/>
          <p:cNvPicPr preferRelativeResize="0"/>
          <p:nvPr/>
        </p:nvPicPr>
        <p:blipFill rotWithShape="1">
          <a:blip r:embed="rId12">
            <a:alphaModFix/>
          </a:blip>
          <a:srcRect b="0" l="1071" r="68910" t="51026"/>
          <a:stretch/>
        </p:blipFill>
        <p:spPr>
          <a:xfrm>
            <a:off x="2504711" y="2911203"/>
            <a:ext cx="688070" cy="631454"/>
          </a:xfrm>
          <a:prstGeom prst="rect">
            <a:avLst/>
          </a:prstGeom>
          <a:noFill/>
          <a:ln>
            <a:noFill/>
          </a:ln>
        </p:spPr>
      </p:pic>
      <p:pic>
        <p:nvPicPr>
          <p:cNvPr id="573" name="Google Shape;573;g2c85e310161_0_106" title="icônes pour présentation (16).png"/>
          <p:cNvPicPr preferRelativeResize="0"/>
          <p:nvPr/>
        </p:nvPicPr>
        <p:blipFill rotWithShape="1">
          <a:blip r:embed="rId12">
            <a:alphaModFix/>
          </a:blip>
          <a:srcRect b="0" l="33190" r="32335" t="48288"/>
          <a:stretch/>
        </p:blipFill>
        <p:spPr>
          <a:xfrm>
            <a:off x="2455143" y="3495230"/>
            <a:ext cx="787205" cy="664222"/>
          </a:xfrm>
          <a:prstGeom prst="rect">
            <a:avLst/>
          </a:prstGeom>
          <a:noFill/>
          <a:ln>
            <a:noFill/>
          </a:ln>
        </p:spPr>
      </p:pic>
      <p:pic>
        <p:nvPicPr>
          <p:cNvPr id="574" name="Google Shape;574;g2c85e310161_0_106" title="icônes pour présentation (16).png"/>
          <p:cNvPicPr preferRelativeResize="0"/>
          <p:nvPr/>
        </p:nvPicPr>
        <p:blipFill rotWithShape="1">
          <a:blip r:embed="rId12">
            <a:alphaModFix/>
          </a:blip>
          <a:srcRect b="0" l="68781" r="2907" t="54435"/>
          <a:stretch/>
        </p:blipFill>
        <p:spPr>
          <a:xfrm>
            <a:off x="2545424" y="4248884"/>
            <a:ext cx="606643" cy="5492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E3A8A"/>
        </a:solidFill>
      </p:bgPr>
    </p:bg>
    <p:spTree>
      <p:nvGrpSpPr>
        <p:cNvPr id="128" name="Shape 128"/>
        <p:cNvGrpSpPr/>
        <p:nvPr/>
      </p:nvGrpSpPr>
      <p:grpSpPr>
        <a:xfrm>
          <a:off x="0" y="0"/>
          <a:ext cx="0" cy="0"/>
          <a:chOff x="0" y="0"/>
          <a:chExt cx="0" cy="0"/>
        </a:xfrm>
      </p:grpSpPr>
      <p:sp>
        <p:nvSpPr>
          <p:cNvPr id="129" name="Google Shape;129;g372d91a4375_0_134"/>
          <p:cNvSpPr/>
          <p:nvPr/>
        </p:nvSpPr>
        <p:spPr>
          <a:xfrm>
            <a:off x="545100" y="626250"/>
            <a:ext cx="8053800" cy="389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30" name="Google Shape;130;g372d91a4375_0_134"/>
          <p:cNvGrpSpPr/>
          <p:nvPr/>
        </p:nvGrpSpPr>
        <p:grpSpPr>
          <a:xfrm>
            <a:off x="704825" y="1717863"/>
            <a:ext cx="7734350" cy="2118763"/>
            <a:chOff x="704821" y="1717863"/>
            <a:chExt cx="7734350" cy="2118763"/>
          </a:xfrm>
        </p:grpSpPr>
        <p:pic>
          <p:nvPicPr>
            <p:cNvPr id="131" name="Google Shape;131;g372d91a4375_0_134"/>
            <p:cNvPicPr preferRelativeResize="0"/>
            <p:nvPr/>
          </p:nvPicPr>
          <p:blipFill rotWithShape="1">
            <a:blip r:embed="rId3">
              <a:alphaModFix/>
            </a:blip>
            <a:srcRect b="0" l="0" r="0" t="0"/>
            <a:stretch/>
          </p:blipFill>
          <p:spPr>
            <a:xfrm>
              <a:off x="798915" y="1717877"/>
              <a:ext cx="1328571" cy="1328571"/>
            </a:xfrm>
            <a:prstGeom prst="rect">
              <a:avLst/>
            </a:prstGeom>
            <a:noFill/>
            <a:ln>
              <a:noFill/>
            </a:ln>
          </p:spPr>
        </p:pic>
        <p:pic>
          <p:nvPicPr>
            <p:cNvPr id="132" name="Google Shape;132;g372d91a4375_0_134"/>
            <p:cNvPicPr preferRelativeResize="0"/>
            <p:nvPr/>
          </p:nvPicPr>
          <p:blipFill rotWithShape="1">
            <a:blip r:embed="rId4">
              <a:alphaModFix/>
            </a:blip>
            <a:srcRect b="0" l="0" r="0" t="0"/>
            <a:stretch/>
          </p:blipFill>
          <p:spPr>
            <a:xfrm>
              <a:off x="2422255" y="1717877"/>
              <a:ext cx="1116045" cy="1328575"/>
            </a:xfrm>
            <a:prstGeom prst="rect">
              <a:avLst/>
            </a:prstGeom>
            <a:noFill/>
            <a:ln>
              <a:noFill/>
            </a:ln>
          </p:spPr>
        </p:pic>
        <p:sp>
          <p:nvSpPr>
            <p:cNvPr id="133" name="Google Shape;133;g372d91a4375_0_134"/>
            <p:cNvSpPr txBox="1"/>
            <p:nvPr/>
          </p:nvSpPr>
          <p:spPr>
            <a:xfrm>
              <a:off x="704821" y="3143926"/>
              <a:ext cx="15168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i="0" lang="fr" sz="1300" u="none" cap="none" strike="noStrike">
                  <a:solidFill>
                    <a:srgbClr val="04AFE3"/>
                  </a:solidFill>
                  <a:latin typeface="Raleway SemiBold"/>
                  <a:ea typeface="Raleway SemiBold"/>
                  <a:cs typeface="Raleway SemiBold"/>
                  <a:sym typeface="Raleway SemiBold"/>
                </a:rPr>
                <a:t>Margaux Grisard</a:t>
              </a:r>
              <a:endParaRPr i="0" sz="1300" u="none" cap="none" strike="noStrike">
                <a:solidFill>
                  <a:srgbClr val="04AFE3"/>
                </a:solidFill>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rgbClr val="000000"/>
                </a:buClr>
                <a:buSzPts val="1400"/>
                <a:buFont typeface="Arial"/>
                <a:buNone/>
              </a:pPr>
              <a:r>
                <a:rPr i="0" lang="fr" sz="1300" u="none" cap="none" strike="noStrike">
                  <a:solidFill>
                    <a:srgbClr val="1A1B47"/>
                  </a:solidFill>
                  <a:latin typeface="Raleway Medium"/>
                  <a:ea typeface="Raleway Medium"/>
                  <a:cs typeface="Raleway Medium"/>
                  <a:sym typeface="Raleway Medium"/>
                </a:rPr>
                <a:t>CEO</a:t>
              </a:r>
              <a:endParaRPr i="0" sz="1300" u="none" cap="none" strike="noStrike">
                <a:solidFill>
                  <a:srgbClr val="1A1B47"/>
                </a:solidFill>
                <a:latin typeface="Raleway Medium"/>
                <a:ea typeface="Raleway Medium"/>
                <a:cs typeface="Raleway Medium"/>
                <a:sym typeface="Raleway Medium"/>
              </a:endParaRPr>
            </a:p>
          </p:txBody>
        </p:sp>
        <p:sp>
          <p:nvSpPr>
            <p:cNvPr id="134" name="Google Shape;134;g372d91a4375_0_134"/>
            <p:cNvSpPr txBox="1"/>
            <p:nvPr/>
          </p:nvSpPr>
          <p:spPr>
            <a:xfrm>
              <a:off x="2325287" y="3143926"/>
              <a:ext cx="13101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fr" sz="1300">
                  <a:solidFill>
                    <a:srgbClr val="04AFE3"/>
                  </a:solidFill>
                  <a:latin typeface="Raleway SemiBold"/>
                  <a:ea typeface="Raleway SemiBold"/>
                  <a:cs typeface="Raleway SemiBold"/>
                  <a:sym typeface="Raleway SemiBold"/>
                </a:rPr>
                <a:t>Sophie Riottot</a:t>
              </a:r>
              <a:endParaRPr i="0" sz="1300" u="none" cap="none" strike="noStrike">
                <a:solidFill>
                  <a:srgbClr val="000000"/>
                </a:solidFill>
                <a:latin typeface="Raleway Medium"/>
                <a:ea typeface="Raleway Medium"/>
                <a:cs typeface="Raleway Medium"/>
                <a:sym typeface="Raleway Medium"/>
              </a:endParaRPr>
            </a:p>
            <a:p>
              <a:pPr indent="0" lvl="0" marL="0" marR="0" rtl="0" algn="ctr">
                <a:lnSpc>
                  <a:spcPct val="100000"/>
                </a:lnSpc>
                <a:spcBef>
                  <a:spcPts val="0"/>
                </a:spcBef>
                <a:spcAft>
                  <a:spcPts val="0"/>
                </a:spcAft>
                <a:buClr>
                  <a:srgbClr val="000000"/>
                </a:buClr>
                <a:buSzPts val="1400"/>
                <a:buFont typeface="Arial"/>
                <a:buNone/>
              </a:pPr>
              <a:r>
                <a:rPr lang="fr" sz="1300">
                  <a:solidFill>
                    <a:srgbClr val="1A1B47"/>
                  </a:solidFill>
                  <a:latin typeface="Raleway Medium"/>
                  <a:ea typeface="Raleway Medium"/>
                  <a:cs typeface="Raleway Medium"/>
                  <a:sym typeface="Raleway Medium"/>
                </a:rPr>
                <a:t>CRO</a:t>
              </a:r>
              <a:endParaRPr sz="1300">
                <a:solidFill>
                  <a:srgbClr val="1A1B47"/>
                </a:solidFill>
                <a:latin typeface="Raleway Medium"/>
                <a:ea typeface="Raleway Medium"/>
                <a:cs typeface="Raleway Medium"/>
                <a:sym typeface="Raleway Medium"/>
              </a:endParaRPr>
            </a:p>
          </p:txBody>
        </p:sp>
        <p:sp>
          <p:nvSpPr>
            <p:cNvPr id="135" name="Google Shape;135;g372d91a4375_0_134"/>
            <p:cNvSpPr txBox="1"/>
            <p:nvPr/>
          </p:nvSpPr>
          <p:spPr>
            <a:xfrm>
              <a:off x="5426451" y="3143926"/>
              <a:ext cx="13884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fr" sz="1300">
                  <a:solidFill>
                    <a:srgbClr val="04AFE3"/>
                  </a:solidFill>
                  <a:latin typeface="Raleway SemiBold"/>
                  <a:ea typeface="Raleway SemiBold"/>
                  <a:cs typeface="Raleway SemiBold"/>
                  <a:sym typeface="Raleway SemiBold"/>
                </a:rPr>
                <a:t>Aurélie Lefevre</a:t>
              </a:r>
              <a:endParaRPr i="0" sz="1300" u="none" cap="none" strike="noStrike">
                <a:solidFill>
                  <a:srgbClr val="000000"/>
                </a:solidFill>
                <a:latin typeface="Raleway Medium"/>
                <a:ea typeface="Raleway Medium"/>
                <a:cs typeface="Raleway Medium"/>
                <a:sym typeface="Raleway Medium"/>
              </a:endParaRPr>
            </a:p>
            <a:p>
              <a:pPr indent="0" lvl="0" marL="0" marR="0" rtl="0" algn="ctr">
                <a:lnSpc>
                  <a:spcPct val="100000"/>
                </a:lnSpc>
                <a:spcBef>
                  <a:spcPts val="0"/>
                </a:spcBef>
                <a:spcAft>
                  <a:spcPts val="0"/>
                </a:spcAft>
                <a:buClr>
                  <a:srgbClr val="000000"/>
                </a:buClr>
                <a:buSzPts val="1400"/>
                <a:buFont typeface="Arial"/>
                <a:buNone/>
              </a:pPr>
              <a:r>
                <a:rPr lang="fr" sz="1300">
                  <a:solidFill>
                    <a:srgbClr val="1A1B47"/>
                  </a:solidFill>
                  <a:latin typeface="Raleway Medium"/>
                  <a:ea typeface="Raleway Medium"/>
                  <a:cs typeface="Raleway Medium"/>
                  <a:sym typeface="Raleway Medium"/>
                </a:rPr>
                <a:t>Marketing &amp; CSM</a:t>
              </a:r>
              <a:endParaRPr i="0" sz="1300" u="none" cap="none" strike="noStrike">
                <a:solidFill>
                  <a:srgbClr val="000000"/>
                </a:solidFill>
                <a:latin typeface="Raleway Medium"/>
                <a:ea typeface="Raleway Medium"/>
                <a:cs typeface="Raleway Medium"/>
                <a:sym typeface="Raleway Medium"/>
              </a:endParaRPr>
            </a:p>
          </p:txBody>
        </p:sp>
        <p:sp>
          <p:nvSpPr>
            <p:cNvPr id="136" name="Google Shape;136;g372d91a4375_0_134"/>
            <p:cNvSpPr txBox="1"/>
            <p:nvPr/>
          </p:nvSpPr>
          <p:spPr>
            <a:xfrm>
              <a:off x="3763026" y="3143926"/>
              <a:ext cx="14688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fr" sz="1300">
                  <a:solidFill>
                    <a:srgbClr val="04AFE3"/>
                  </a:solidFill>
                  <a:latin typeface="Raleway SemiBold"/>
                  <a:ea typeface="Raleway SemiBold"/>
                  <a:cs typeface="Raleway SemiBold"/>
                  <a:sym typeface="Raleway SemiBold"/>
                </a:rPr>
                <a:t>Delphine Hervot</a:t>
              </a:r>
              <a:endParaRPr i="0" sz="1300" u="none" cap="none" strike="noStrike">
                <a:solidFill>
                  <a:srgbClr val="000000"/>
                </a:solidFill>
                <a:latin typeface="Raleway Medium"/>
                <a:ea typeface="Raleway Medium"/>
                <a:cs typeface="Raleway Medium"/>
                <a:sym typeface="Raleway Medium"/>
              </a:endParaRPr>
            </a:p>
            <a:p>
              <a:pPr indent="0" lvl="0" marL="0" marR="0" rtl="0" algn="ctr">
                <a:lnSpc>
                  <a:spcPct val="100000"/>
                </a:lnSpc>
                <a:spcBef>
                  <a:spcPts val="0"/>
                </a:spcBef>
                <a:spcAft>
                  <a:spcPts val="0"/>
                </a:spcAft>
                <a:buClr>
                  <a:srgbClr val="000000"/>
                </a:buClr>
                <a:buSzPts val="1400"/>
                <a:buFont typeface="Arial"/>
                <a:buNone/>
              </a:pPr>
              <a:r>
                <a:rPr lang="fr" sz="1300">
                  <a:solidFill>
                    <a:srgbClr val="1A1B47"/>
                  </a:solidFill>
                  <a:latin typeface="Raleway Medium"/>
                  <a:ea typeface="Raleway Medium"/>
                  <a:cs typeface="Raleway Medium"/>
                  <a:sym typeface="Raleway Medium"/>
                </a:rPr>
                <a:t>Academy </a:t>
              </a:r>
              <a:endParaRPr sz="1300">
                <a:solidFill>
                  <a:srgbClr val="1A1B47"/>
                </a:solidFill>
                <a:latin typeface="Raleway Medium"/>
                <a:ea typeface="Raleway Medium"/>
                <a:cs typeface="Raleway Medium"/>
                <a:sym typeface="Raleway Medium"/>
              </a:endParaRPr>
            </a:p>
            <a:p>
              <a:pPr indent="0" lvl="0" marL="0" marR="0" rtl="0" algn="ctr">
                <a:lnSpc>
                  <a:spcPct val="100000"/>
                </a:lnSpc>
                <a:spcBef>
                  <a:spcPts val="0"/>
                </a:spcBef>
                <a:spcAft>
                  <a:spcPts val="0"/>
                </a:spcAft>
                <a:buClr>
                  <a:srgbClr val="000000"/>
                </a:buClr>
                <a:buSzPts val="1400"/>
                <a:buFont typeface="Arial"/>
                <a:buNone/>
              </a:pPr>
              <a:r>
                <a:rPr lang="fr" sz="1300">
                  <a:solidFill>
                    <a:srgbClr val="1A1B47"/>
                  </a:solidFill>
                  <a:latin typeface="Raleway Medium"/>
                  <a:ea typeface="Raleway Medium"/>
                  <a:cs typeface="Raleway Medium"/>
                  <a:sym typeface="Raleway Medium"/>
                </a:rPr>
                <a:t>Director</a:t>
              </a:r>
              <a:endParaRPr i="0" sz="1300" u="none" cap="none" strike="noStrike">
                <a:solidFill>
                  <a:srgbClr val="000000"/>
                </a:solidFill>
                <a:latin typeface="Raleway Medium"/>
                <a:ea typeface="Raleway Medium"/>
                <a:cs typeface="Raleway Medium"/>
                <a:sym typeface="Raleway Medium"/>
              </a:endParaRPr>
            </a:p>
          </p:txBody>
        </p:sp>
        <p:sp>
          <p:nvSpPr>
            <p:cNvPr id="137" name="Google Shape;137;g372d91a4375_0_134"/>
            <p:cNvSpPr txBox="1"/>
            <p:nvPr/>
          </p:nvSpPr>
          <p:spPr>
            <a:xfrm>
              <a:off x="7048971" y="3143926"/>
              <a:ext cx="13902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lang="fr" sz="1300">
                  <a:solidFill>
                    <a:srgbClr val="04AFE3"/>
                  </a:solidFill>
                  <a:latin typeface="Raleway SemiBold"/>
                  <a:ea typeface="Raleway SemiBold"/>
                  <a:cs typeface="Raleway SemiBold"/>
                  <a:sym typeface="Raleway SemiBold"/>
                </a:rPr>
                <a:t>Nicolas Suquet</a:t>
              </a:r>
              <a:endParaRPr i="0" sz="1300" u="none" cap="none" strike="noStrike">
                <a:solidFill>
                  <a:srgbClr val="000000"/>
                </a:solidFill>
                <a:latin typeface="Raleway Medium"/>
                <a:ea typeface="Raleway Medium"/>
                <a:cs typeface="Raleway Medium"/>
                <a:sym typeface="Raleway Medium"/>
              </a:endParaRPr>
            </a:p>
            <a:p>
              <a:pPr indent="0" lvl="0" marL="0" marR="0" rtl="0" algn="ctr">
                <a:lnSpc>
                  <a:spcPct val="100000"/>
                </a:lnSpc>
                <a:spcBef>
                  <a:spcPts val="0"/>
                </a:spcBef>
                <a:spcAft>
                  <a:spcPts val="0"/>
                </a:spcAft>
                <a:buClr>
                  <a:srgbClr val="000000"/>
                </a:buClr>
                <a:buSzPts val="1400"/>
                <a:buFont typeface="Arial"/>
                <a:buNone/>
              </a:pPr>
              <a:r>
                <a:rPr lang="fr" sz="1300">
                  <a:solidFill>
                    <a:srgbClr val="1A1B47"/>
                  </a:solidFill>
                  <a:latin typeface="Raleway Medium"/>
                  <a:ea typeface="Raleway Medium"/>
                  <a:cs typeface="Raleway Medium"/>
                  <a:sym typeface="Raleway Medium"/>
                </a:rPr>
                <a:t>Business </a:t>
              </a:r>
              <a:endParaRPr sz="1300">
                <a:solidFill>
                  <a:srgbClr val="1A1B47"/>
                </a:solidFill>
                <a:latin typeface="Raleway Medium"/>
                <a:ea typeface="Raleway Medium"/>
                <a:cs typeface="Raleway Medium"/>
                <a:sym typeface="Raleway Medium"/>
              </a:endParaRPr>
            </a:p>
            <a:p>
              <a:pPr indent="0" lvl="0" marL="0" marR="0" rtl="0" algn="ctr">
                <a:lnSpc>
                  <a:spcPct val="100000"/>
                </a:lnSpc>
                <a:spcBef>
                  <a:spcPts val="0"/>
                </a:spcBef>
                <a:spcAft>
                  <a:spcPts val="0"/>
                </a:spcAft>
                <a:buClr>
                  <a:srgbClr val="000000"/>
                </a:buClr>
                <a:buSzPts val="1400"/>
                <a:buFont typeface="Arial"/>
                <a:buNone/>
              </a:pPr>
              <a:r>
                <a:rPr lang="fr" sz="1300">
                  <a:solidFill>
                    <a:srgbClr val="1A1B47"/>
                  </a:solidFill>
                  <a:latin typeface="Raleway Medium"/>
                  <a:ea typeface="Raleway Medium"/>
                  <a:cs typeface="Raleway Medium"/>
                  <a:sym typeface="Raleway Medium"/>
                </a:rPr>
                <a:t>Development</a:t>
              </a:r>
              <a:endParaRPr i="0" sz="1300" u="none" cap="none" strike="noStrike">
                <a:solidFill>
                  <a:srgbClr val="000000"/>
                </a:solidFill>
                <a:latin typeface="Raleway Medium"/>
                <a:ea typeface="Raleway Medium"/>
                <a:cs typeface="Raleway Medium"/>
                <a:sym typeface="Raleway Medium"/>
              </a:endParaRPr>
            </a:p>
          </p:txBody>
        </p:sp>
        <p:pic>
          <p:nvPicPr>
            <p:cNvPr id="138" name="Google Shape;138;g372d91a4375_0_134" title="4.jpg"/>
            <p:cNvPicPr preferRelativeResize="0"/>
            <p:nvPr/>
          </p:nvPicPr>
          <p:blipFill rotWithShape="1">
            <a:blip r:embed="rId5">
              <a:alphaModFix/>
            </a:blip>
            <a:srcRect b="0" l="0" r="0" t="0"/>
            <a:stretch/>
          </p:blipFill>
          <p:spPr>
            <a:xfrm>
              <a:off x="5456415" y="1717863"/>
              <a:ext cx="1328576" cy="1328599"/>
            </a:xfrm>
            <a:prstGeom prst="rect">
              <a:avLst/>
            </a:prstGeom>
            <a:noFill/>
            <a:ln>
              <a:noFill/>
            </a:ln>
          </p:spPr>
        </p:pic>
        <p:pic>
          <p:nvPicPr>
            <p:cNvPr id="139" name="Google Shape;139;g372d91a4375_0_134" title="2 (1).jpg"/>
            <p:cNvPicPr preferRelativeResize="0"/>
            <p:nvPr/>
          </p:nvPicPr>
          <p:blipFill rotWithShape="1">
            <a:blip r:embed="rId6">
              <a:alphaModFix/>
            </a:blip>
            <a:srcRect b="0" l="0" r="0" t="0"/>
            <a:stretch/>
          </p:blipFill>
          <p:spPr>
            <a:xfrm>
              <a:off x="3833070" y="1717872"/>
              <a:ext cx="1328576" cy="1328581"/>
            </a:xfrm>
            <a:prstGeom prst="rect">
              <a:avLst/>
            </a:prstGeom>
            <a:noFill/>
            <a:ln>
              <a:noFill/>
            </a:ln>
          </p:spPr>
        </p:pic>
        <p:pic>
          <p:nvPicPr>
            <p:cNvPr id="140" name="Google Shape;140;g372d91a4375_0_134" title="Portrait équipe (1).jpg"/>
            <p:cNvPicPr preferRelativeResize="0"/>
            <p:nvPr/>
          </p:nvPicPr>
          <p:blipFill rotWithShape="1">
            <a:blip r:embed="rId7">
              <a:alphaModFix/>
            </a:blip>
            <a:srcRect b="0" l="0" r="0" t="0"/>
            <a:stretch/>
          </p:blipFill>
          <p:spPr>
            <a:xfrm>
              <a:off x="7079760" y="1717875"/>
              <a:ext cx="1328576" cy="1328576"/>
            </a:xfrm>
            <a:prstGeom prst="rect">
              <a:avLst/>
            </a:prstGeom>
            <a:noFill/>
            <a:ln>
              <a:noFill/>
            </a:ln>
          </p:spPr>
        </p:pic>
      </p:grpSp>
      <p:sp>
        <p:nvSpPr>
          <p:cNvPr id="141" name="Google Shape;141;g372d91a4375_0_134"/>
          <p:cNvSpPr txBox="1"/>
          <p:nvPr>
            <p:ph idx="4294967295" type="title"/>
          </p:nvPr>
        </p:nvSpPr>
        <p:spPr>
          <a:xfrm>
            <a:off x="674991" y="733494"/>
            <a:ext cx="8469000" cy="5088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Clr>
                <a:srgbClr val="03045E"/>
              </a:buClr>
              <a:buSzPct val="87301"/>
              <a:buFont typeface="Raleway ExtraBold"/>
              <a:buNone/>
            </a:pPr>
            <a:r>
              <a:rPr b="1" lang="fr">
                <a:solidFill>
                  <a:srgbClr val="04AFE3"/>
                </a:solidFill>
                <a:latin typeface="Raleway"/>
                <a:ea typeface="Raleway"/>
                <a:cs typeface="Raleway"/>
                <a:sym typeface="Raleway"/>
              </a:rPr>
              <a:t>Bienvenue,</a:t>
            </a:r>
            <a:r>
              <a:rPr b="1" lang="fr">
                <a:solidFill>
                  <a:srgbClr val="2E3A8A"/>
                </a:solidFill>
                <a:latin typeface="Raleway"/>
                <a:ea typeface="Raleway"/>
                <a:cs typeface="Raleway"/>
                <a:sym typeface="Raleway"/>
              </a:rPr>
              <a:t> tour de table</a:t>
            </a:r>
            <a:endParaRPr b="1">
              <a:solidFill>
                <a:srgbClr val="2E3A8A"/>
              </a:solidFill>
              <a:latin typeface="Raleway"/>
              <a:ea typeface="Raleway"/>
              <a:cs typeface="Raleway"/>
              <a:sym typeface="Raleway"/>
            </a:endParaRPr>
          </a:p>
        </p:txBody>
      </p:sp>
      <p:pic>
        <p:nvPicPr>
          <p:cNvPr id="142" name="Google Shape;142;g372d91a4375_0_134" title="Copie de Copie de MAP&amp;MATCH-LOGO-FINAL.png"/>
          <p:cNvPicPr preferRelativeResize="0"/>
          <p:nvPr/>
        </p:nvPicPr>
        <p:blipFill>
          <a:blip r:embed="rId8">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8" name="Shape 578"/>
        <p:cNvGrpSpPr/>
        <p:nvPr/>
      </p:nvGrpSpPr>
      <p:grpSpPr>
        <a:xfrm>
          <a:off x="0" y="0"/>
          <a:ext cx="0" cy="0"/>
          <a:chOff x="0" y="0"/>
          <a:chExt cx="0" cy="0"/>
        </a:xfrm>
      </p:grpSpPr>
      <p:pic>
        <p:nvPicPr>
          <p:cNvPr id="579" name="Google Shape;579;g373351e3b97_0_336" title="Copie de Copie de MAP&amp;MATCH-LOGO-FINAL.png"/>
          <p:cNvPicPr preferRelativeResize="0"/>
          <p:nvPr/>
        </p:nvPicPr>
        <p:blipFill>
          <a:blip r:embed="rId3">
            <a:alphaModFix/>
          </a:blip>
          <a:stretch>
            <a:fillRect/>
          </a:stretch>
        </p:blipFill>
        <p:spPr>
          <a:xfrm>
            <a:off x="8026747" y="4812640"/>
            <a:ext cx="965473" cy="191875"/>
          </a:xfrm>
          <a:prstGeom prst="rect">
            <a:avLst/>
          </a:prstGeom>
          <a:noFill/>
          <a:ln>
            <a:noFill/>
          </a:ln>
        </p:spPr>
      </p:pic>
      <p:sp>
        <p:nvSpPr>
          <p:cNvPr id="580" name="Google Shape;580;g373351e3b97_0_336"/>
          <p:cNvSpPr/>
          <p:nvPr/>
        </p:nvSpPr>
        <p:spPr>
          <a:xfrm>
            <a:off x="215200" y="776850"/>
            <a:ext cx="4302600" cy="18540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1" name="Google Shape;581;g373351e3b97_0_336"/>
          <p:cNvSpPr/>
          <p:nvPr/>
        </p:nvSpPr>
        <p:spPr>
          <a:xfrm>
            <a:off x="4550000" y="779175"/>
            <a:ext cx="4302600" cy="18540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2" name="Google Shape;582;g373351e3b97_0_336"/>
          <p:cNvSpPr/>
          <p:nvPr/>
        </p:nvSpPr>
        <p:spPr>
          <a:xfrm>
            <a:off x="4550000" y="2657500"/>
            <a:ext cx="4302600" cy="21276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373351e3b97_0_336"/>
          <p:cNvSpPr/>
          <p:nvPr/>
        </p:nvSpPr>
        <p:spPr>
          <a:xfrm>
            <a:off x="215200" y="2657500"/>
            <a:ext cx="4302600" cy="2127600"/>
          </a:xfrm>
          <a:prstGeom prst="rect">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4" name="Google Shape;584;g373351e3b97_0_336"/>
          <p:cNvSpPr txBox="1"/>
          <p:nvPr/>
        </p:nvSpPr>
        <p:spPr>
          <a:xfrm>
            <a:off x="353660" y="776851"/>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2E3A8A"/>
                </a:solidFill>
                <a:latin typeface="Raleway"/>
                <a:ea typeface="Raleway"/>
                <a:cs typeface="Raleway"/>
                <a:sym typeface="Raleway"/>
              </a:rPr>
              <a:t>Chiffres clés du réseau :</a:t>
            </a:r>
            <a:endParaRPr b="1">
              <a:solidFill>
                <a:srgbClr val="2E3A8A"/>
              </a:solidFill>
              <a:latin typeface="Raleway"/>
              <a:ea typeface="Raleway"/>
              <a:cs typeface="Raleway"/>
              <a:sym typeface="Raleway"/>
            </a:endParaRPr>
          </a:p>
        </p:txBody>
      </p:sp>
      <p:sp>
        <p:nvSpPr>
          <p:cNvPr id="585" name="Google Shape;585;g373351e3b97_0_336"/>
          <p:cNvSpPr txBox="1"/>
          <p:nvPr/>
        </p:nvSpPr>
        <p:spPr>
          <a:xfrm>
            <a:off x="2079890" y="1760104"/>
            <a:ext cx="14208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solidFill>
                  <a:srgbClr val="1A1B47"/>
                </a:solidFill>
                <a:latin typeface="Raleway"/>
                <a:ea typeface="Raleway"/>
                <a:cs typeface="Raleway"/>
                <a:sym typeface="Raleway"/>
              </a:rPr>
              <a:t>Présents</a:t>
            </a:r>
            <a:endParaRPr sz="1100">
              <a:solidFill>
                <a:srgbClr val="1A1B47"/>
              </a:solidFill>
              <a:latin typeface="Raleway"/>
              <a:ea typeface="Raleway"/>
              <a:cs typeface="Raleway"/>
              <a:sym typeface="Raleway"/>
            </a:endParaRPr>
          </a:p>
          <a:p>
            <a:pPr indent="0" lvl="0" marL="0" rtl="0" algn="ctr">
              <a:spcBef>
                <a:spcPts val="0"/>
              </a:spcBef>
              <a:spcAft>
                <a:spcPts val="0"/>
              </a:spcAft>
              <a:buNone/>
            </a:pPr>
            <a:r>
              <a:rPr lang="fr" sz="1100">
                <a:solidFill>
                  <a:srgbClr val="1A1B47"/>
                </a:solidFill>
                <a:latin typeface="Raleway"/>
                <a:ea typeface="Raleway"/>
                <a:cs typeface="Raleway"/>
                <a:sym typeface="Raleway"/>
              </a:rPr>
              <a:t>dans </a:t>
            </a:r>
            <a:r>
              <a:rPr b="1" lang="fr">
                <a:solidFill>
                  <a:srgbClr val="04AFE3"/>
                </a:solidFill>
                <a:latin typeface="Raleway"/>
                <a:ea typeface="Raleway"/>
                <a:cs typeface="Raleway"/>
                <a:sym typeface="Raleway"/>
              </a:rPr>
              <a:t>7</a:t>
            </a:r>
            <a:r>
              <a:rPr lang="fr" sz="1100">
                <a:solidFill>
                  <a:srgbClr val="1A1B47"/>
                </a:solidFill>
                <a:latin typeface="Raleway"/>
                <a:ea typeface="Raleway"/>
                <a:cs typeface="Raleway"/>
                <a:sym typeface="Raleway"/>
              </a:rPr>
              <a:t> pays</a:t>
            </a:r>
            <a:endParaRPr sz="1100">
              <a:solidFill>
                <a:srgbClr val="1A1B47"/>
              </a:solidFill>
              <a:latin typeface="Raleway"/>
              <a:ea typeface="Raleway"/>
              <a:cs typeface="Raleway"/>
              <a:sym typeface="Raleway"/>
            </a:endParaRPr>
          </a:p>
        </p:txBody>
      </p:sp>
      <p:sp>
        <p:nvSpPr>
          <p:cNvPr id="586" name="Google Shape;586;g373351e3b97_0_336"/>
          <p:cNvSpPr txBox="1"/>
          <p:nvPr/>
        </p:nvSpPr>
        <p:spPr>
          <a:xfrm>
            <a:off x="1222326" y="1722505"/>
            <a:ext cx="11604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04AFE3"/>
                </a:solidFill>
                <a:latin typeface="Raleway"/>
                <a:ea typeface="Raleway"/>
                <a:cs typeface="Raleway"/>
                <a:sym typeface="Raleway"/>
              </a:rPr>
              <a:t>10</a:t>
            </a:r>
            <a:endParaRPr>
              <a:solidFill>
                <a:srgbClr val="04AFE3"/>
              </a:solidFill>
              <a:latin typeface="Raleway"/>
              <a:ea typeface="Raleway"/>
              <a:cs typeface="Raleway"/>
              <a:sym typeface="Raleway"/>
            </a:endParaRPr>
          </a:p>
          <a:p>
            <a:pPr indent="0" lvl="0" marL="0" rtl="0" algn="ctr">
              <a:spcBef>
                <a:spcPts val="0"/>
              </a:spcBef>
              <a:spcAft>
                <a:spcPts val="0"/>
              </a:spcAft>
              <a:buNone/>
            </a:pPr>
            <a:r>
              <a:rPr lang="fr" sz="1100">
                <a:solidFill>
                  <a:srgbClr val="1A1B47"/>
                </a:solidFill>
                <a:latin typeface="Raleway"/>
                <a:ea typeface="Raleway"/>
                <a:cs typeface="Raleway"/>
                <a:sym typeface="Raleway"/>
              </a:rPr>
              <a:t>cabinets</a:t>
            </a:r>
            <a:endParaRPr sz="1100">
              <a:solidFill>
                <a:srgbClr val="1A1B47"/>
              </a:solidFill>
              <a:latin typeface="Raleway"/>
              <a:ea typeface="Raleway"/>
              <a:cs typeface="Raleway"/>
              <a:sym typeface="Raleway"/>
            </a:endParaRPr>
          </a:p>
          <a:p>
            <a:pPr indent="0" lvl="0" marL="0" rtl="0" algn="ctr">
              <a:spcBef>
                <a:spcPts val="0"/>
              </a:spcBef>
              <a:spcAft>
                <a:spcPts val="0"/>
              </a:spcAft>
              <a:buNone/>
            </a:pPr>
            <a:r>
              <a:rPr lang="fr" sz="1100">
                <a:solidFill>
                  <a:srgbClr val="1A1B47"/>
                </a:solidFill>
                <a:latin typeface="Raleway"/>
                <a:ea typeface="Raleway"/>
                <a:cs typeface="Raleway"/>
                <a:sym typeface="Raleway"/>
              </a:rPr>
              <a:t>partenaires</a:t>
            </a:r>
            <a:endParaRPr sz="1100">
              <a:solidFill>
                <a:srgbClr val="1A1B47"/>
              </a:solidFill>
              <a:latin typeface="Raleway"/>
              <a:ea typeface="Raleway"/>
              <a:cs typeface="Raleway"/>
              <a:sym typeface="Raleway"/>
            </a:endParaRPr>
          </a:p>
        </p:txBody>
      </p:sp>
      <p:sp>
        <p:nvSpPr>
          <p:cNvPr id="587" name="Google Shape;587;g373351e3b97_0_336"/>
          <p:cNvSpPr txBox="1"/>
          <p:nvPr/>
        </p:nvSpPr>
        <p:spPr>
          <a:xfrm>
            <a:off x="293515" y="1722501"/>
            <a:ext cx="1105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04AFE3"/>
                </a:solidFill>
                <a:latin typeface="Raleway"/>
                <a:ea typeface="Raleway"/>
                <a:cs typeface="Raleway"/>
                <a:sym typeface="Raleway"/>
              </a:rPr>
              <a:t>+200</a:t>
            </a:r>
            <a:endParaRPr>
              <a:solidFill>
                <a:srgbClr val="04AFE3"/>
              </a:solidFill>
              <a:latin typeface="Raleway"/>
              <a:ea typeface="Raleway"/>
              <a:cs typeface="Raleway"/>
              <a:sym typeface="Raleway"/>
            </a:endParaRPr>
          </a:p>
          <a:p>
            <a:pPr indent="0" lvl="0" marL="0" rtl="0" algn="ctr">
              <a:spcBef>
                <a:spcPts val="0"/>
              </a:spcBef>
              <a:spcAft>
                <a:spcPts val="0"/>
              </a:spcAft>
              <a:buNone/>
            </a:pPr>
            <a:r>
              <a:rPr lang="fr" sz="1100">
                <a:solidFill>
                  <a:srgbClr val="1A1B47"/>
                </a:solidFill>
                <a:latin typeface="Raleway"/>
                <a:ea typeface="Raleway"/>
                <a:cs typeface="Raleway"/>
                <a:sym typeface="Raleway"/>
              </a:rPr>
              <a:t>partenaires</a:t>
            </a:r>
            <a:endParaRPr sz="1100">
              <a:solidFill>
                <a:srgbClr val="1A1B47"/>
              </a:solidFill>
              <a:latin typeface="Raleway"/>
              <a:ea typeface="Raleway"/>
              <a:cs typeface="Raleway"/>
              <a:sym typeface="Raleway"/>
            </a:endParaRPr>
          </a:p>
          <a:p>
            <a:pPr indent="0" lvl="0" marL="0" rtl="0" algn="ctr">
              <a:spcBef>
                <a:spcPts val="0"/>
              </a:spcBef>
              <a:spcAft>
                <a:spcPts val="0"/>
              </a:spcAft>
              <a:buNone/>
            </a:pPr>
            <a:r>
              <a:rPr lang="fr" sz="1100">
                <a:solidFill>
                  <a:srgbClr val="1A1B47"/>
                </a:solidFill>
                <a:latin typeface="Raleway"/>
                <a:ea typeface="Raleway"/>
                <a:cs typeface="Raleway"/>
                <a:sym typeface="Raleway"/>
              </a:rPr>
              <a:t>certifiés</a:t>
            </a:r>
            <a:endParaRPr sz="1100">
              <a:solidFill>
                <a:srgbClr val="1A1B47"/>
              </a:solidFill>
              <a:latin typeface="Raleway"/>
              <a:ea typeface="Raleway"/>
              <a:cs typeface="Raleway"/>
              <a:sym typeface="Raleway"/>
            </a:endParaRPr>
          </a:p>
        </p:txBody>
      </p:sp>
      <p:sp>
        <p:nvSpPr>
          <p:cNvPr id="588" name="Google Shape;588;g373351e3b97_0_336"/>
          <p:cNvSpPr txBox="1"/>
          <p:nvPr/>
        </p:nvSpPr>
        <p:spPr>
          <a:xfrm>
            <a:off x="3176110" y="1722505"/>
            <a:ext cx="1362600" cy="90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a:solidFill>
                  <a:srgbClr val="04AFE3"/>
                </a:solidFill>
                <a:latin typeface="Raleway"/>
                <a:ea typeface="Raleway"/>
                <a:cs typeface="Raleway"/>
                <a:sym typeface="Raleway"/>
              </a:rPr>
              <a:t>100 %</a:t>
            </a:r>
            <a:endParaRPr>
              <a:solidFill>
                <a:srgbClr val="04AFE3"/>
              </a:solidFill>
              <a:latin typeface="Raleway"/>
              <a:ea typeface="Raleway"/>
              <a:cs typeface="Raleway"/>
              <a:sym typeface="Raleway"/>
            </a:endParaRPr>
          </a:p>
          <a:p>
            <a:pPr indent="0" lvl="0" marL="0" rtl="0" algn="ctr">
              <a:spcBef>
                <a:spcPts val="0"/>
              </a:spcBef>
              <a:spcAft>
                <a:spcPts val="0"/>
              </a:spcAft>
              <a:buNone/>
            </a:pPr>
            <a:r>
              <a:rPr lang="fr" sz="1100">
                <a:solidFill>
                  <a:srgbClr val="1A1B47"/>
                </a:solidFill>
                <a:latin typeface="Raleway"/>
                <a:ea typeface="Raleway"/>
                <a:cs typeface="Raleway"/>
                <a:sym typeface="Raleway"/>
              </a:rPr>
              <a:t>formés &amp; supervisés</a:t>
            </a:r>
            <a:endParaRPr sz="1100">
              <a:solidFill>
                <a:srgbClr val="1A1B47"/>
              </a:solidFill>
              <a:latin typeface="Raleway"/>
              <a:ea typeface="Raleway"/>
              <a:cs typeface="Raleway"/>
              <a:sym typeface="Raleway"/>
            </a:endParaRPr>
          </a:p>
          <a:p>
            <a:pPr indent="0" lvl="0" marL="0" rtl="0" algn="ctr">
              <a:spcBef>
                <a:spcPts val="0"/>
              </a:spcBef>
              <a:spcAft>
                <a:spcPts val="0"/>
              </a:spcAft>
              <a:buNone/>
            </a:pPr>
            <a:r>
              <a:rPr lang="fr" sz="1100">
                <a:solidFill>
                  <a:srgbClr val="1A1B47"/>
                </a:solidFill>
                <a:latin typeface="Raleway"/>
                <a:ea typeface="Raleway"/>
                <a:cs typeface="Raleway"/>
                <a:sym typeface="Raleway"/>
              </a:rPr>
              <a:t>via l’Academy</a:t>
            </a:r>
            <a:endParaRPr sz="1100">
              <a:solidFill>
                <a:srgbClr val="1A1B47"/>
              </a:solidFill>
              <a:latin typeface="Raleway"/>
              <a:ea typeface="Raleway"/>
              <a:cs typeface="Raleway"/>
              <a:sym typeface="Raleway"/>
            </a:endParaRPr>
          </a:p>
        </p:txBody>
      </p:sp>
      <p:sp>
        <p:nvSpPr>
          <p:cNvPr id="589" name="Google Shape;589;g373351e3b97_0_336"/>
          <p:cNvSpPr txBox="1"/>
          <p:nvPr/>
        </p:nvSpPr>
        <p:spPr>
          <a:xfrm>
            <a:off x="4687015" y="776851"/>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2E3A8A"/>
                </a:solidFill>
                <a:latin typeface="Raleway"/>
                <a:ea typeface="Raleway"/>
                <a:cs typeface="Raleway"/>
                <a:sym typeface="Raleway"/>
              </a:rPr>
              <a:t>Qui sont nos partenaires ?</a:t>
            </a:r>
            <a:endParaRPr>
              <a:solidFill>
                <a:srgbClr val="2E3A8A"/>
              </a:solidFill>
            </a:endParaRPr>
          </a:p>
        </p:txBody>
      </p:sp>
      <p:sp>
        <p:nvSpPr>
          <p:cNvPr id="590" name="Google Shape;590;g373351e3b97_0_336"/>
          <p:cNvSpPr txBox="1"/>
          <p:nvPr/>
        </p:nvSpPr>
        <p:spPr>
          <a:xfrm>
            <a:off x="4534615" y="1349984"/>
            <a:ext cx="3948900" cy="11328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rgbClr val="1A1B47"/>
              </a:buClr>
              <a:buSzPts val="1000"/>
              <a:buChar char="●"/>
            </a:pPr>
            <a:r>
              <a:rPr lang="fr" sz="1100">
                <a:solidFill>
                  <a:srgbClr val="1A1B47"/>
                </a:solidFill>
                <a:latin typeface="Raleway"/>
                <a:ea typeface="Raleway"/>
                <a:cs typeface="Raleway"/>
                <a:sym typeface="Raleway"/>
              </a:rPr>
              <a:t>Coachs indépendants</a:t>
            </a:r>
            <a:endParaRPr sz="1100">
              <a:solidFill>
                <a:srgbClr val="1A1B47"/>
              </a:solidFill>
              <a:latin typeface="Raleway"/>
              <a:ea typeface="Raleway"/>
              <a:cs typeface="Raleway"/>
              <a:sym typeface="Raleway"/>
            </a:endParaRPr>
          </a:p>
          <a:p>
            <a:pPr indent="-292100" lvl="0" marL="457200" rtl="0" algn="l">
              <a:lnSpc>
                <a:spcPct val="115000"/>
              </a:lnSpc>
              <a:spcBef>
                <a:spcPts val="0"/>
              </a:spcBef>
              <a:spcAft>
                <a:spcPts val="0"/>
              </a:spcAft>
              <a:buClr>
                <a:srgbClr val="1A1B47"/>
              </a:buClr>
              <a:buSzPts val="1000"/>
              <a:buChar char="●"/>
            </a:pPr>
            <a:r>
              <a:rPr lang="fr" sz="1100">
                <a:solidFill>
                  <a:srgbClr val="1A1B47"/>
                </a:solidFill>
                <a:latin typeface="Raleway"/>
                <a:ea typeface="Raleway"/>
                <a:cs typeface="Raleway"/>
                <a:sym typeface="Raleway"/>
              </a:rPr>
              <a:t>Consultants en stratégie ou management</a:t>
            </a:r>
            <a:endParaRPr sz="1100">
              <a:solidFill>
                <a:srgbClr val="1A1B47"/>
              </a:solidFill>
              <a:latin typeface="Raleway"/>
              <a:ea typeface="Raleway"/>
              <a:cs typeface="Raleway"/>
              <a:sym typeface="Raleway"/>
            </a:endParaRPr>
          </a:p>
          <a:p>
            <a:pPr indent="-292100" lvl="0" marL="457200" rtl="0" algn="l">
              <a:lnSpc>
                <a:spcPct val="115000"/>
              </a:lnSpc>
              <a:spcBef>
                <a:spcPts val="0"/>
              </a:spcBef>
              <a:spcAft>
                <a:spcPts val="0"/>
              </a:spcAft>
              <a:buClr>
                <a:srgbClr val="1A1B47"/>
              </a:buClr>
              <a:buSzPts val="1000"/>
              <a:buChar char="●"/>
            </a:pPr>
            <a:r>
              <a:rPr lang="fr" sz="1100">
                <a:solidFill>
                  <a:srgbClr val="1A1B47"/>
                </a:solidFill>
                <a:latin typeface="Raleway"/>
                <a:ea typeface="Raleway"/>
                <a:cs typeface="Raleway"/>
                <a:sym typeface="Raleway"/>
              </a:rPr>
              <a:t>Cabinets RH, conseil, de transformation</a:t>
            </a:r>
            <a:endParaRPr sz="1100">
              <a:solidFill>
                <a:srgbClr val="1A1B47"/>
              </a:solidFill>
              <a:latin typeface="Raleway"/>
              <a:ea typeface="Raleway"/>
              <a:cs typeface="Raleway"/>
              <a:sym typeface="Raleway"/>
            </a:endParaRPr>
          </a:p>
          <a:p>
            <a:pPr indent="-298450" lvl="0" marL="457200" rtl="0" algn="l">
              <a:lnSpc>
                <a:spcPct val="115000"/>
              </a:lnSpc>
              <a:spcBef>
                <a:spcPts val="0"/>
              </a:spcBef>
              <a:spcAft>
                <a:spcPts val="0"/>
              </a:spcAft>
              <a:buClr>
                <a:srgbClr val="1A1B47"/>
              </a:buClr>
              <a:buSzPts val="1100"/>
              <a:buFont typeface="Raleway"/>
              <a:buChar char="●"/>
            </a:pPr>
            <a:r>
              <a:rPr lang="fr" sz="1100">
                <a:solidFill>
                  <a:srgbClr val="1A1B47"/>
                </a:solidFill>
                <a:latin typeface="Raleway"/>
                <a:ea typeface="Raleway"/>
                <a:cs typeface="Raleway"/>
                <a:sym typeface="Raleway"/>
              </a:rPr>
              <a:t>Cabinets d’assessment et de recrutement</a:t>
            </a:r>
            <a:endParaRPr sz="1100">
              <a:solidFill>
                <a:srgbClr val="1A1B47"/>
              </a:solidFill>
              <a:latin typeface="Raleway"/>
              <a:ea typeface="Raleway"/>
              <a:cs typeface="Raleway"/>
              <a:sym typeface="Raleway"/>
            </a:endParaRPr>
          </a:p>
          <a:p>
            <a:pPr indent="-292100" lvl="0" marL="457200" rtl="0" algn="l">
              <a:lnSpc>
                <a:spcPct val="115000"/>
              </a:lnSpc>
              <a:spcBef>
                <a:spcPts val="0"/>
              </a:spcBef>
              <a:spcAft>
                <a:spcPts val="0"/>
              </a:spcAft>
              <a:buClr>
                <a:srgbClr val="1A1B47"/>
              </a:buClr>
              <a:buSzPts val="1000"/>
              <a:buChar char="●"/>
            </a:pPr>
            <a:r>
              <a:rPr lang="fr" sz="1100">
                <a:solidFill>
                  <a:srgbClr val="1A1B47"/>
                </a:solidFill>
                <a:latin typeface="Raleway"/>
                <a:ea typeface="Raleway"/>
                <a:cs typeface="Raleway"/>
                <a:sym typeface="Raleway"/>
              </a:rPr>
              <a:t>Réseaux ou associations</a:t>
            </a:r>
            <a:endParaRPr sz="1100">
              <a:solidFill>
                <a:srgbClr val="1A1B47"/>
              </a:solidFill>
              <a:latin typeface="Raleway"/>
              <a:ea typeface="Raleway"/>
              <a:cs typeface="Raleway"/>
              <a:sym typeface="Raleway"/>
            </a:endParaRPr>
          </a:p>
        </p:txBody>
      </p:sp>
      <p:sp>
        <p:nvSpPr>
          <p:cNvPr id="591" name="Google Shape;591;g373351e3b97_0_336"/>
          <p:cNvSpPr txBox="1"/>
          <p:nvPr/>
        </p:nvSpPr>
        <p:spPr>
          <a:xfrm>
            <a:off x="353660" y="2688613"/>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b="1" lang="fr">
                <a:solidFill>
                  <a:srgbClr val="2E3A8A"/>
                </a:solidFill>
                <a:latin typeface="Raleway"/>
                <a:ea typeface="Raleway"/>
                <a:cs typeface="Raleway"/>
                <a:sym typeface="Raleway"/>
              </a:rPr>
              <a:t>Ce qu’ils font avec map &amp; match :</a:t>
            </a:r>
            <a:endParaRPr b="1">
              <a:solidFill>
                <a:srgbClr val="2E3A8A"/>
              </a:solidFill>
              <a:latin typeface="Raleway"/>
              <a:ea typeface="Raleway"/>
              <a:cs typeface="Raleway"/>
              <a:sym typeface="Raleway"/>
            </a:endParaRPr>
          </a:p>
        </p:txBody>
      </p:sp>
      <p:sp>
        <p:nvSpPr>
          <p:cNvPr id="592" name="Google Shape;592;g373351e3b97_0_336"/>
          <p:cNvSpPr txBox="1"/>
          <p:nvPr/>
        </p:nvSpPr>
        <p:spPr>
          <a:xfrm>
            <a:off x="246310" y="3146828"/>
            <a:ext cx="4870500" cy="15222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1200"/>
              </a:spcBef>
              <a:spcAft>
                <a:spcPts val="0"/>
              </a:spcAft>
              <a:buClr>
                <a:srgbClr val="1A1B47"/>
              </a:buClr>
              <a:buSzPts val="1000"/>
              <a:buChar char="●"/>
            </a:pPr>
            <a:r>
              <a:rPr lang="fr" sz="1100">
                <a:solidFill>
                  <a:srgbClr val="1A1B47"/>
                </a:solidFill>
                <a:latin typeface="Raleway"/>
                <a:ea typeface="Raleway"/>
                <a:cs typeface="Raleway"/>
                <a:sym typeface="Raleway"/>
              </a:rPr>
              <a:t>Coaching de dirigeants, associés et managers</a:t>
            </a:r>
            <a:endParaRPr sz="1100">
              <a:solidFill>
                <a:srgbClr val="1A1B47"/>
              </a:solidFill>
              <a:latin typeface="Raleway"/>
              <a:ea typeface="Raleway"/>
              <a:cs typeface="Raleway"/>
              <a:sym typeface="Raleway"/>
            </a:endParaRPr>
          </a:p>
          <a:p>
            <a:pPr indent="-292100" lvl="0" marL="457200" rtl="0" algn="l">
              <a:lnSpc>
                <a:spcPct val="115000"/>
              </a:lnSpc>
              <a:spcBef>
                <a:spcPts val="0"/>
              </a:spcBef>
              <a:spcAft>
                <a:spcPts val="0"/>
              </a:spcAft>
              <a:buClr>
                <a:srgbClr val="1A1B47"/>
              </a:buClr>
              <a:buSzPts val="1000"/>
              <a:buChar char="●"/>
            </a:pPr>
            <a:r>
              <a:rPr lang="fr" sz="1100">
                <a:solidFill>
                  <a:srgbClr val="1A1B47"/>
                </a:solidFill>
                <a:latin typeface="Raleway"/>
                <a:ea typeface="Raleway"/>
                <a:cs typeface="Raleway"/>
                <a:sym typeface="Raleway"/>
              </a:rPr>
              <a:t>Accompagnement de transformations</a:t>
            </a:r>
            <a:endParaRPr sz="1100">
              <a:solidFill>
                <a:srgbClr val="1A1B47"/>
              </a:solidFill>
              <a:latin typeface="Raleway"/>
              <a:ea typeface="Raleway"/>
              <a:cs typeface="Raleway"/>
              <a:sym typeface="Raleway"/>
            </a:endParaRPr>
          </a:p>
          <a:p>
            <a:pPr indent="-292100" lvl="0" marL="457200" rtl="0" algn="l">
              <a:lnSpc>
                <a:spcPct val="115000"/>
              </a:lnSpc>
              <a:spcBef>
                <a:spcPts val="0"/>
              </a:spcBef>
              <a:spcAft>
                <a:spcPts val="0"/>
              </a:spcAft>
              <a:buClr>
                <a:srgbClr val="1A1B47"/>
              </a:buClr>
              <a:buSzPts val="1000"/>
              <a:buChar char="●"/>
            </a:pPr>
            <a:r>
              <a:rPr lang="fr" sz="1100">
                <a:solidFill>
                  <a:srgbClr val="1A1B47"/>
                </a:solidFill>
                <a:latin typeface="Raleway"/>
                <a:ea typeface="Raleway"/>
                <a:cs typeface="Raleway"/>
                <a:sym typeface="Raleway"/>
              </a:rPr>
              <a:t>Coaching collectif et performance d’équipe</a:t>
            </a:r>
            <a:endParaRPr sz="1100">
              <a:solidFill>
                <a:srgbClr val="1A1B47"/>
              </a:solidFill>
              <a:latin typeface="Raleway"/>
              <a:ea typeface="Raleway"/>
              <a:cs typeface="Raleway"/>
              <a:sym typeface="Raleway"/>
            </a:endParaRPr>
          </a:p>
          <a:p>
            <a:pPr indent="-292100" lvl="0" marL="457200" rtl="0" algn="l">
              <a:lnSpc>
                <a:spcPct val="115000"/>
              </a:lnSpc>
              <a:spcBef>
                <a:spcPts val="0"/>
              </a:spcBef>
              <a:spcAft>
                <a:spcPts val="0"/>
              </a:spcAft>
              <a:buClr>
                <a:srgbClr val="1A1B47"/>
              </a:buClr>
              <a:buSzPts val="1000"/>
              <a:buChar char="●"/>
            </a:pPr>
            <a:r>
              <a:rPr lang="fr" sz="1100">
                <a:solidFill>
                  <a:srgbClr val="1A1B47"/>
                </a:solidFill>
                <a:latin typeface="Raleway"/>
                <a:ea typeface="Raleway"/>
                <a:cs typeface="Raleway"/>
                <a:sym typeface="Raleway"/>
              </a:rPr>
              <a:t>Recrutement et mobilité interne</a:t>
            </a:r>
            <a:endParaRPr sz="1100">
              <a:solidFill>
                <a:srgbClr val="1A1B47"/>
              </a:solidFill>
              <a:latin typeface="Raleway"/>
              <a:ea typeface="Raleway"/>
              <a:cs typeface="Raleway"/>
              <a:sym typeface="Raleway"/>
            </a:endParaRPr>
          </a:p>
          <a:p>
            <a:pPr indent="-298450" lvl="0" marL="457200" rtl="0" algn="l">
              <a:lnSpc>
                <a:spcPct val="115000"/>
              </a:lnSpc>
              <a:spcBef>
                <a:spcPts val="0"/>
              </a:spcBef>
              <a:spcAft>
                <a:spcPts val="0"/>
              </a:spcAft>
              <a:buClr>
                <a:srgbClr val="1A1B47"/>
              </a:buClr>
              <a:buSzPts val="1100"/>
              <a:buFont typeface="Raleway"/>
              <a:buChar char="●"/>
            </a:pPr>
            <a:r>
              <a:rPr lang="fr" sz="1100">
                <a:solidFill>
                  <a:srgbClr val="1A1B47"/>
                </a:solidFill>
                <a:latin typeface="Raleway"/>
                <a:ea typeface="Raleway"/>
                <a:cs typeface="Raleway"/>
                <a:sym typeface="Raleway"/>
              </a:rPr>
              <a:t>Onboarding de managers</a:t>
            </a:r>
            <a:endParaRPr sz="1100">
              <a:solidFill>
                <a:srgbClr val="1A1B47"/>
              </a:solidFill>
              <a:latin typeface="Raleway"/>
              <a:ea typeface="Raleway"/>
              <a:cs typeface="Raleway"/>
              <a:sym typeface="Raleway"/>
            </a:endParaRPr>
          </a:p>
          <a:p>
            <a:pPr indent="-292100" lvl="0" marL="457200" rtl="0" algn="l">
              <a:lnSpc>
                <a:spcPct val="115000"/>
              </a:lnSpc>
              <a:spcBef>
                <a:spcPts val="0"/>
              </a:spcBef>
              <a:spcAft>
                <a:spcPts val="0"/>
              </a:spcAft>
              <a:buClr>
                <a:srgbClr val="1A1B47"/>
              </a:buClr>
              <a:buSzPts val="1000"/>
              <a:buChar char="●"/>
            </a:pPr>
            <a:r>
              <a:rPr lang="fr" sz="1100">
                <a:solidFill>
                  <a:srgbClr val="1A1B47"/>
                </a:solidFill>
                <a:latin typeface="Raleway"/>
                <a:ea typeface="Raleway"/>
                <a:cs typeface="Raleway"/>
                <a:sym typeface="Raleway"/>
              </a:rPr>
              <a:t>Intégration dans des prog. de formation / séminaires</a:t>
            </a:r>
            <a:endParaRPr sz="1100">
              <a:solidFill>
                <a:srgbClr val="1A1B47"/>
              </a:solidFill>
              <a:latin typeface="Raleway"/>
              <a:ea typeface="Raleway"/>
              <a:cs typeface="Raleway"/>
              <a:sym typeface="Raleway"/>
            </a:endParaRPr>
          </a:p>
          <a:p>
            <a:pPr indent="-298450" lvl="0" marL="457200" rtl="0" algn="l">
              <a:lnSpc>
                <a:spcPct val="115000"/>
              </a:lnSpc>
              <a:spcBef>
                <a:spcPts val="0"/>
              </a:spcBef>
              <a:spcAft>
                <a:spcPts val="0"/>
              </a:spcAft>
              <a:buClr>
                <a:srgbClr val="1A1B47"/>
              </a:buClr>
              <a:buSzPts val="1100"/>
              <a:buFont typeface="Raleway"/>
              <a:buChar char="●"/>
            </a:pPr>
            <a:r>
              <a:rPr lang="fr" sz="1100">
                <a:solidFill>
                  <a:srgbClr val="1A1B47"/>
                </a:solidFill>
                <a:latin typeface="Raleway"/>
                <a:ea typeface="Raleway"/>
                <a:cs typeface="Raleway"/>
                <a:sym typeface="Raleway"/>
              </a:rPr>
              <a:t>Bilan de compétences</a:t>
            </a:r>
            <a:endParaRPr sz="1100">
              <a:solidFill>
                <a:srgbClr val="1A1B47"/>
              </a:solidFill>
              <a:latin typeface="Raleway"/>
              <a:ea typeface="Raleway"/>
              <a:cs typeface="Raleway"/>
              <a:sym typeface="Raleway"/>
            </a:endParaRPr>
          </a:p>
        </p:txBody>
      </p:sp>
      <p:sp>
        <p:nvSpPr>
          <p:cNvPr id="593" name="Google Shape;593;g373351e3b97_0_336"/>
          <p:cNvSpPr txBox="1"/>
          <p:nvPr/>
        </p:nvSpPr>
        <p:spPr>
          <a:xfrm>
            <a:off x="4687025" y="2603375"/>
            <a:ext cx="411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a:solidFill>
                  <a:srgbClr val="2E3A8A"/>
                </a:solidFill>
                <a:latin typeface="Raleway"/>
                <a:ea typeface="Raleway"/>
                <a:cs typeface="Raleway"/>
                <a:sym typeface="Raleway"/>
              </a:rPr>
              <a:t>Un écosystème conçu pour soutenir votre développement :</a:t>
            </a:r>
            <a:endParaRPr>
              <a:solidFill>
                <a:srgbClr val="2E3A8A"/>
              </a:solidFill>
            </a:endParaRPr>
          </a:p>
        </p:txBody>
      </p:sp>
      <p:sp>
        <p:nvSpPr>
          <p:cNvPr id="594" name="Google Shape;594;g373351e3b97_0_336"/>
          <p:cNvSpPr txBox="1"/>
          <p:nvPr/>
        </p:nvSpPr>
        <p:spPr>
          <a:xfrm>
            <a:off x="4521724" y="3095750"/>
            <a:ext cx="3974700" cy="1716900"/>
          </a:xfrm>
          <a:prstGeom prst="rect">
            <a:avLst/>
          </a:prstGeom>
          <a:noFill/>
          <a:ln>
            <a:noFill/>
          </a:ln>
        </p:spPr>
        <p:txBody>
          <a:bodyPr anchorCtr="0" anchor="t" bIns="91425" lIns="91425" spcFirstLastPara="1" rIns="91425" wrap="square" tIns="91425">
            <a:spAutoFit/>
          </a:bodyPr>
          <a:lstStyle/>
          <a:p>
            <a:pPr indent="-292100" lvl="0" marL="457200" marR="0" rtl="0" algn="l">
              <a:lnSpc>
                <a:spcPct val="115000"/>
              </a:lnSpc>
              <a:spcBef>
                <a:spcPts val="1200"/>
              </a:spcBef>
              <a:spcAft>
                <a:spcPts val="0"/>
              </a:spcAft>
              <a:buClr>
                <a:srgbClr val="1A1B47"/>
              </a:buClr>
              <a:buSzPts val="1000"/>
              <a:buChar char="●"/>
            </a:pPr>
            <a:r>
              <a:rPr lang="fr" sz="1100">
                <a:solidFill>
                  <a:srgbClr val="1A1B47"/>
                </a:solidFill>
                <a:latin typeface="Raleway"/>
                <a:ea typeface="Raleway"/>
                <a:cs typeface="Raleway"/>
                <a:sym typeface="Raleway"/>
              </a:rPr>
              <a:t>Un réseau qui ouvre des opportunités business</a:t>
            </a:r>
            <a:endParaRPr sz="1100">
              <a:solidFill>
                <a:srgbClr val="1A1B47"/>
              </a:solidFill>
              <a:latin typeface="Raleway"/>
              <a:ea typeface="Raleway"/>
              <a:cs typeface="Raleway"/>
              <a:sym typeface="Raleway"/>
            </a:endParaRPr>
          </a:p>
          <a:p>
            <a:pPr indent="-292100" lvl="0" marL="457200" marR="0" rtl="0" algn="l">
              <a:lnSpc>
                <a:spcPct val="115000"/>
              </a:lnSpc>
              <a:spcBef>
                <a:spcPts val="0"/>
              </a:spcBef>
              <a:spcAft>
                <a:spcPts val="0"/>
              </a:spcAft>
              <a:buClr>
                <a:srgbClr val="1A1B47"/>
              </a:buClr>
              <a:buSzPts val="1000"/>
              <a:buChar char="●"/>
            </a:pPr>
            <a:r>
              <a:rPr lang="fr" sz="1100">
                <a:solidFill>
                  <a:srgbClr val="1A1B47"/>
                </a:solidFill>
                <a:latin typeface="Raleway"/>
                <a:ea typeface="Raleway"/>
                <a:cs typeface="Raleway"/>
                <a:sym typeface="Raleway"/>
              </a:rPr>
              <a:t>Une communauté active d’experts : webinaires, groupe whatsapp d'entraide…</a:t>
            </a:r>
            <a:endParaRPr sz="1100">
              <a:solidFill>
                <a:srgbClr val="1A1B47"/>
              </a:solidFill>
              <a:latin typeface="Raleway"/>
              <a:ea typeface="Raleway"/>
              <a:cs typeface="Raleway"/>
              <a:sym typeface="Raleway"/>
            </a:endParaRPr>
          </a:p>
          <a:p>
            <a:pPr indent="-292100" lvl="0" marL="457200" marR="0" rtl="0" algn="l">
              <a:lnSpc>
                <a:spcPct val="115000"/>
              </a:lnSpc>
              <a:spcBef>
                <a:spcPts val="0"/>
              </a:spcBef>
              <a:spcAft>
                <a:spcPts val="0"/>
              </a:spcAft>
              <a:buClr>
                <a:srgbClr val="1A1B47"/>
              </a:buClr>
              <a:buSzPts val="1000"/>
              <a:buChar char="●"/>
            </a:pPr>
            <a:r>
              <a:rPr lang="fr" sz="1100">
                <a:solidFill>
                  <a:srgbClr val="1A1B47"/>
                </a:solidFill>
                <a:latin typeface="Raleway"/>
                <a:ea typeface="Raleway"/>
                <a:cs typeface="Raleway"/>
                <a:sym typeface="Raleway"/>
              </a:rPr>
              <a:t>Une visibilité renforcée sur les différents canaux map &amp; match</a:t>
            </a:r>
            <a:endParaRPr sz="1100">
              <a:solidFill>
                <a:srgbClr val="1A1B47"/>
              </a:solidFill>
              <a:latin typeface="Raleway"/>
              <a:ea typeface="Raleway"/>
              <a:cs typeface="Raleway"/>
              <a:sym typeface="Raleway"/>
            </a:endParaRPr>
          </a:p>
          <a:p>
            <a:pPr indent="-292100" lvl="0" marL="457200" marR="0" rtl="0" algn="l">
              <a:lnSpc>
                <a:spcPct val="115000"/>
              </a:lnSpc>
              <a:spcBef>
                <a:spcPts val="0"/>
              </a:spcBef>
              <a:spcAft>
                <a:spcPts val="0"/>
              </a:spcAft>
              <a:buClr>
                <a:srgbClr val="1A1B47"/>
              </a:buClr>
              <a:buSzPts val="1000"/>
              <a:buChar char="●"/>
            </a:pPr>
            <a:r>
              <a:rPr lang="fr" sz="1100">
                <a:solidFill>
                  <a:srgbClr val="1A1B47"/>
                </a:solidFill>
                <a:latin typeface="Raleway"/>
                <a:ea typeface="Raleway"/>
                <a:cs typeface="Raleway"/>
                <a:sym typeface="Raleway"/>
              </a:rPr>
              <a:t>Une évolution continue de notre outil alimentée par le terrain</a:t>
            </a:r>
            <a:endParaRPr sz="1100">
              <a:solidFill>
                <a:srgbClr val="1A1B47"/>
              </a:solidFill>
              <a:latin typeface="Raleway"/>
              <a:ea typeface="Raleway"/>
              <a:cs typeface="Raleway"/>
              <a:sym typeface="Raleway"/>
            </a:endParaRPr>
          </a:p>
          <a:p>
            <a:pPr indent="-298450" lvl="0" marL="457200" marR="0" rtl="0" algn="l">
              <a:lnSpc>
                <a:spcPct val="115000"/>
              </a:lnSpc>
              <a:spcBef>
                <a:spcPts val="0"/>
              </a:spcBef>
              <a:spcAft>
                <a:spcPts val="0"/>
              </a:spcAft>
              <a:buClr>
                <a:srgbClr val="1A1B47"/>
              </a:buClr>
              <a:buSzPts val="1100"/>
              <a:buFont typeface="Raleway"/>
              <a:buChar char="●"/>
            </a:pPr>
            <a:r>
              <a:rPr lang="fr" sz="1100">
                <a:solidFill>
                  <a:srgbClr val="1A1B47"/>
                </a:solidFill>
                <a:latin typeface="Raleway"/>
                <a:ea typeface="Raleway"/>
                <a:cs typeface="Raleway"/>
                <a:sym typeface="Raleway"/>
              </a:rPr>
              <a:t>Exclusivités : ressources, cooptation, supervision…</a:t>
            </a:r>
            <a:endParaRPr sz="1100">
              <a:solidFill>
                <a:srgbClr val="1A1B47"/>
              </a:solidFill>
              <a:latin typeface="Raleway"/>
              <a:ea typeface="Raleway"/>
              <a:cs typeface="Raleway"/>
              <a:sym typeface="Raleway"/>
            </a:endParaRPr>
          </a:p>
        </p:txBody>
      </p:sp>
      <p:sp>
        <p:nvSpPr>
          <p:cNvPr id="595" name="Google Shape;595;g373351e3b97_0_336"/>
          <p:cNvSpPr txBox="1"/>
          <p:nvPr>
            <p:ph idx="4294967295" type="title"/>
          </p:nvPr>
        </p:nvSpPr>
        <p:spPr>
          <a:xfrm>
            <a:off x="197976" y="271100"/>
            <a:ext cx="8650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Notre écosystème de </a:t>
            </a:r>
            <a:r>
              <a:rPr b="1" lang="fr" sz="2500">
                <a:solidFill>
                  <a:srgbClr val="04AFE3"/>
                </a:solidFill>
                <a:latin typeface="Raleway"/>
                <a:ea typeface="Raleway"/>
                <a:cs typeface="Raleway"/>
                <a:sym typeface="Raleway"/>
              </a:rPr>
              <a:t>partenaires certifiés</a:t>
            </a:r>
            <a:endParaRPr b="1" sz="2500">
              <a:solidFill>
                <a:srgbClr val="04AFE3"/>
              </a:solidFill>
              <a:latin typeface="Raleway"/>
              <a:ea typeface="Raleway"/>
              <a:cs typeface="Raleway"/>
              <a:sym typeface="Raleway"/>
            </a:endParaRPr>
          </a:p>
        </p:txBody>
      </p:sp>
      <p:pic>
        <p:nvPicPr>
          <p:cNvPr id="596" name="Google Shape;596;g373351e3b97_0_336" title="icônes pour présentation (17).png"/>
          <p:cNvPicPr preferRelativeResize="0"/>
          <p:nvPr/>
        </p:nvPicPr>
        <p:blipFill rotWithShape="1">
          <a:blip r:embed="rId4">
            <a:alphaModFix/>
          </a:blip>
          <a:srcRect b="35519" l="78461" r="9836" t="42153"/>
          <a:stretch/>
        </p:blipFill>
        <p:spPr>
          <a:xfrm>
            <a:off x="3509927" y="1146758"/>
            <a:ext cx="638928" cy="685757"/>
          </a:xfrm>
          <a:prstGeom prst="rect">
            <a:avLst/>
          </a:prstGeom>
          <a:noFill/>
          <a:ln>
            <a:noFill/>
          </a:ln>
        </p:spPr>
      </p:pic>
      <p:pic>
        <p:nvPicPr>
          <p:cNvPr id="597" name="Google Shape;597;g373351e3b97_0_336" title="icônes pour présentation (17).png"/>
          <p:cNvPicPr preferRelativeResize="0"/>
          <p:nvPr/>
        </p:nvPicPr>
        <p:blipFill rotWithShape="1">
          <a:blip r:embed="rId4">
            <a:alphaModFix/>
          </a:blip>
          <a:srcRect b="41782" l="30469" r="57828" t="42153"/>
          <a:stretch/>
        </p:blipFill>
        <p:spPr>
          <a:xfrm>
            <a:off x="1399005" y="1150213"/>
            <a:ext cx="757344" cy="584842"/>
          </a:xfrm>
          <a:prstGeom prst="rect">
            <a:avLst/>
          </a:prstGeom>
          <a:noFill/>
          <a:ln>
            <a:noFill/>
          </a:ln>
        </p:spPr>
      </p:pic>
      <p:pic>
        <p:nvPicPr>
          <p:cNvPr id="598" name="Google Shape;598;g373351e3b97_0_336" title="icônes pour présentation (17).png"/>
          <p:cNvPicPr preferRelativeResize="0"/>
          <p:nvPr/>
        </p:nvPicPr>
        <p:blipFill rotWithShape="1">
          <a:blip r:embed="rId4">
            <a:alphaModFix/>
          </a:blip>
          <a:srcRect b="35519" l="7551" r="81889" t="42153"/>
          <a:stretch/>
        </p:blipFill>
        <p:spPr>
          <a:xfrm>
            <a:off x="502665" y="1090145"/>
            <a:ext cx="683362" cy="812851"/>
          </a:xfrm>
          <a:prstGeom prst="rect">
            <a:avLst/>
          </a:prstGeom>
          <a:noFill/>
          <a:ln>
            <a:noFill/>
          </a:ln>
        </p:spPr>
      </p:pic>
      <p:pic>
        <p:nvPicPr>
          <p:cNvPr id="599" name="Google Shape;599;g373351e3b97_0_336" title="icônes pour présentation (18).png"/>
          <p:cNvPicPr preferRelativeResize="0"/>
          <p:nvPr/>
        </p:nvPicPr>
        <p:blipFill rotWithShape="1">
          <a:blip r:embed="rId5">
            <a:alphaModFix/>
          </a:blip>
          <a:srcRect b="8623" l="67845" r="20641" t="71152"/>
          <a:stretch/>
        </p:blipFill>
        <p:spPr>
          <a:xfrm>
            <a:off x="2397784" y="1105314"/>
            <a:ext cx="683352" cy="6752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3" name="Shape 603"/>
        <p:cNvGrpSpPr/>
        <p:nvPr/>
      </p:nvGrpSpPr>
      <p:grpSpPr>
        <a:xfrm>
          <a:off x="0" y="0"/>
          <a:ext cx="0" cy="0"/>
          <a:chOff x="0" y="0"/>
          <a:chExt cx="0" cy="0"/>
        </a:xfrm>
      </p:grpSpPr>
      <p:grpSp>
        <p:nvGrpSpPr>
          <p:cNvPr id="604" name="Google Shape;604;g347a165e3e3_0_0"/>
          <p:cNvGrpSpPr/>
          <p:nvPr/>
        </p:nvGrpSpPr>
        <p:grpSpPr>
          <a:xfrm>
            <a:off x="4004971" y="4387239"/>
            <a:ext cx="1036955" cy="661702"/>
            <a:chOff x="416925" y="2393625"/>
            <a:chExt cx="3192596" cy="2037260"/>
          </a:xfrm>
        </p:grpSpPr>
        <p:pic>
          <p:nvPicPr>
            <p:cNvPr id="605" name="Google Shape;605;g347a165e3e3_0_0" title="LogoQualiopi-300dpi-Avec Marianne.png"/>
            <p:cNvPicPr preferRelativeResize="0"/>
            <p:nvPr/>
          </p:nvPicPr>
          <p:blipFill>
            <a:blip r:embed="rId3">
              <a:alphaModFix/>
            </a:blip>
            <a:stretch>
              <a:fillRect/>
            </a:stretch>
          </p:blipFill>
          <p:spPr>
            <a:xfrm>
              <a:off x="416925" y="2393625"/>
              <a:ext cx="3192596" cy="1704750"/>
            </a:xfrm>
            <a:prstGeom prst="rect">
              <a:avLst/>
            </a:prstGeom>
            <a:noFill/>
            <a:ln>
              <a:noFill/>
            </a:ln>
          </p:spPr>
        </p:pic>
        <p:sp>
          <p:nvSpPr>
            <p:cNvPr id="606" name="Google Shape;606;g347a165e3e3_0_0"/>
            <p:cNvSpPr txBox="1"/>
            <p:nvPr/>
          </p:nvSpPr>
          <p:spPr>
            <a:xfrm>
              <a:off x="664209" y="3738185"/>
              <a:ext cx="2727300" cy="692700"/>
            </a:xfrm>
            <a:prstGeom prst="rect">
              <a:avLst/>
            </a:prstGeom>
            <a:noFill/>
            <a:ln>
              <a:noFill/>
            </a:ln>
          </p:spPr>
          <p:txBody>
            <a:bodyPr anchorCtr="0" anchor="t" bIns="29700" lIns="29700" spcFirstLastPara="1" rIns="29700" wrap="square" tIns="29700">
              <a:spAutoFit/>
            </a:bodyPr>
            <a:lstStyle/>
            <a:p>
              <a:pPr indent="0" lvl="0" marL="0" rtl="0" algn="l">
                <a:spcBef>
                  <a:spcPts val="0"/>
                </a:spcBef>
                <a:spcAft>
                  <a:spcPts val="0"/>
                </a:spcAft>
                <a:buNone/>
              </a:pPr>
              <a:r>
                <a:rPr lang="fr" sz="357">
                  <a:solidFill>
                    <a:srgbClr val="1C2978"/>
                  </a:solidFill>
                </a:rPr>
                <a:t>La certification qualité a été délivrée</a:t>
              </a:r>
              <a:endParaRPr sz="357">
                <a:solidFill>
                  <a:srgbClr val="1C2978"/>
                </a:solidFill>
              </a:endParaRPr>
            </a:p>
            <a:p>
              <a:pPr indent="0" lvl="0" marL="0" rtl="0" algn="l">
                <a:spcBef>
                  <a:spcPts val="0"/>
                </a:spcBef>
                <a:spcAft>
                  <a:spcPts val="0"/>
                </a:spcAft>
                <a:buNone/>
              </a:pPr>
              <a:r>
                <a:rPr lang="fr" sz="357">
                  <a:solidFill>
                    <a:srgbClr val="1C2978"/>
                  </a:solidFill>
                </a:rPr>
                <a:t>au titre de la catégorie d’action suivante : </a:t>
              </a:r>
              <a:endParaRPr sz="357">
                <a:solidFill>
                  <a:srgbClr val="1C2978"/>
                </a:solidFill>
              </a:endParaRPr>
            </a:p>
            <a:p>
              <a:pPr indent="0" lvl="0" marL="0" rtl="0" algn="l">
                <a:spcBef>
                  <a:spcPts val="0"/>
                </a:spcBef>
                <a:spcAft>
                  <a:spcPts val="0"/>
                </a:spcAft>
                <a:buNone/>
              </a:pPr>
              <a:r>
                <a:rPr b="1" lang="fr" sz="357">
                  <a:solidFill>
                    <a:srgbClr val="1C2978"/>
                  </a:solidFill>
                </a:rPr>
                <a:t>Actions de formation</a:t>
              </a:r>
              <a:endParaRPr b="1" sz="357">
                <a:solidFill>
                  <a:srgbClr val="1C2978"/>
                </a:solidFill>
              </a:endParaRPr>
            </a:p>
          </p:txBody>
        </p:sp>
      </p:grpSp>
      <p:sp>
        <p:nvSpPr>
          <p:cNvPr id="607" name="Google Shape;607;g347a165e3e3_0_0"/>
          <p:cNvSpPr/>
          <p:nvPr/>
        </p:nvSpPr>
        <p:spPr>
          <a:xfrm>
            <a:off x="1770038" y="766101"/>
            <a:ext cx="5750700" cy="1734300"/>
          </a:xfrm>
          <a:prstGeom prst="re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E3A8A"/>
              </a:solidFill>
              <a:latin typeface="Arial"/>
              <a:ea typeface="Arial"/>
              <a:cs typeface="Arial"/>
              <a:sym typeface="Arial"/>
            </a:endParaRPr>
          </a:p>
        </p:txBody>
      </p:sp>
      <p:sp>
        <p:nvSpPr>
          <p:cNvPr id="608" name="Google Shape;608;g347a165e3e3_0_0"/>
          <p:cNvSpPr txBox="1"/>
          <p:nvPr/>
        </p:nvSpPr>
        <p:spPr>
          <a:xfrm>
            <a:off x="33740" y="4840421"/>
            <a:ext cx="39354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1" lang="fr" sz="1000" u="none" cap="none" strike="noStrike">
                <a:solidFill>
                  <a:srgbClr val="000000"/>
                </a:solidFill>
                <a:latin typeface="Raleway"/>
                <a:ea typeface="Raleway"/>
                <a:cs typeface="Raleway"/>
                <a:sym typeface="Raleway"/>
              </a:rPr>
              <a:t>* Organisme de formation éligible aux OPCO et certifié Qualiopi</a:t>
            </a:r>
            <a:endParaRPr b="0" i="1" sz="1000" u="none" cap="none" strike="noStrike">
              <a:solidFill>
                <a:srgbClr val="000000"/>
              </a:solidFill>
              <a:latin typeface="Raleway"/>
              <a:ea typeface="Raleway"/>
              <a:cs typeface="Raleway"/>
              <a:sym typeface="Raleway"/>
            </a:endParaRPr>
          </a:p>
        </p:txBody>
      </p:sp>
      <p:sp>
        <p:nvSpPr>
          <p:cNvPr id="609" name="Google Shape;609;g347a165e3e3_0_0"/>
          <p:cNvSpPr txBox="1"/>
          <p:nvPr/>
        </p:nvSpPr>
        <p:spPr>
          <a:xfrm>
            <a:off x="1668110" y="1967888"/>
            <a:ext cx="19821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1A1B47"/>
                </a:solidFill>
                <a:latin typeface="Raleway"/>
                <a:ea typeface="Raleway"/>
                <a:cs typeface="Raleway"/>
                <a:sym typeface="Raleway"/>
              </a:rPr>
              <a:t>Théorie </a:t>
            </a:r>
            <a:endParaRPr b="1" i="0" sz="1100" u="none" cap="none" strike="noStrike">
              <a:solidFill>
                <a:srgbClr val="1A1B47"/>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000"/>
              <a:buFont typeface="Arial"/>
              <a:buNone/>
            </a:pPr>
            <a:r>
              <a:rPr b="0" i="0" lang="fr" sz="900" u="none" cap="none" strike="noStrike">
                <a:solidFill>
                  <a:srgbClr val="1A1B47"/>
                </a:solidFill>
                <a:latin typeface="Raleway"/>
                <a:ea typeface="Raleway"/>
                <a:cs typeface="Raleway"/>
                <a:sym typeface="Raleway"/>
              </a:rPr>
              <a:t>En groupe ou en asynchrone</a:t>
            </a:r>
            <a:endParaRPr b="0" i="0" sz="900" u="none" cap="none" strike="noStrike">
              <a:solidFill>
                <a:srgbClr val="1A1B47"/>
              </a:solidFill>
              <a:latin typeface="Raleway"/>
              <a:ea typeface="Raleway"/>
              <a:cs typeface="Raleway"/>
              <a:sym typeface="Raleway"/>
            </a:endParaRPr>
          </a:p>
        </p:txBody>
      </p:sp>
      <p:sp>
        <p:nvSpPr>
          <p:cNvPr id="610" name="Google Shape;610;g347a165e3e3_0_0"/>
          <p:cNvSpPr txBox="1"/>
          <p:nvPr/>
        </p:nvSpPr>
        <p:spPr>
          <a:xfrm>
            <a:off x="5724038" y="1883288"/>
            <a:ext cx="1796700" cy="661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1A1B47"/>
                </a:solidFill>
                <a:latin typeface="Raleway"/>
                <a:ea typeface="Raleway"/>
                <a:cs typeface="Raleway"/>
                <a:sym typeface="Raleway"/>
              </a:rPr>
              <a:t>Appropriation personnalisée</a:t>
            </a:r>
            <a:endParaRPr b="1" i="0" sz="1100" u="none" cap="none" strike="noStrike">
              <a:solidFill>
                <a:srgbClr val="1A1B47"/>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000"/>
              <a:buFont typeface="Arial"/>
              <a:buNone/>
            </a:pPr>
            <a:r>
              <a:rPr b="0" i="0" lang="fr" sz="900" u="none" cap="none" strike="noStrike">
                <a:solidFill>
                  <a:srgbClr val="1A1B47"/>
                </a:solidFill>
                <a:latin typeface="Raleway"/>
                <a:ea typeface="Raleway"/>
                <a:cs typeface="Raleway"/>
                <a:sym typeface="Raleway"/>
              </a:rPr>
              <a:t>Un plan d’action personnel</a:t>
            </a:r>
            <a:endParaRPr b="0" i="0" sz="900" u="none" cap="none" strike="noStrike">
              <a:solidFill>
                <a:srgbClr val="1A1B47"/>
              </a:solidFill>
              <a:latin typeface="Raleway"/>
              <a:ea typeface="Raleway"/>
              <a:cs typeface="Raleway"/>
              <a:sym typeface="Raleway"/>
            </a:endParaRPr>
          </a:p>
        </p:txBody>
      </p:sp>
      <p:sp>
        <p:nvSpPr>
          <p:cNvPr id="611" name="Google Shape;611;g347a165e3e3_0_0"/>
          <p:cNvSpPr txBox="1"/>
          <p:nvPr/>
        </p:nvSpPr>
        <p:spPr>
          <a:xfrm>
            <a:off x="3746080" y="1967888"/>
            <a:ext cx="17502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fr" sz="1100" u="none" cap="none" strike="noStrike">
                <a:solidFill>
                  <a:srgbClr val="1A1B47"/>
                </a:solidFill>
                <a:latin typeface="Raleway"/>
                <a:ea typeface="Raleway"/>
                <a:cs typeface="Raleway"/>
                <a:sym typeface="Raleway"/>
              </a:rPr>
              <a:t>Entrainement</a:t>
            </a:r>
            <a:endParaRPr b="0" i="0" sz="1100" u="none" cap="none" strike="noStrike">
              <a:solidFill>
                <a:srgbClr val="1A1B47"/>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000"/>
              <a:buFont typeface="Arial"/>
              <a:buNone/>
            </a:pPr>
            <a:r>
              <a:rPr b="0" i="0" lang="fr" sz="900" u="none" cap="none" strike="noStrike">
                <a:solidFill>
                  <a:srgbClr val="1A1B47"/>
                </a:solidFill>
                <a:latin typeface="Raleway"/>
                <a:ea typeface="Raleway"/>
                <a:cs typeface="Raleway"/>
                <a:sym typeface="Raleway"/>
              </a:rPr>
              <a:t>En binôme ou en groupe</a:t>
            </a:r>
            <a:endParaRPr b="0" i="0" sz="900" u="none" cap="none" strike="noStrike">
              <a:solidFill>
                <a:srgbClr val="1A1B47"/>
              </a:solidFill>
              <a:latin typeface="Raleway"/>
              <a:ea typeface="Raleway"/>
              <a:cs typeface="Raleway"/>
              <a:sym typeface="Raleway"/>
            </a:endParaRPr>
          </a:p>
        </p:txBody>
      </p:sp>
      <p:sp>
        <p:nvSpPr>
          <p:cNvPr id="612" name="Google Shape;612;g347a165e3e3_0_0"/>
          <p:cNvSpPr txBox="1"/>
          <p:nvPr/>
        </p:nvSpPr>
        <p:spPr>
          <a:xfrm rot="238">
            <a:off x="2477438" y="746480"/>
            <a:ext cx="4335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fr" sz="1200" u="sng" cap="none" strike="noStrike">
                <a:solidFill>
                  <a:srgbClr val="1A1B47"/>
                </a:solidFill>
                <a:latin typeface="Raleway"/>
                <a:ea typeface="Raleway"/>
                <a:cs typeface="Raleway"/>
                <a:sym typeface="Raleway"/>
              </a:rPr>
              <a:t>Trois piliers d’apprentissage</a:t>
            </a:r>
            <a:endParaRPr b="1" i="0" sz="1200" u="sng" cap="none" strike="noStrike">
              <a:solidFill>
                <a:srgbClr val="1A1B47"/>
              </a:solidFill>
              <a:latin typeface="Raleway"/>
              <a:ea typeface="Raleway"/>
              <a:cs typeface="Raleway"/>
              <a:sym typeface="Raleway"/>
            </a:endParaRPr>
          </a:p>
        </p:txBody>
      </p:sp>
      <p:sp>
        <p:nvSpPr>
          <p:cNvPr id="613" name="Google Shape;613;g347a165e3e3_0_0"/>
          <p:cNvSpPr/>
          <p:nvPr/>
        </p:nvSpPr>
        <p:spPr>
          <a:xfrm>
            <a:off x="6079585" y="2994555"/>
            <a:ext cx="2694600" cy="386100"/>
          </a:xfrm>
          <a:prstGeom prst="rect">
            <a:avLst/>
          </a:prstGeom>
          <a:solidFill>
            <a:srgbClr val="BBE8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fr" sz="1100" u="none" cap="none" strike="noStrike">
                <a:solidFill>
                  <a:srgbClr val="1A1B47"/>
                </a:solidFill>
                <a:latin typeface="Raleway Medium"/>
                <a:ea typeface="Raleway Medium"/>
                <a:cs typeface="Raleway Medium"/>
                <a:sym typeface="Raleway Medium"/>
              </a:rPr>
              <a:t>Manager par les talents (½ journée)</a:t>
            </a:r>
            <a:endParaRPr sz="1100" u="none" cap="none" strike="noStrike">
              <a:solidFill>
                <a:srgbClr val="1A1B47"/>
              </a:solidFill>
              <a:latin typeface="Raleway Medium"/>
              <a:ea typeface="Raleway Medium"/>
              <a:cs typeface="Raleway Medium"/>
              <a:sym typeface="Raleway Medium"/>
            </a:endParaRPr>
          </a:p>
        </p:txBody>
      </p:sp>
      <p:sp>
        <p:nvSpPr>
          <p:cNvPr id="614" name="Google Shape;614;g347a165e3e3_0_0"/>
          <p:cNvSpPr/>
          <p:nvPr/>
        </p:nvSpPr>
        <p:spPr>
          <a:xfrm>
            <a:off x="6079585" y="3447854"/>
            <a:ext cx="2694600" cy="386100"/>
          </a:xfrm>
          <a:prstGeom prst="rect">
            <a:avLst/>
          </a:prstGeom>
          <a:solidFill>
            <a:srgbClr val="BBE8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fr" sz="1100" u="none" cap="none" strike="noStrike">
                <a:solidFill>
                  <a:srgbClr val="1A1B47"/>
                </a:solidFill>
                <a:latin typeface="Raleway Medium"/>
                <a:ea typeface="Raleway Medium"/>
                <a:cs typeface="Raleway Medium"/>
                <a:sym typeface="Raleway Medium"/>
              </a:rPr>
              <a:t>Formation primo manager</a:t>
            </a:r>
            <a:endParaRPr sz="1100" u="none" cap="none" strike="noStrike">
              <a:solidFill>
                <a:srgbClr val="1A1B47"/>
              </a:solidFill>
              <a:latin typeface="Raleway Medium"/>
              <a:ea typeface="Raleway Medium"/>
              <a:cs typeface="Raleway Medium"/>
              <a:sym typeface="Raleway Medium"/>
            </a:endParaRPr>
          </a:p>
        </p:txBody>
      </p:sp>
      <p:sp>
        <p:nvSpPr>
          <p:cNvPr id="615" name="Google Shape;615;g347a165e3e3_0_0"/>
          <p:cNvSpPr/>
          <p:nvPr/>
        </p:nvSpPr>
        <p:spPr>
          <a:xfrm>
            <a:off x="6064985" y="2559843"/>
            <a:ext cx="2694600" cy="386100"/>
          </a:xfrm>
          <a:prstGeom prst="rect">
            <a:avLst/>
          </a:prstGeom>
          <a:solidFill>
            <a:srgbClr val="1E225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fr" sz="1200" u="none" cap="none" strike="noStrike">
                <a:solidFill>
                  <a:schemeClr val="lt1"/>
                </a:solidFill>
                <a:latin typeface="Raleway"/>
                <a:ea typeface="Raleway"/>
                <a:cs typeface="Raleway"/>
                <a:sym typeface="Raleway"/>
              </a:rPr>
              <a:t>Pour les managers et dirigeants</a:t>
            </a:r>
            <a:endParaRPr b="0" i="0" sz="1200" u="none" cap="none" strike="noStrike">
              <a:solidFill>
                <a:srgbClr val="FFFFFF"/>
              </a:solidFill>
              <a:latin typeface="Roboto"/>
              <a:ea typeface="Roboto"/>
              <a:cs typeface="Roboto"/>
              <a:sym typeface="Roboto"/>
            </a:endParaRPr>
          </a:p>
        </p:txBody>
      </p:sp>
      <p:sp>
        <p:nvSpPr>
          <p:cNvPr id="616" name="Google Shape;616;g347a165e3e3_0_0"/>
          <p:cNvSpPr/>
          <p:nvPr/>
        </p:nvSpPr>
        <p:spPr>
          <a:xfrm>
            <a:off x="6079585" y="4395267"/>
            <a:ext cx="2694600" cy="386100"/>
          </a:xfrm>
          <a:prstGeom prst="rect">
            <a:avLst/>
          </a:prstGeom>
          <a:solidFill>
            <a:srgbClr val="A26AAA"/>
          </a:solidFill>
          <a:ln cap="flat" cmpd="sng" w="9525">
            <a:solidFill>
              <a:srgbClr val="A26AA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fr" sz="1100" u="none" cap="none" strike="noStrike">
                <a:solidFill>
                  <a:schemeClr val="lt1"/>
                </a:solidFill>
                <a:latin typeface="Raleway Medium"/>
                <a:ea typeface="Raleway Medium"/>
                <a:cs typeface="Raleway Medium"/>
                <a:sym typeface="Raleway Medium"/>
              </a:rPr>
              <a:t>Sur mesure</a:t>
            </a:r>
            <a:endParaRPr sz="1100" u="none" cap="none" strike="noStrike">
              <a:solidFill>
                <a:schemeClr val="lt1"/>
              </a:solidFill>
              <a:latin typeface="Raleway Medium"/>
              <a:ea typeface="Raleway Medium"/>
              <a:cs typeface="Raleway Medium"/>
              <a:sym typeface="Raleway Medium"/>
            </a:endParaRPr>
          </a:p>
        </p:txBody>
      </p:sp>
      <p:sp>
        <p:nvSpPr>
          <p:cNvPr id="617" name="Google Shape;617;g347a165e3e3_0_0"/>
          <p:cNvSpPr/>
          <p:nvPr/>
        </p:nvSpPr>
        <p:spPr>
          <a:xfrm>
            <a:off x="6079585" y="3919834"/>
            <a:ext cx="2694600" cy="386100"/>
          </a:xfrm>
          <a:prstGeom prst="rect">
            <a:avLst/>
          </a:prstGeom>
          <a:solidFill>
            <a:srgbClr val="BBE8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fr" sz="1100" u="none" cap="none" strike="noStrike">
                <a:solidFill>
                  <a:srgbClr val="1A1B47"/>
                </a:solidFill>
                <a:latin typeface="Raleway Medium"/>
                <a:ea typeface="Raleway Medium"/>
                <a:cs typeface="Raleway Medium"/>
                <a:sym typeface="Raleway Medium"/>
              </a:rPr>
              <a:t>Learnex</a:t>
            </a:r>
            <a:endParaRPr sz="1100" u="none" cap="none" strike="noStrike">
              <a:solidFill>
                <a:srgbClr val="1A1B47"/>
              </a:solidFill>
              <a:latin typeface="Raleway Medium"/>
              <a:ea typeface="Raleway Medium"/>
              <a:cs typeface="Raleway Medium"/>
              <a:sym typeface="Raleway Medium"/>
            </a:endParaRPr>
          </a:p>
        </p:txBody>
      </p:sp>
      <p:sp>
        <p:nvSpPr>
          <p:cNvPr id="618" name="Google Shape;618;g347a165e3e3_0_0"/>
          <p:cNvSpPr/>
          <p:nvPr/>
        </p:nvSpPr>
        <p:spPr>
          <a:xfrm>
            <a:off x="3190738" y="2987694"/>
            <a:ext cx="2694600" cy="3861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fr" sz="1100" u="none" cap="none" strike="noStrike">
                <a:solidFill>
                  <a:schemeClr val="lt1"/>
                </a:solidFill>
                <a:latin typeface="Raleway Medium"/>
                <a:ea typeface="Raleway Medium"/>
                <a:cs typeface="Raleway Medium"/>
                <a:sym typeface="Raleway Medium"/>
              </a:rPr>
              <a:t>Devenir référent map &amp; match</a:t>
            </a:r>
            <a:endParaRPr sz="1100" u="none" cap="none" strike="noStrike">
              <a:solidFill>
                <a:schemeClr val="lt1"/>
              </a:solidFill>
              <a:latin typeface="Raleway Medium"/>
              <a:ea typeface="Raleway Medium"/>
              <a:cs typeface="Raleway Medium"/>
              <a:sym typeface="Raleway Medium"/>
            </a:endParaRPr>
          </a:p>
        </p:txBody>
      </p:sp>
      <p:sp>
        <p:nvSpPr>
          <p:cNvPr id="619" name="Google Shape;619;g347a165e3e3_0_0"/>
          <p:cNvSpPr/>
          <p:nvPr/>
        </p:nvSpPr>
        <p:spPr>
          <a:xfrm>
            <a:off x="3176138" y="2552982"/>
            <a:ext cx="2694600" cy="386100"/>
          </a:xfrm>
          <a:prstGeom prst="rect">
            <a:avLst/>
          </a:prstGeom>
          <a:solidFill>
            <a:srgbClr val="1E225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fr" sz="1200" u="none" cap="none" strike="noStrike">
                <a:solidFill>
                  <a:schemeClr val="lt1"/>
                </a:solidFill>
                <a:latin typeface="Raleway"/>
                <a:ea typeface="Raleway"/>
                <a:cs typeface="Raleway"/>
                <a:sym typeface="Raleway"/>
              </a:rPr>
              <a:t>Pour les DRH et HRBP</a:t>
            </a:r>
            <a:endParaRPr b="0" i="0" sz="1200" u="none" cap="none" strike="noStrike">
              <a:solidFill>
                <a:srgbClr val="FFFFFF"/>
              </a:solidFill>
              <a:latin typeface="Roboto"/>
              <a:ea typeface="Roboto"/>
              <a:cs typeface="Roboto"/>
              <a:sym typeface="Roboto"/>
            </a:endParaRPr>
          </a:p>
        </p:txBody>
      </p:sp>
      <p:sp>
        <p:nvSpPr>
          <p:cNvPr id="620" name="Google Shape;620;g347a165e3e3_0_0"/>
          <p:cNvSpPr/>
          <p:nvPr/>
        </p:nvSpPr>
        <p:spPr>
          <a:xfrm>
            <a:off x="3161663" y="3906714"/>
            <a:ext cx="2694600" cy="386100"/>
          </a:xfrm>
          <a:prstGeom prst="rect">
            <a:avLst/>
          </a:prstGeom>
          <a:solidFill>
            <a:srgbClr val="BBE8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000"/>
              <a:buFont typeface="Arial"/>
              <a:buNone/>
            </a:pPr>
            <a:r>
              <a:rPr lang="fr" sz="1100" u="none" cap="none" strike="noStrike">
                <a:solidFill>
                  <a:srgbClr val="1A1B47"/>
                </a:solidFill>
                <a:latin typeface="Raleway Medium"/>
                <a:ea typeface="Raleway Medium"/>
                <a:cs typeface="Raleway Medium"/>
                <a:sym typeface="Raleway Medium"/>
              </a:rPr>
              <a:t>Optimiser l’engagement et la performance collective</a:t>
            </a:r>
            <a:endParaRPr sz="1100" u="none" cap="none" strike="noStrike">
              <a:solidFill>
                <a:srgbClr val="1A1B47"/>
              </a:solidFill>
              <a:latin typeface="Raleway Medium"/>
              <a:ea typeface="Raleway Medium"/>
              <a:cs typeface="Raleway Medium"/>
              <a:sym typeface="Raleway Medium"/>
            </a:endParaRPr>
          </a:p>
        </p:txBody>
      </p:sp>
      <p:sp>
        <p:nvSpPr>
          <p:cNvPr id="621" name="Google Shape;621;g347a165e3e3_0_0"/>
          <p:cNvSpPr/>
          <p:nvPr/>
        </p:nvSpPr>
        <p:spPr>
          <a:xfrm>
            <a:off x="3194948" y="3426200"/>
            <a:ext cx="2694600" cy="386100"/>
          </a:xfrm>
          <a:prstGeom prst="rect">
            <a:avLst/>
          </a:prstGeom>
          <a:solidFill>
            <a:srgbClr val="BBE8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000"/>
              <a:buFont typeface="Arial"/>
              <a:buNone/>
            </a:pPr>
            <a:r>
              <a:rPr lang="fr" sz="1100" u="none" cap="none" strike="noStrike">
                <a:solidFill>
                  <a:srgbClr val="1A1B47"/>
                </a:solidFill>
                <a:latin typeface="Raleway Medium"/>
                <a:ea typeface="Raleway Medium"/>
                <a:cs typeface="Raleway Medium"/>
                <a:sym typeface="Raleway Medium"/>
              </a:rPr>
              <a:t>Enrichir les recrutements et, la gestion des talents</a:t>
            </a:r>
            <a:endParaRPr sz="1100" u="none" cap="none" strike="noStrike">
              <a:solidFill>
                <a:srgbClr val="1A1B47"/>
              </a:solidFill>
              <a:latin typeface="Raleway Medium"/>
              <a:ea typeface="Raleway Medium"/>
              <a:cs typeface="Raleway Medium"/>
              <a:sym typeface="Raleway Medium"/>
            </a:endParaRPr>
          </a:p>
        </p:txBody>
      </p:sp>
      <p:sp>
        <p:nvSpPr>
          <p:cNvPr id="622" name="Google Shape;622;g347a165e3e3_0_0"/>
          <p:cNvSpPr/>
          <p:nvPr/>
        </p:nvSpPr>
        <p:spPr>
          <a:xfrm>
            <a:off x="384415" y="2999024"/>
            <a:ext cx="2694600" cy="3861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fr" sz="1100" u="none" cap="none" strike="noStrike">
                <a:solidFill>
                  <a:schemeClr val="lt1"/>
                </a:solidFill>
                <a:latin typeface="Raleway Medium"/>
                <a:ea typeface="Raleway Medium"/>
                <a:cs typeface="Raleway Medium"/>
                <a:sym typeface="Raleway Medium"/>
              </a:rPr>
              <a:t>Devenir expert map &amp; match </a:t>
            </a:r>
            <a:endParaRPr sz="1100" u="none" cap="none" strike="noStrike">
              <a:solidFill>
                <a:schemeClr val="lt1"/>
              </a:solidFill>
              <a:latin typeface="Raleway Medium"/>
              <a:ea typeface="Raleway Medium"/>
              <a:cs typeface="Raleway Medium"/>
              <a:sym typeface="Raleway Medium"/>
            </a:endParaRPr>
          </a:p>
        </p:txBody>
      </p:sp>
      <p:sp>
        <p:nvSpPr>
          <p:cNvPr id="623" name="Google Shape;623;g347a165e3e3_0_0"/>
          <p:cNvSpPr/>
          <p:nvPr/>
        </p:nvSpPr>
        <p:spPr>
          <a:xfrm>
            <a:off x="384415" y="3907588"/>
            <a:ext cx="2694600" cy="386100"/>
          </a:xfrm>
          <a:prstGeom prst="rect">
            <a:avLst/>
          </a:prstGeom>
          <a:solidFill>
            <a:srgbClr val="BBE8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fr" sz="1100" u="none" cap="none" strike="noStrike">
                <a:solidFill>
                  <a:srgbClr val="1A1B47"/>
                </a:solidFill>
                <a:latin typeface="Raleway Medium"/>
                <a:ea typeface="Raleway Medium"/>
                <a:cs typeface="Raleway Medium"/>
                <a:sym typeface="Raleway Medium"/>
              </a:rPr>
              <a:t>Animer un atelier collectif</a:t>
            </a:r>
            <a:endParaRPr sz="1100" u="none" cap="none" strike="noStrike">
              <a:solidFill>
                <a:srgbClr val="1A1B47"/>
              </a:solidFill>
              <a:latin typeface="Raleway Medium"/>
              <a:ea typeface="Raleway Medium"/>
              <a:cs typeface="Raleway Medium"/>
              <a:sym typeface="Raleway Medium"/>
            </a:endParaRPr>
          </a:p>
        </p:txBody>
      </p:sp>
      <p:sp>
        <p:nvSpPr>
          <p:cNvPr id="624" name="Google Shape;624;g347a165e3e3_0_0"/>
          <p:cNvSpPr/>
          <p:nvPr/>
        </p:nvSpPr>
        <p:spPr>
          <a:xfrm>
            <a:off x="369815" y="2564312"/>
            <a:ext cx="2694600" cy="386100"/>
          </a:xfrm>
          <a:prstGeom prst="rect">
            <a:avLst/>
          </a:prstGeom>
          <a:solidFill>
            <a:srgbClr val="1E225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fr" sz="1200" u="none" cap="none" strike="noStrike">
                <a:solidFill>
                  <a:schemeClr val="lt1"/>
                </a:solidFill>
                <a:latin typeface="Raleway"/>
                <a:ea typeface="Raleway"/>
                <a:cs typeface="Raleway"/>
                <a:sym typeface="Raleway"/>
              </a:rPr>
              <a:t>Pour les consultants et les coachs</a:t>
            </a:r>
            <a:endParaRPr b="0" i="0" sz="1200" u="none" cap="none" strike="noStrike">
              <a:solidFill>
                <a:srgbClr val="FFFFFF"/>
              </a:solidFill>
              <a:latin typeface="Roboto"/>
              <a:ea typeface="Roboto"/>
              <a:cs typeface="Roboto"/>
              <a:sym typeface="Roboto"/>
            </a:endParaRPr>
          </a:p>
        </p:txBody>
      </p:sp>
      <p:sp>
        <p:nvSpPr>
          <p:cNvPr id="625" name="Google Shape;625;g347a165e3e3_0_0"/>
          <p:cNvSpPr/>
          <p:nvPr/>
        </p:nvSpPr>
        <p:spPr>
          <a:xfrm>
            <a:off x="384415" y="4398583"/>
            <a:ext cx="2694600" cy="386100"/>
          </a:xfrm>
          <a:prstGeom prst="rect">
            <a:avLst/>
          </a:prstGeom>
          <a:solidFill>
            <a:srgbClr val="BBE8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fr" sz="1100" u="none" cap="none" strike="noStrike">
                <a:solidFill>
                  <a:srgbClr val="1A1B47"/>
                </a:solidFill>
                <a:latin typeface="Raleway Medium"/>
                <a:ea typeface="Raleway Medium"/>
                <a:cs typeface="Raleway Medium"/>
                <a:sym typeface="Raleway Medium"/>
              </a:rPr>
              <a:t>Accompagner une transformation</a:t>
            </a:r>
            <a:endParaRPr sz="1100" u="none" cap="none" strike="noStrike">
              <a:solidFill>
                <a:srgbClr val="1A1B47"/>
              </a:solidFill>
              <a:latin typeface="Raleway Medium"/>
              <a:ea typeface="Raleway Medium"/>
              <a:cs typeface="Raleway Medium"/>
              <a:sym typeface="Raleway Medium"/>
            </a:endParaRPr>
          </a:p>
        </p:txBody>
      </p:sp>
      <p:sp>
        <p:nvSpPr>
          <p:cNvPr id="626" name="Google Shape;626;g347a165e3e3_0_0"/>
          <p:cNvSpPr/>
          <p:nvPr/>
        </p:nvSpPr>
        <p:spPr>
          <a:xfrm>
            <a:off x="384415" y="3437543"/>
            <a:ext cx="2694600" cy="386100"/>
          </a:xfrm>
          <a:prstGeom prst="rect">
            <a:avLst/>
          </a:prstGeom>
          <a:solidFill>
            <a:srgbClr val="BBE8F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lang="fr" sz="1100" u="none" cap="none" strike="noStrike">
                <a:solidFill>
                  <a:srgbClr val="1A1B47"/>
                </a:solidFill>
                <a:latin typeface="Raleway Medium"/>
                <a:ea typeface="Raleway Medium"/>
                <a:cs typeface="Raleway Medium"/>
                <a:sym typeface="Raleway Medium"/>
              </a:rPr>
              <a:t>Enrichir les recrutements et la mobilité</a:t>
            </a:r>
            <a:endParaRPr sz="1100" u="none" cap="none" strike="noStrike">
              <a:solidFill>
                <a:srgbClr val="1A1B47"/>
              </a:solidFill>
              <a:latin typeface="Raleway Medium"/>
              <a:ea typeface="Raleway Medium"/>
              <a:cs typeface="Raleway Medium"/>
              <a:sym typeface="Raleway Medium"/>
            </a:endParaRPr>
          </a:p>
        </p:txBody>
      </p:sp>
      <p:pic>
        <p:nvPicPr>
          <p:cNvPr descr="Livres contour" id="627" name="Google Shape;627;g347a165e3e3_0_0"/>
          <p:cNvPicPr preferRelativeResize="0"/>
          <p:nvPr/>
        </p:nvPicPr>
        <p:blipFill rotWithShape="1">
          <a:blip r:embed="rId4">
            <a:alphaModFix/>
          </a:blip>
          <a:srcRect b="0" l="0" r="0" t="0"/>
          <a:stretch/>
        </p:blipFill>
        <p:spPr>
          <a:xfrm>
            <a:off x="2201960" y="1119122"/>
            <a:ext cx="914400" cy="914400"/>
          </a:xfrm>
          <a:prstGeom prst="rect">
            <a:avLst/>
          </a:prstGeom>
          <a:noFill/>
          <a:ln>
            <a:noFill/>
          </a:ln>
        </p:spPr>
      </p:pic>
      <p:pic>
        <p:nvPicPr>
          <p:cNvPr descr="Salle de conseil contour" id="628" name="Google Shape;628;g347a165e3e3_0_0"/>
          <p:cNvPicPr preferRelativeResize="0"/>
          <p:nvPr/>
        </p:nvPicPr>
        <p:blipFill rotWithShape="1">
          <a:blip r:embed="rId5">
            <a:alphaModFix/>
          </a:blip>
          <a:srcRect b="0" l="0" r="0" t="0"/>
          <a:stretch/>
        </p:blipFill>
        <p:spPr>
          <a:xfrm>
            <a:off x="6149718" y="1119122"/>
            <a:ext cx="914400" cy="914400"/>
          </a:xfrm>
          <a:prstGeom prst="rect">
            <a:avLst/>
          </a:prstGeom>
          <a:noFill/>
          <a:ln>
            <a:noFill/>
          </a:ln>
        </p:spPr>
      </p:pic>
      <p:pic>
        <p:nvPicPr>
          <p:cNvPr descr="Conseil d’administration contour" id="629" name="Google Shape;629;g347a165e3e3_0_0"/>
          <p:cNvPicPr preferRelativeResize="0"/>
          <p:nvPr/>
        </p:nvPicPr>
        <p:blipFill rotWithShape="1">
          <a:blip r:embed="rId6">
            <a:alphaModFix/>
          </a:blip>
          <a:srcRect b="0" l="0" r="0" t="0"/>
          <a:stretch/>
        </p:blipFill>
        <p:spPr>
          <a:xfrm>
            <a:off x="4116045" y="1119122"/>
            <a:ext cx="914400" cy="914400"/>
          </a:xfrm>
          <a:prstGeom prst="rect">
            <a:avLst/>
          </a:prstGeom>
          <a:noFill/>
          <a:ln>
            <a:noFill/>
          </a:ln>
        </p:spPr>
      </p:pic>
      <p:sp>
        <p:nvSpPr>
          <p:cNvPr id="630" name="Google Shape;630;g347a165e3e3_0_0"/>
          <p:cNvSpPr txBox="1"/>
          <p:nvPr/>
        </p:nvSpPr>
        <p:spPr>
          <a:xfrm rot="860243">
            <a:off x="7590739" y="356276"/>
            <a:ext cx="1425911" cy="338705"/>
          </a:xfrm>
          <a:prstGeom prst="rect">
            <a:avLst/>
          </a:prstGeom>
          <a:noFill/>
          <a:ln cap="flat" cmpd="sng" w="9525">
            <a:solidFill>
              <a:srgbClr val="2E3A8A"/>
            </a:solidFill>
            <a:prstDash val="dash"/>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1" lang="fr" sz="1000" u="none" cap="none" strike="noStrike">
                <a:solidFill>
                  <a:srgbClr val="2E3A8A"/>
                </a:solidFill>
                <a:latin typeface="Raleway"/>
                <a:ea typeface="Raleway"/>
                <a:cs typeface="Raleway"/>
                <a:sym typeface="Raleway"/>
              </a:rPr>
              <a:t>En Inter ou en Intra</a:t>
            </a:r>
            <a:endParaRPr b="1" i="1" sz="1000" u="none" cap="none" strike="noStrike">
              <a:solidFill>
                <a:srgbClr val="2E3A8A"/>
              </a:solidFill>
              <a:latin typeface="Raleway"/>
              <a:ea typeface="Raleway"/>
              <a:cs typeface="Raleway"/>
              <a:sym typeface="Raleway"/>
            </a:endParaRPr>
          </a:p>
        </p:txBody>
      </p:sp>
      <p:sp>
        <p:nvSpPr>
          <p:cNvPr id="631" name="Google Shape;631;g347a165e3e3_0_0"/>
          <p:cNvSpPr txBox="1"/>
          <p:nvPr>
            <p:ph type="title"/>
          </p:nvPr>
        </p:nvSpPr>
        <p:spPr>
          <a:xfrm>
            <a:off x="197976" y="271100"/>
            <a:ext cx="8650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Map &amp; Match </a:t>
            </a:r>
            <a:r>
              <a:rPr b="1" lang="fr" sz="2500">
                <a:solidFill>
                  <a:srgbClr val="04AFE3"/>
                </a:solidFill>
                <a:latin typeface="Raleway"/>
                <a:ea typeface="Raleway"/>
                <a:cs typeface="Raleway"/>
                <a:sym typeface="Raleway"/>
              </a:rPr>
              <a:t>Academy</a:t>
            </a:r>
            <a:endParaRPr b="1" sz="2500">
              <a:solidFill>
                <a:srgbClr val="04AFE3"/>
              </a:solidFill>
              <a:latin typeface="Raleway"/>
              <a:ea typeface="Raleway"/>
              <a:cs typeface="Raleway"/>
              <a:sym typeface="Raleway"/>
            </a:endParaRPr>
          </a:p>
        </p:txBody>
      </p:sp>
      <p:pic>
        <p:nvPicPr>
          <p:cNvPr id="632" name="Google Shape;632;g347a165e3e3_0_0" title="Copie de Copie de MAP&amp;MATCH-LOGO-FINAL.png"/>
          <p:cNvPicPr preferRelativeResize="0"/>
          <p:nvPr/>
        </p:nvPicPr>
        <p:blipFill>
          <a:blip r:embed="rId7">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6" name="Shape 636"/>
        <p:cNvGrpSpPr/>
        <p:nvPr/>
      </p:nvGrpSpPr>
      <p:grpSpPr>
        <a:xfrm>
          <a:off x="0" y="0"/>
          <a:ext cx="0" cy="0"/>
          <a:chOff x="0" y="0"/>
          <a:chExt cx="0" cy="0"/>
        </a:xfrm>
      </p:grpSpPr>
      <p:sp>
        <p:nvSpPr>
          <p:cNvPr id="637" name="Google Shape;637;p22"/>
          <p:cNvSpPr txBox="1"/>
          <p:nvPr/>
        </p:nvSpPr>
        <p:spPr>
          <a:xfrm>
            <a:off x="657891" y="3515606"/>
            <a:ext cx="1557300" cy="703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fr" sz="2000" u="none" cap="none" strike="noStrike">
                <a:solidFill>
                  <a:srgbClr val="53C6EE"/>
                </a:solidFill>
                <a:latin typeface="Raleway"/>
                <a:ea typeface="Raleway"/>
                <a:cs typeface="Raleway"/>
                <a:sym typeface="Raleway"/>
              </a:rPr>
              <a:t>+ 20 000</a:t>
            </a:r>
            <a:endParaRPr b="0" i="0" sz="20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profils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individuels</a:t>
            </a:r>
            <a:endParaRPr b="0" i="0" sz="1400" u="none" cap="none" strike="noStrike">
              <a:solidFill>
                <a:srgbClr val="434343"/>
              </a:solidFill>
              <a:latin typeface="Raleway"/>
              <a:ea typeface="Raleway"/>
              <a:cs typeface="Raleway"/>
              <a:sym typeface="Raleway"/>
            </a:endParaRPr>
          </a:p>
        </p:txBody>
      </p:sp>
      <p:sp>
        <p:nvSpPr>
          <p:cNvPr id="638" name="Google Shape;638;p22"/>
          <p:cNvSpPr txBox="1"/>
          <p:nvPr/>
        </p:nvSpPr>
        <p:spPr>
          <a:xfrm>
            <a:off x="4695063" y="1635505"/>
            <a:ext cx="1398000" cy="678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fr" sz="2000" u="none" cap="none" strike="noStrike">
                <a:solidFill>
                  <a:srgbClr val="53C6EE"/>
                </a:solidFill>
                <a:latin typeface="Raleway"/>
                <a:ea typeface="Raleway"/>
                <a:cs typeface="Raleway"/>
                <a:sym typeface="Raleway"/>
              </a:rPr>
              <a:t>10</a:t>
            </a:r>
            <a:endParaRPr b="1" i="0" sz="2000" u="none" cap="none" strike="noStrike">
              <a:solidFill>
                <a:srgbClr val="53C6EE"/>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collaborateurs</a:t>
            </a:r>
            <a:endParaRPr b="0" i="0" sz="1400" u="none" cap="none" strike="noStrike">
              <a:solidFill>
                <a:srgbClr val="434343"/>
              </a:solidFill>
              <a:latin typeface="Raleway"/>
              <a:ea typeface="Raleway"/>
              <a:cs typeface="Raleway"/>
              <a:sym typeface="Raleway"/>
            </a:endParaRPr>
          </a:p>
        </p:txBody>
      </p:sp>
      <p:sp>
        <p:nvSpPr>
          <p:cNvPr id="639" name="Google Shape;639;p22"/>
          <p:cNvSpPr txBox="1"/>
          <p:nvPr/>
        </p:nvSpPr>
        <p:spPr>
          <a:xfrm>
            <a:off x="2722979" y="1635505"/>
            <a:ext cx="1320900" cy="1148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lang="fr" sz="2000">
                <a:solidFill>
                  <a:srgbClr val="53C6EE"/>
                </a:solidFill>
                <a:latin typeface="Raleway"/>
                <a:ea typeface="Raleway"/>
                <a:cs typeface="Raleway"/>
                <a:sym typeface="Raleway"/>
              </a:rPr>
              <a:t>2015</a:t>
            </a:r>
            <a:endParaRPr b="1" i="0" sz="1400" u="none" cap="none" strike="noStrike">
              <a:solidFill>
                <a:srgbClr val="53C6EE"/>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 de 10 ans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d’application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 du modèle </a:t>
            </a:r>
            <a:endParaRPr b="0" i="0" sz="1400" u="none" cap="none" strike="noStrike">
              <a:solidFill>
                <a:srgbClr val="434343"/>
              </a:solidFill>
              <a:latin typeface="Raleway"/>
              <a:ea typeface="Raleway"/>
              <a:cs typeface="Raleway"/>
              <a:sym typeface="Raleway"/>
            </a:endParaRPr>
          </a:p>
        </p:txBody>
      </p:sp>
      <p:sp>
        <p:nvSpPr>
          <p:cNvPr id="640" name="Google Shape;640;p22"/>
          <p:cNvSpPr txBox="1"/>
          <p:nvPr/>
        </p:nvSpPr>
        <p:spPr>
          <a:xfrm>
            <a:off x="6661562" y="1635505"/>
            <a:ext cx="1767300" cy="903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fr" sz="2000" u="none" cap="none" strike="noStrike">
                <a:solidFill>
                  <a:srgbClr val="53C6EE"/>
                </a:solidFill>
                <a:latin typeface="Raleway"/>
                <a:ea typeface="Raleway"/>
                <a:cs typeface="Raleway"/>
                <a:sym typeface="Raleway"/>
              </a:rPr>
              <a:t>1</a:t>
            </a:r>
            <a:endParaRPr b="1" i="0" sz="2000" u="none" cap="none" strike="noStrike">
              <a:solidFill>
                <a:srgbClr val="53C6EE"/>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Plateforme SaaS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Intuitive, 6 langues</a:t>
            </a:r>
            <a:endParaRPr b="0" i="0" sz="1400" u="none" cap="none" strike="noStrike">
              <a:solidFill>
                <a:srgbClr val="000000"/>
              </a:solidFill>
              <a:latin typeface="Arial"/>
              <a:ea typeface="Arial"/>
              <a:cs typeface="Arial"/>
              <a:sym typeface="Arial"/>
            </a:endParaRPr>
          </a:p>
        </p:txBody>
      </p:sp>
      <p:sp>
        <p:nvSpPr>
          <p:cNvPr id="641" name="Google Shape;641;p22"/>
          <p:cNvSpPr txBox="1"/>
          <p:nvPr/>
        </p:nvSpPr>
        <p:spPr>
          <a:xfrm>
            <a:off x="6846200" y="3515611"/>
            <a:ext cx="1398000" cy="678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fr" sz="2000" u="none" cap="none" strike="noStrike">
                <a:solidFill>
                  <a:srgbClr val="53C6EE"/>
                </a:solidFill>
                <a:latin typeface="Raleway"/>
                <a:ea typeface="Raleway"/>
                <a:cs typeface="Raleway"/>
                <a:sym typeface="Raleway"/>
              </a:rPr>
              <a:t>1</a:t>
            </a:r>
            <a:endParaRPr b="0"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000000"/>
                </a:solidFill>
                <a:latin typeface="Raleway"/>
                <a:ea typeface="Raleway"/>
                <a:cs typeface="Raleway"/>
                <a:sym typeface="Raleway"/>
              </a:rPr>
              <a:t>Certification</a:t>
            </a:r>
            <a:r>
              <a:rPr b="1" i="0" lang="fr" sz="1400" u="none" cap="none" strike="noStrike">
                <a:solidFill>
                  <a:srgbClr val="53C6EE"/>
                </a:solidFill>
                <a:latin typeface="Raleway"/>
                <a:ea typeface="Raleway"/>
                <a:cs typeface="Raleway"/>
                <a:sym typeface="Raleway"/>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000000"/>
                </a:solidFill>
                <a:latin typeface="Raleway"/>
                <a:ea typeface="Raleway"/>
                <a:cs typeface="Raleway"/>
                <a:sym typeface="Raleway"/>
              </a:rPr>
              <a:t>B Corp</a:t>
            </a:r>
            <a:endParaRPr b="0" i="0" sz="1400" u="none" cap="none" strike="noStrike">
              <a:solidFill>
                <a:srgbClr val="000000"/>
              </a:solidFill>
              <a:latin typeface="Raleway"/>
              <a:ea typeface="Raleway"/>
              <a:cs typeface="Raleway"/>
              <a:sym typeface="Raleway"/>
            </a:endParaRPr>
          </a:p>
        </p:txBody>
      </p:sp>
      <p:sp>
        <p:nvSpPr>
          <p:cNvPr id="642" name="Google Shape;642;p22"/>
          <p:cNvSpPr txBox="1"/>
          <p:nvPr/>
        </p:nvSpPr>
        <p:spPr>
          <a:xfrm>
            <a:off x="737541" y="1635505"/>
            <a:ext cx="1398000" cy="983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fr" sz="2000" u="none" cap="none" strike="noStrike">
                <a:solidFill>
                  <a:srgbClr val="53C6EE"/>
                </a:solidFill>
                <a:latin typeface="Raleway"/>
                <a:ea typeface="Raleway"/>
                <a:cs typeface="Raleway"/>
                <a:sym typeface="Raleway"/>
              </a:rPr>
              <a:t>+20 ans</a:t>
            </a:r>
            <a:endParaRPr b="0" i="0" sz="20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De recherche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scientifique</a:t>
            </a:r>
            <a:endParaRPr b="0" i="0" sz="1400" u="none" cap="none" strike="noStrike">
              <a:solidFill>
                <a:srgbClr val="434343"/>
              </a:solidFill>
              <a:latin typeface="Raleway"/>
              <a:ea typeface="Raleway"/>
              <a:cs typeface="Raleway"/>
              <a:sym typeface="Raleway"/>
            </a:endParaRPr>
          </a:p>
        </p:txBody>
      </p:sp>
      <p:sp>
        <p:nvSpPr>
          <p:cNvPr id="643" name="Google Shape;643;p22"/>
          <p:cNvSpPr txBox="1"/>
          <p:nvPr/>
        </p:nvSpPr>
        <p:spPr>
          <a:xfrm>
            <a:off x="647241" y="4169807"/>
            <a:ext cx="1578600" cy="755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fr" sz="2000" u="none" cap="none" strike="noStrike">
                <a:solidFill>
                  <a:srgbClr val="53C6EE"/>
                </a:solidFill>
                <a:latin typeface="Raleway"/>
                <a:ea typeface="Raleway"/>
                <a:cs typeface="Raleway"/>
                <a:sym typeface="Raleway"/>
              </a:rPr>
              <a:t>+ 1500</a:t>
            </a:r>
            <a:endParaRPr b="0" i="0" sz="20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profils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collectifs</a:t>
            </a:r>
            <a:endParaRPr b="0" i="0" sz="1400" u="none" cap="none" strike="noStrike">
              <a:solidFill>
                <a:srgbClr val="434343"/>
              </a:solidFill>
              <a:latin typeface="Raleway"/>
              <a:ea typeface="Raleway"/>
              <a:cs typeface="Raleway"/>
              <a:sym typeface="Raleway"/>
            </a:endParaRPr>
          </a:p>
        </p:txBody>
      </p:sp>
      <p:sp>
        <p:nvSpPr>
          <p:cNvPr id="644" name="Google Shape;644;p22"/>
          <p:cNvSpPr txBox="1"/>
          <p:nvPr/>
        </p:nvSpPr>
        <p:spPr>
          <a:xfrm>
            <a:off x="2932079" y="3515606"/>
            <a:ext cx="902700" cy="703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fr" sz="2000" u="none" cap="none" strike="noStrike">
                <a:solidFill>
                  <a:srgbClr val="53C6EE"/>
                </a:solidFill>
                <a:latin typeface="Raleway"/>
                <a:ea typeface="Raleway"/>
                <a:cs typeface="Raleway"/>
                <a:sym typeface="Raleway"/>
              </a:rPr>
              <a:t>60</a:t>
            </a:r>
            <a:endParaRPr b="1" i="0" sz="2000" u="none" cap="none" strike="noStrike">
              <a:solidFill>
                <a:srgbClr val="53C6EE"/>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300"/>
              <a:buFont typeface="Arial"/>
              <a:buNone/>
            </a:pPr>
            <a:r>
              <a:rPr b="0" i="0" lang="fr" sz="1400" u="none" cap="none" strike="noStrike">
                <a:solidFill>
                  <a:srgbClr val="000000"/>
                </a:solidFill>
                <a:latin typeface="Raleway"/>
                <a:ea typeface="Raleway"/>
                <a:cs typeface="Raleway"/>
                <a:sym typeface="Raleway"/>
              </a:rPr>
              <a:t>clients récurrents</a:t>
            </a:r>
            <a:endParaRPr b="0" i="0" sz="1400" u="none" cap="none" strike="noStrike">
              <a:solidFill>
                <a:srgbClr val="000000"/>
              </a:solidFill>
              <a:latin typeface="Raleway"/>
              <a:ea typeface="Raleway"/>
              <a:cs typeface="Raleway"/>
              <a:sym typeface="Raleway"/>
            </a:endParaRPr>
          </a:p>
        </p:txBody>
      </p:sp>
      <p:sp>
        <p:nvSpPr>
          <p:cNvPr id="645" name="Google Shape;645;p22"/>
          <p:cNvSpPr txBox="1"/>
          <p:nvPr/>
        </p:nvSpPr>
        <p:spPr>
          <a:xfrm>
            <a:off x="2786879" y="4169807"/>
            <a:ext cx="1193100" cy="755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fr" sz="2000" u="none" cap="none" strike="noStrike">
                <a:solidFill>
                  <a:srgbClr val="53C6EE"/>
                </a:solidFill>
                <a:latin typeface="Raleway"/>
                <a:ea typeface="Raleway"/>
                <a:cs typeface="Raleway"/>
                <a:sym typeface="Raleway"/>
              </a:rPr>
              <a:t>10</a:t>
            </a:r>
            <a:endParaRPr b="1" i="0" sz="2000" u="none" cap="none" strike="noStrike">
              <a:solidFill>
                <a:srgbClr val="53C6EE"/>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300"/>
              <a:buFont typeface="Arial"/>
              <a:buNone/>
            </a:pPr>
            <a:r>
              <a:rPr b="0" i="0" lang="fr" sz="1400" u="none" cap="none" strike="noStrike">
                <a:solidFill>
                  <a:srgbClr val="000000"/>
                </a:solidFill>
                <a:latin typeface="Raleway"/>
                <a:ea typeface="Raleway"/>
                <a:cs typeface="Raleway"/>
                <a:sym typeface="Raleway"/>
              </a:rPr>
              <a:t>Cabinets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fr" sz="1400" u="none" cap="none" strike="noStrike">
                <a:solidFill>
                  <a:srgbClr val="000000"/>
                </a:solidFill>
                <a:latin typeface="Raleway"/>
                <a:ea typeface="Raleway"/>
                <a:cs typeface="Raleway"/>
                <a:sym typeface="Raleway"/>
              </a:rPr>
              <a:t>partenaires</a:t>
            </a:r>
            <a:endParaRPr b="0" i="0" sz="1400" u="none" cap="none" strike="noStrike">
              <a:solidFill>
                <a:srgbClr val="000000"/>
              </a:solidFill>
              <a:latin typeface="Raleway"/>
              <a:ea typeface="Raleway"/>
              <a:cs typeface="Raleway"/>
              <a:sym typeface="Raleway"/>
            </a:endParaRPr>
          </a:p>
        </p:txBody>
      </p:sp>
      <p:sp>
        <p:nvSpPr>
          <p:cNvPr id="646" name="Google Shape;646;p22"/>
          <p:cNvSpPr txBox="1"/>
          <p:nvPr/>
        </p:nvSpPr>
        <p:spPr>
          <a:xfrm>
            <a:off x="4510413" y="3515602"/>
            <a:ext cx="1767300" cy="9033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fr" sz="2000" u="none" cap="none" strike="noStrike">
                <a:solidFill>
                  <a:srgbClr val="53C6EE"/>
                </a:solidFill>
                <a:latin typeface="Raleway"/>
                <a:ea typeface="Raleway"/>
                <a:cs typeface="Raleway"/>
                <a:sym typeface="Raleway"/>
              </a:rPr>
              <a:t>+ 200</a:t>
            </a:r>
            <a:endParaRPr b="1" i="0" sz="2000" u="none" cap="none" strike="noStrike">
              <a:solidFill>
                <a:srgbClr val="53C6EE"/>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une communauté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900"/>
              <a:buFont typeface="Arial"/>
              <a:buNone/>
            </a:pPr>
            <a:r>
              <a:rPr b="0" i="0" lang="fr" sz="1400" u="none" cap="none" strike="noStrike">
                <a:solidFill>
                  <a:srgbClr val="434343"/>
                </a:solidFill>
                <a:latin typeface="Raleway"/>
                <a:ea typeface="Raleway"/>
                <a:cs typeface="Raleway"/>
                <a:sym typeface="Raleway"/>
              </a:rPr>
              <a:t>de partenaires certifiés</a:t>
            </a:r>
            <a:endParaRPr b="0" i="0" sz="1400" u="none" cap="none" strike="noStrike">
              <a:solidFill>
                <a:srgbClr val="434343"/>
              </a:solidFill>
              <a:latin typeface="Raleway"/>
              <a:ea typeface="Raleway"/>
              <a:cs typeface="Raleway"/>
              <a:sym typeface="Raleway"/>
            </a:endParaRPr>
          </a:p>
        </p:txBody>
      </p:sp>
      <p:pic>
        <p:nvPicPr>
          <p:cNvPr id="647" name="Google Shape;647;p22"/>
          <p:cNvPicPr preferRelativeResize="0"/>
          <p:nvPr/>
        </p:nvPicPr>
        <p:blipFill rotWithShape="1">
          <a:blip r:embed="rId3">
            <a:alphaModFix/>
          </a:blip>
          <a:srcRect b="0" l="0" r="0" t="0"/>
          <a:stretch/>
        </p:blipFill>
        <p:spPr>
          <a:xfrm>
            <a:off x="5720497" y="4496997"/>
            <a:ext cx="161222" cy="158216"/>
          </a:xfrm>
          <a:prstGeom prst="rect">
            <a:avLst/>
          </a:prstGeom>
          <a:noFill/>
          <a:ln>
            <a:noFill/>
          </a:ln>
        </p:spPr>
      </p:pic>
      <p:pic>
        <p:nvPicPr>
          <p:cNvPr id="648" name="Google Shape;648;p22"/>
          <p:cNvPicPr preferRelativeResize="0"/>
          <p:nvPr/>
        </p:nvPicPr>
        <p:blipFill rotWithShape="1">
          <a:blip r:embed="rId4">
            <a:alphaModFix/>
          </a:blip>
          <a:srcRect b="0" l="0" r="0" t="0"/>
          <a:stretch/>
        </p:blipFill>
        <p:spPr>
          <a:xfrm>
            <a:off x="5515539" y="4496998"/>
            <a:ext cx="161222" cy="158214"/>
          </a:xfrm>
          <a:prstGeom prst="rect">
            <a:avLst/>
          </a:prstGeom>
          <a:noFill/>
          <a:ln>
            <a:noFill/>
          </a:ln>
        </p:spPr>
      </p:pic>
      <p:pic>
        <p:nvPicPr>
          <p:cNvPr id="649" name="Google Shape;649;p22"/>
          <p:cNvPicPr preferRelativeResize="0"/>
          <p:nvPr/>
        </p:nvPicPr>
        <p:blipFill rotWithShape="1">
          <a:blip r:embed="rId5">
            <a:alphaModFix/>
          </a:blip>
          <a:srcRect b="0" l="0" r="0" t="0"/>
          <a:stretch/>
        </p:blipFill>
        <p:spPr>
          <a:xfrm>
            <a:off x="4906414" y="4497001"/>
            <a:ext cx="161226" cy="158209"/>
          </a:xfrm>
          <a:prstGeom prst="rect">
            <a:avLst/>
          </a:prstGeom>
          <a:noFill/>
          <a:ln>
            <a:noFill/>
          </a:ln>
        </p:spPr>
      </p:pic>
      <p:pic>
        <p:nvPicPr>
          <p:cNvPr id="650" name="Google Shape;650;p22"/>
          <p:cNvPicPr preferRelativeResize="0"/>
          <p:nvPr/>
        </p:nvPicPr>
        <p:blipFill rotWithShape="1">
          <a:blip r:embed="rId6">
            <a:alphaModFix/>
          </a:blip>
          <a:srcRect b="0" l="0" r="0" t="0"/>
          <a:stretch/>
        </p:blipFill>
        <p:spPr>
          <a:xfrm>
            <a:off x="5310581" y="4496998"/>
            <a:ext cx="161224" cy="158214"/>
          </a:xfrm>
          <a:prstGeom prst="rect">
            <a:avLst/>
          </a:prstGeom>
          <a:noFill/>
          <a:ln>
            <a:noFill/>
          </a:ln>
        </p:spPr>
      </p:pic>
      <p:pic>
        <p:nvPicPr>
          <p:cNvPr id="651" name="Google Shape;651;p22"/>
          <p:cNvPicPr preferRelativeResize="0"/>
          <p:nvPr/>
        </p:nvPicPr>
        <p:blipFill rotWithShape="1">
          <a:blip r:embed="rId7">
            <a:alphaModFix/>
          </a:blip>
          <a:srcRect b="0" l="0" r="0" t="0"/>
          <a:stretch/>
        </p:blipFill>
        <p:spPr>
          <a:xfrm>
            <a:off x="5105622" y="4496998"/>
            <a:ext cx="161222" cy="158214"/>
          </a:xfrm>
          <a:prstGeom prst="rect">
            <a:avLst/>
          </a:prstGeom>
          <a:noFill/>
          <a:ln>
            <a:noFill/>
          </a:ln>
        </p:spPr>
      </p:pic>
      <p:pic>
        <p:nvPicPr>
          <p:cNvPr id="652" name="Google Shape;652;p22" title="11074205-cercle-drapeau-vecteur-des-emirats-arabes-unis-gratuit-vectoriel.jpg"/>
          <p:cNvPicPr preferRelativeResize="0"/>
          <p:nvPr/>
        </p:nvPicPr>
        <p:blipFill rotWithShape="1">
          <a:blip r:embed="rId8">
            <a:alphaModFix/>
          </a:blip>
          <a:srcRect b="4215" l="19867" r="21560" t="4151"/>
          <a:stretch/>
        </p:blipFill>
        <p:spPr>
          <a:xfrm>
            <a:off x="5242801" y="4713433"/>
            <a:ext cx="153674" cy="160274"/>
          </a:xfrm>
          <a:prstGeom prst="rect">
            <a:avLst/>
          </a:prstGeom>
          <a:noFill/>
          <a:ln>
            <a:noFill/>
          </a:ln>
        </p:spPr>
      </p:pic>
      <p:pic>
        <p:nvPicPr>
          <p:cNvPr id="653" name="Google Shape;653;p22" title="flag-round-250.png"/>
          <p:cNvPicPr preferRelativeResize="0"/>
          <p:nvPr/>
        </p:nvPicPr>
        <p:blipFill>
          <a:blip r:embed="rId9">
            <a:alphaModFix/>
          </a:blip>
          <a:stretch>
            <a:fillRect/>
          </a:stretch>
        </p:blipFill>
        <p:spPr>
          <a:xfrm>
            <a:off x="5471801" y="4716732"/>
            <a:ext cx="153675" cy="153675"/>
          </a:xfrm>
          <a:prstGeom prst="rect">
            <a:avLst/>
          </a:prstGeom>
          <a:noFill/>
          <a:ln>
            <a:noFill/>
          </a:ln>
        </p:spPr>
      </p:pic>
      <p:sp>
        <p:nvSpPr>
          <p:cNvPr id="654" name="Google Shape;654;p22"/>
          <p:cNvSpPr txBox="1"/>
          <p:nvPr>
            <p:ph idx="4294967295" type="title"/>
          </p:nvPr>
        </p:nvSpPr>
        <p:spPr>
          <a:xfrm>
            <a:off x="197976" y="271100"/>
            <a:ext cx="8650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Map &amp; Match </a:t>
            </a:r>
            <a:r>
              <a:rPr b="1" lang="fr" sz="2500">
                <a:solidFill>
                  <a:srgbClr val="04AFE3"/>
                </a:solidFill>
                <a:latin typeface="Raleway"/>
                <a:ea typeface="Raleway"/>
                <a:cs typeface="Raleway"/>
                <a:sym typeface="Raleway"/>
              </a:rPr>
              <a:t>en quelques chiffres</a:t>
            </a:r>
            <a:endParaRPr b="1" sz="2500">
              <a:solidFill>
                <a:srgbClr val="04AFE3"/>
              </a:solidFill>
              <a:latin typeface="Raleway"/>
              <a:ea typeface="Raleway"/>
              <a:cs typeface="Raleway"/>
              <a:sym typeface="Raleway"/>
            </a:endParaRPr>
          </a:p>
        </p:txBody>
      </p:sp>
      <p:pic>
        <p:nvPicPr>
          <p:cNvPr id="655" name="Google Shape;655;p22" title="Copie de Copie de MAP&amp;MATCH-LOGO-FINAL.png"/>
          <p:cNvPicPr preferRelativeResize="0"/>
          <p:nvPr/>
        </p:nvPicPr>
        <p:blipFill>
          <a:blip r:embed="rId10">
            <a:alphaModFix/>
          </a:blip>
          <a:stretch>
            <a:fillRect/>
          </a:stretch>
        </p:blipFill>
        <p:spPr>
          <a:xfrm>
            <a:off x="7950547" y="4888840"/>
            <a:ext cx="965473" cy="191875"/>
          </a:xfrm>
          <a:prstGeom prst="rect">
            <a:avLst/>
          </a:prstGeom>
          <a:noFill/>
          <a:ln>
            <a:noFill/>
          </a:ln>
        </p:spPr>
      </p:pic>
      <p:pic>
        <p:nvPicPr>
          <p:cNvPr id="656" name="Google Shape;656;p22" title="icônes pour présentation (17).png"/>
          <p:cNvPicPr preferRelativeResize="0"/>
          <p:nvPr/>
        </p:nvPicPr>
        <p:blipFill rotWithShape="1">
          <a:blip r:embed="rId11">
            <a:alphaModFix/>
          </a:blip>
          <a:srcRect b="72864" l="75247" r="13051" t="6217"/>
          <a:stretch/>
        </p:blipFill>
        <p:spPr>
          <a:xfrm>
            <a:off x="7033639" y="700830"/>
            <a:ext cx="1070002" cy="1075950"/>
          </a:xfrm>
          <a:prstGeom prst="rect">
            <a:avLst/>
          </a:prstGeom>
          <a:noFill/>
          <a:ln>
            <a:noFill/>
          </a:ln>
        </p:spPr>
      </p:pic>
      <p:pic>
        <p:nvPicPr>
          <p:cNvPr id="657" name="Google Shape;657;p22" title="icônes pour présentation (17).png"/>
          <p:cNvPicPr preferRelativeResize="0"/>
          <p:nvPr/>
        </p:nvPicPr>
        <p:blipFill rotWithShape="1">
          <a:blip r:embed="rId11">
            <a:alphaModFix/>
          </a:blip>
          <a:srcRect b="76219" l="51350" r="33360" t="10108"/>
          <a:stretch/>
        </p:blipFill>
        <p:spPr>
          <a:xfrm>
            <a:off x="4643175" y="949881"/>
            <a:ext cx="1501776" cy="755401"/>
          </a:xfrm>
          <a:prstGeom prst="rect">
            <a:avLst/>
          </a:prstGeom>
          <a:noFill/>
          <a:ln>
            <a:noFill/>
          </a:ln>
        </p:spPr>
      </p:pic>
      <p:pic>
        <p:nvPicPr>
          <p:cNvPr id="658" name="Google Shape;658;p22" title="icônes pour présentation (17).png"/>
          <p:cNvPicPr preferRelativeResize="0"/>
          <p:nvPr/>
        </p:nvPicPr>
        <p:blipFill rotWithShape="1">
          <a:blip r:embed="rId11">
            <a:alphaModFix/>
          </a:blip>
          <a:srcRect b="77629" l="32855" r="56585" t="4808"/>
          <a:stretch/>
        </p:blipFill>
        <p:spPr>
          <a:xfrm>
            <a:off x="2900691" y="787155"/>
            <a:ext cx="965477" cy="903301"/>
          </a:xfrm>
          <a:prstGeom prst="rect">
            <a:avLst/>
          </a:prstGeom>
          <a:noFill/>
          <a:ln>
            <a:noFill/>
          </a:ln>
        </p:spPr>
      </p:pic>
      <p:pic>
        <p:nvPicPr>
          <p:cNvPr id="659" name="Google Shape;659;p22" title="icônes pour présentation (17).png"/>
          <p:cNvPicPr preferRelativeResize="0"/>
          <p:nvPr/>
        </p:nvPicPr>
        <p:blipFill rotWithShape="1">
          <a:blip r:embed="rId11">
            <a:alphaModFix/>
          </a:blip>
          <a:srcRect b="79093" l="10183" r="79257" t="6219"/>
          <a:stretch/>
        </p:blipFill>
        <p:spPr>
          <a:xfrm>
            <a:off x="953803" y="911237"/>
            <a:ext cx="965477" cy="755401"/>
          </a:xfrm>
          <a:prstGeom prst="rect">
            <a:avLst/>
          </a:prstGeom>
          <a:noFill/>
          <a:ln>
            <a:noFill/>
          </a:ln>
        </p:spPr>
      </p:pic>
      <p:pic>
        <p:nvPicPr>
          <p:cNvPr id="660" name="Google Shape;660;p22" title="icônes pour présentation (17).png"/>
          <p:cNvPicPr preferRelativeResize="0"/>
          <p:nvPr/>
        </p:nvPicPr>
        <p:blipFill rotWithShape="1">
          <a:blip r:embed="rId11">
            <a:alphaModFix/>
          </a:blip>
          <a:srcRect b="35519" l="78461" r="9836" t="42153"/>
          <a:stretch/>
        </p:blipFill>
        <p:spPr>
          <a:xfrm>
            <a:off x="7050474" y="2655868"/>
            <a:ext cx="902702" cy="968822"/>
          </a:xfrm>
          <a:prstGeom prst="rect">
            <a:avLst/>
          </a:prstGeom>
          <a:noFill/>
          <a:ln>
            <a:noFill/>
          </a:ln>
        </p:spPr>
      </p:pic>
      <p:pic>
        <p:nvPicPr>
          <p:cNvPr id="661" name="Google Shape;661;p22" title="icônes pour présentation (17).png"/>
          <p:cNvPicPr preferRelativeResize="0"/>
          <p:nvPr/>
        </p:nvPicPr>
        <p:blipFill rotWithShape="1">
          <a:blip r:embed="rId11">
            <a:alphaModFix/>
          </a:blip>
          <a:srcRect b="35519" l="56669" r="31628" t="45360"/>
          <a:stretch/>
        </p:blipFill>
        <p:spPr>
          <a:xfrm>
            <a:off x="4935251" y="2642861"/>
            <a:ext cx="965477" cy="887314"/>
          </a:xfrm>
          <a:prstGeom prst="rect">
            <a:avLst/>
          </a:prstGeom>
          <a:noFill/>
          <a:ln>
            <a:noFill/>
          </a:ln>
        </p:spPr>
      </p:pic>
      <p:pic>
        <p:nvPicPr>
          <p:cNvPr id="662" name="Google Shape;662;p22" title="icônes pour présentation (17).png"/>
          <p:cNvPicPr preferRelativeResize="0"/>
          <p:nvPr/>
        </p:nvPicPr>
        <p:blipFill rotWithShape="1">
          <a:blip r:embed="rId11">
            <a:alphaModFix/>
          </a:blip>
          <a:srcRect b="41782" l="30469" r="57828" t="42153"/>
          <a:stretch/>
        </p:blipFill>
        <p:spPr>
          <a:xfrm>
            <a:off x="2848428" y="2625337"/>
            <a:ext cx="1070002" cy="826251"/>
          </a:xfrm>
          <a:prstGeom prst="rect">
            <a:avLst/>
          </a:prstGeom>
          <a:noFill/>
          <a:ln>
            <a:noFill/>
          </a:ln>
        </p:spPr>
      </p:pic>
      <p:pic>
        <p:nvPicPr>
          <p:cNvPr id="663" name="Google Shape;663;p22" title="icônes pour présentation (17).png"/>
          <p:cNvPicPr preferRelativeResize="0"/>
          <p:nvPr/>
        </p:nvPicPr>
        <p:blipFill rotWithShape="1">
          <a:blip r:embed="rId11">
            <a:alphaModFix/>
          </a:blip>
          <a:srcRect b="35519" l="7551" r="81889" t="42153"/>
          <a:stretch/>
        </p:blipFill>
        <p:spPr>
          <a:xfrm>
            <a:off x="953803" y="2540474"/>
            <a:ext cx="965477" cy="1148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23"/>
          <p:cNvPicPr preferRelativeResize="0"/>
          <p:nvPr/>
        </p:nvPicPr>
        <p:blipFill rotWithShape="1">
          <a:blip r:embed="rId3">
            <a:alphaModFix/>
          </a:blip>
          <a:srcRect b="-27328" l="770800" r="-770800" t="27329"/>
          <a:stretch/>
        </p:blipFill>
        <p:spPr>
          <a:xfrm>
            <a:off x="959499" y="1364052"/>
            <a:ext cx="218328" cy="173501"/>
          </a:xfrm>
          <a:prstGeom prst="rect">
            <a:avLst/>
          </a:prstGeom>
          <a:noFill/>
          <a:ln>
            <a:noFill/>
          </a:ln>
        </p:spPr>
      </p:pic>
      <p:pic>
        <p:nvPicPr>
          <p:cNvPr id="669" name="Google Shape;669;p23"/>
          <p:cNvPicPr preferRelativeResize="0"/>
          <p:nvPr/>
        </p:nvPicPr>
        <p:blipFill rotWithShape="1">
          <a:blip r:embed="rId4">
            <a:alphaModFix/>
          </a:blip>
          <a:srcRect b="16951" l="0" r="0" t="18024"/>
          <a:stretch/>
        </p:blipFill>
        <p:spPr>
          <a:xfrm>
            <a:off x="7517191" y="2656774"/>
            <a:ext cx="741475" cy="219900"/>
          </a:xfrm>
          <a:prstGeom prst="rect">
            <a:avLst/>
          </a:prstGeom>
          <a:noFill/>
          <a:ln>
            <a:noFill/>
          </a:ln>
        </p:spPr>
      </p:pic>
      <p:pic>
        <p:nvPicPr>
          <p:cNvPr id="670" name="Google Shape;670;p23"/>
          <p:cNvPicPr preferRelativeResize="0"/>
          <p:nvPr/>
        </p:nvPicPr>
        <p:blipFill rotWithShape="1">
          <a:blip r:embed="rId5">
            <a:alphaModFix/>
          </a:blip>
          <a:srcRect b="27138" l="7899" r="5095" t="32271"/>
          <a:stretch/>
        </p:blipFill>
        <p:spPr>
          <a:xfrm>
            <a:off x="7359566" y="1844598"/>
            <a:ext cx="1056725" cy="247300"/>
          </a:xfrm>
          <a:prstGeom prst="rect">
            <a:avLst/>
          </a:prstGeom>
          <a:noFill/>
          <a:ln>
            <a:noFill/>
          </a:ln>
        </p:spPr>
      </p:pic>
      <p:sp>
        <p:nvSpPr>
          <p:cNvPr id="671" name="Google Shape;671;p23"/>
          <p:cNvSpPr/>
          <p:nvPr/>
        </p:nvSpPr>
        <p:spPr>
          <a:xfrm>
            <a:off x="287055" y="1132632"/>
            <a:ext cx="6748800" cy="1766700"/>
          </a:xfrm>
          <a:prstGeom prst="roundRect">
            <a:avLst>
              <a:gd fmla="val 11530" name="adj"/>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1800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3045E"/>
              </a:solidFill>
              <a:latin typeface="Calibri"/>
              <a:ea typeface="Calibri"/>
              <a:cs typeface="Calibri"/>
              <a:sym typeface="Calibri"/>
            </a:endParaRPr>
          </a:p>
        </p:txBody>
      </p:sp>
      <p:sp>
        <p:nvSpPr>
          <p:cNvPr id="672" name="Google Shape;672;p23"/>
          <p:cNvSpPr/>
          <p:nvPr/>
        </p:nvSpPr>
        <p:spPr>
          <a:xfrm>
            <a:off x="497624" y="972900"/>
            <a:ext cx="1869600" cy="233400"/>
          </a:xfrm>
          <a:prstGeom prst="roundRect">
            <a:avLst>
              <a:gd fmla="val 16667" name="adj"/>
            </a:avLst>
          </a:prstGeom>
          <a:solidFill>
            <a:srgbClr val="2E3A8A"/>
          </a:solidFill>
          <a:ln cap="flat" cmpd="sng" w="9525">
            <a:solidFill>
              <a:srgbClr val="2E3A8A"/>
            </a:solidFill>
            <a:prstDash val="solid"/>
            <a:round/>
            <a:headEnd len="sm" w="sm" type="none"/>
            <a:tailEnd len="sm" w="sm" type="none"/>
          </a:ln>
        </p:spPr>
        <p:txBody>
          <a:bodyPr anchorCtr="0" anchor="ctr" bIns="91425" lIns="91425" spcFirstLastPara="1" rIns="18000"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fr" sz="1100" u="none" cap="none" strike="noStrike">
                <a:solidFill>
                  <a:schemeClr val="lt1"/>
                </a:solidFill>
                <a:latin typeface="Raleway"/>
                <a:ea typeface="Raleway"/>
                <a:cs typeface="Raleway"/>
                <a:sym typeface="Raleway"/>
              </a:rPr>
              <a:t>Nos cabinets partenaires</a:t>
            </a:r>
            <a:endParaRPr b="1" i="0" sz="1100" u="none" cap="none" strike="noStrike">
              <a:solidFill>
                <a:schemeClr val="lt1"/>
              </a:solidFill>
              <a:latin typeface="Raleway"/>
              <a:ea typeface="Raleway"/>
              <a:cs typeface="Raleway"/>
              <a:sym typeface="Raleway"/>
            </a:endParaRPr>
          </a:p>
        </p:txBody>
      </p:sp>
      <p:pic>
        <p:nvPicPr>
          <p:cNvPr id="673" name="Google Shape;673;p23"/>
          <p:cNvPicPr preferRelativeResize="0"/>
          <p:nvPr/>
        </p:nvPicPr>
        <p:blipFill rotWithShape="1">
          <a:blip r:embed="rId6">
            <a:alphaModFix/>
          </a:blip>
          <a:srcRect b="0" l="0" r="0" t="0"/>
          <a:stretch/>
        </p:blipFill>
        <p:spPr>
          <a:xfrm>
            <a:off x="7653446" y="3540040"/>
            <a:ext cx="468964" cy="335375"/>
          </a:xfrm>
          <a:prstGeom prst="rect">
            <a:avLst/>
          </a:prstGeom>
          <a:noFill/>
          <a:ln>
            <a:noFill/>
          </a:ln>
        </p:spPr>
      </p:pic>
      <p:pic>
        <p:nvPicPr>
          <p:cNvPr id="674" name="Google Shape;674;p23"/>
          <p:cNvPicPr preferRelativeResize="0"/>
          <p:nvPr/>
        </p:nvPicPr>
        <p:blipFill rotWithShape="1">
          <a:blip r:embed="rId7">
            <a:alphaModFix/>
          </a:blip>
          <a:srcRect b="0" l="20240" r="-20237" t="0"/>
          <a:stretch/>
        </p:blipFill>
        <p:spPr>
          <a:xfrm>
            <a:off x="2462847" y="1294174"/>
            <a:ext cx="514375" cy="281516"/>
          </a:xfrm>
          <a:prstGeom prst="rect">
            <a:avLst/>
          </a:prstGeom>
          <a:noFill/>
          <a:ln>
            <a:noFill/>
          </a:ln>
        </p:spPr>
      </p:pic>
      <p:pic>
        <p:nvPicPr>
          <p:cNvPr id="675" name="Google Shape;675;p23"/>
          <p:cNvPicPr preferRelativeResize="0"/>
          <p:nvPr/>
        </p:nvPicPr>
        <p:blipFill rotWithShape="1">
          <a:blip r:embed="rId8">
            <a:alphaModFix/>
          </a:blip>
          <a:srcRect b="27708" l="0" r="0" t="30091"/>
          <a:stretch/>
        </p:blipFill>
        <p:spPr>
          <a:xfrm>
            <a:off x="6183379" y="2260879"/>
            <a:ext cx="711625" cy="300315"/>
          </a:xfrm>
          <a:prstGeom prst="rect">
            <a:avLst/>
          </a:prstGeom>
          <a:noFill/>
          <a:ln>
            <a:noFill/>
          </a:ln>
        </p:spPr>
      </p:pic>
      <p:pic>
        <p:nvPicPr>
          <p:cNvPr id="676" name="Google Shape;676;p23"/>
          <p:cNvPicPr preferRelativeResize="0"/>
          <p:nvPr/>
        </p:nvPicPr>
        <p:blipFill rotWithShape="1">
          <a:blip r:embed="rId9">
            <a:alphaModFix/>
          </a:blip>
          <a:srcRect b="25672" l="4213" r="0" t="12024"/>
          <a:stretch/>
        </p:blipFill>
        <p:spPr>
          <a:xfrm>
            <a:off x="379446" y="1775027"/>
            <a:ext cx="902700" cy="405698"/>
          </a:xfrm>
          <a:prstGeom prst="rect">
            <a:avLst/>
          </a:prstGeom>
          <a:noFill/>
          <a:ln>
            <a:noFill/>
          </a:ln>
        </p:spPr>
      </p:pic>
      <p:pic>
        <p:nvPicPr>
          <p:cNvPr id="677" name="Google Shape;677;p23"/>
          <p:cNvPicPr preferRelativeResize="0"/>
          <p:nvPr/>
        </p:nvPicPr>
        <p:blipFill rotWithShape="1">
          <a:blip r:embed="rId10">
            <a:alphaModFix/>
          </a:blip>
          <a:srcRect b="0" l="25834" r="24056" t="0"/>
          <a:stretch/>
        </p:blipFill>
        <p:spPr>
          <a:xfrm>
            <a:off x="4012791" y="2011894"/>
            <a:ext cx="1193099" cy="238126"/>
          </a:xfrm>
          <a:prstGeom prst="rect">
            <a:avLst/>
          </a:prstGeom>
          <a:noFill/>
          <a:ln>
            <a:noFill/>
          </a:ln>
        </p:spPr>
      </p:pic>
      <p:pic>
        <p:nvPicPr>
          <p:cNvPr id="678" name="Google Shape;678;p23"/>
          <p:cNvPicPr preferRelativeResize="0"/>
          <p:nvPr/>
        </p:nvPicPr>
        <p:blipFill rotWithShape="1">
          <a:blip r:embed="rId11">
            <a:alphaModFix/>
          </a:blip>
          <a:srcRect b="0" l="0" r="0" t="0"/>
          <a:stretch/>
        </p:blipFill>
        <p:spPr>
          <a:xfrm>
            <a:off x="3163981" y="1442532"/>
            <a:ext cx="592325" cy="294966"/>
          </a:xfrm>
          <a:prstGeom prst="rect">
            <a:avLst/>
          </a:prstGeom>
          <a:noFill/>
          <a:ln>
            <a:noFill/>
          </a:ln>
        </p:spPr>
      </p:pic>
      <p:pic>
        <p:nvPicPr>
          <p:cNvPr id="679" name="Google Shape;679;p23"/>
          <p:cNvPicPr preferRelativeResize="0"/>
          <p:nvPr/>
        </p:nvPicPr>
        <p:blipFill rotWithShape="1">
          <a:blip r:embed="rId12">
            <a:alphaModFix/>
          </a:blip>
          <a:srcRect b="71866" l="0" r="28646" t="0"/>
          <a:stretch/>
        </p:blipFill>
        <p:spPr>
          <a:xfrm>
            <a:off x="713701" y="1324406"/>
            <a:ext cx="1115482" cy="219900"/>
          </a:xfrm>
          <a:prstGeom prst="rect">
            <a:avLst/>
          </a:prstGeom>
          <a:noFill/>
          <a:ln>
            <a:noFill/>
          </a:ln>
        </p:spPr>
      </p:pic>
      <p:pic>
        <p:nvPicPr>
          <p:cNvPr id="680" name="Google Shape;680;p23"/>
          <p:cNvPicPr preferRelativeResize="0"/>
          <p:nvPr/>
        </p:nvPicPr>
        <p:blipFill rotWithShape="1">
          <a:blip r:embed="rId13">
            <a:alphaModFix/>
          </a:blip>
          <a:srcRect b="0" l="0" r="0" t="0"/>
          <a:stretch/>
        </p:blipFill>
        <p:spPr>
          <a:xfrm>
            <a:off x="3938523" y="2459029"/>
            <a:ext cx="514376" cy="241118"/>
          </a:xfrm>
          <a:prstGeom prst="rect">
            <a:avLst/>
          </a:prstGeom>
          <a:noFill/>
          <a:ln>
            <a:noFill/>
          </a:ln>
        </p:spPr>
      </p:pic>
      <p:pic>
        <p:nvPicPr>
          <p:cNvPr id="681" name="Google Shape;681;p23"/>
          <p:cNvPicPr preferRelativeResize="0"/>
          <p:nvPr/>
        </p:nvPicPr>
        <p:blipFill rotWithShape="1">
          <a:blip r:embed="rId14">
            <a:alphaModFix/>
          </a:blip>
          <a:srcRect b="0" l="0" r="0" t="0"/>
          <a:stretch/>
        </p:blipFill>
        <p:spPr>
          <a:xfrm>
            <a:off x="2267132" y="2516356"/>
            <a:ext cx="804157" cy="336902"/>
          </a:xfrm>
          <a:prstGeom prst="rect">
            <a:avLst/>
          </a:prstGeom>
          <a:noFill/>
          <a:ln cap="flat" cmpd="sng" w="9525">
            <a:solidFill>
              <a:srgbClr val="BBE8F7"/>
            </a:solidFill>
            <a:prstDash val="solid"/>
            <a:round/>
            <a:headEnd len="sm" w="sm" type="none"/>
            <a:tailEnd len="sm" w="sm" type="none"/>
          </a:ln>
        </p:spPr>
      </p:pic>
      <p:pic>
        <p:nvPicPr>
          <p:cNvPr id="682" name="Google Shape;682;p23"/>
          <p:cNvPicPr preferRelativeResize="0"/>
          <p:nvPr/>
        </p:nvPicPr>
        <p:blipFill rotWithShape="1">
          <a:blip r:embed="rId15">
            <a:alphaModFix/>
          </a:blip>
          <a:srcRect b="0" l="0" r="0" t="0"/>
          <a:stretch/>
        </p:blipFill>
        <p:spPr>
          <a:xfrm>
            <a:off x="689963" y="2448643"/>
            <a:ext cx="809975" cy="302636"/>
          </a:xfrm>
          <a:prstGeom prst="rect">
            <a:avLst/>
          </a:prstGeom>
          <a:noFill/>
          <a:ln cap="flat" cmpd="sng" w="9525">
            <a:solidFill>
              <a:srgbClr val="BBE8F7"/>
            </a:solidFill>
            <a:prstDash val="solid"/>
            <a:round/>
            <a:headEnd len="sm" w="sm" type="none"/>
            <a:tailEnd len="sm" w="sm" type="none"/>
          </a:ln>
        </p:spPr>
      </p:pic>
      <p:pic>
        <p:nvPicPr>
          <p:cNvPr id="683" name="Google Shape;683;p23" title="MDP23_L2_Q-FR (1).png"/>
          <p:cNvPicPr preferRelativeResize="0"/>
          <p:nvPr/>
        </p:nvPicPr>
        <p:blipFill rotWithShape="1">
          <a:blip r:embed="rId16">
            <a:alphaModFix/>
          </a:blip>
          <a:srcRect b="0" l="0" r="0" t="0"/>
          <a:stretch/>
        </p:blipFill>
        <p:spPr>
          <a:xfrm>
            <a:off x="4165332" y="1285414"/>
            <a:ext cx="468976" cy="580552"/>
          </a:xfrm>
          <a:prstGeom prst="rect">
            <a:avLst/>
          </a:prstGeom>
          <a:noFill/>
          <a:ln>
            <a:noFill/>
          </a:ln>
        </p:spPr>
      </p:pic>
      <p:pic>
        <p:nvPicPr>
          <p:cNvPr id="684" name="Google Shape;684;p23" title="logo-keepgrowing-bleu-fond-transparent.png"/>
          <p:cNvPicPr preferRelativeResize="0"/>
          <p:nvPr/>
        </p:nvPicPr>
        <p:blipFill rotWithShape="1">
          <a:blip r:embed="rId17">
            <a:alphaModFix/>
          </a:blip>
          <a:srcRect b="0" l="0" r="0" t="0"/>
          <a:stretch/>
        </p:blipFill>
        <p:spPr>
          <a:xfrm>
            <a:off x="4958655" y="2406750"/>
            <a:ext cx="1071848" cy="384258"/>
          </a:xfrm>
          <a:prstGeom prst="rect">
            <a:avLst/>
          </a:prstGeom>
          <a:noFill/>
          <a:ln>
            <a:noFill/>
          </a:ln>
        </p:spPr>
      </p:pic>
      <p:pic>
        <p:nvPicPr>
          <p:cNvPr id="685" name="Google Shape;685;p23" title="LOGO-ENACTIO-1.png"/>
          <p:cNvPicPr preferRelativeResize="0"/>
          <p:nvPr/>
        </p:nvPicPr>
        <p:blipFill rotWithShape="1">
          <a:blip r:embed="rId18">
            <a:alphaModFix/>
          </a:blip>
          <a:srcRect b="0" l="0" r="0" t="0"/>
          <a:stretch/>
        </p:blipFill>
        <p:spPr>
          <a:xfrm>
            <a:off x="1382812" y="1645687"/>
            <a:ext cx="984422" cy="384250"/>
          </a:xfrm>
          <a:prstGeom prst="rect">
            <a:avLst/>
          </a:prstGeom>
          <a:noFill/>
          <a:ln>
            <a:noFill/>
          </a:ln>
        </p:spPr>
      </p:pic>
      <p:pic>
        <p:nvPicPr>
          <p:cNvPr id="686" name="Google Shape;686;p23" title="logo-senanque-505398-e1616760022453.png"/>
          <p:cNvPicPr preferRelativeResize="0"/>
          <p:nvPr/>
        </p:nvPicPr>
        <p:blipFill rotWithShape="1">
          <a:blip r:embed="rId19">
            <a:alphaModFix/>
          </a:blip>
          <a:srcRect b="0" l="0" r="0" t="0"/>
          <a:stretch/>
        </p:blipFill>
        <p:spPr>
          <a:xfrm>
            <a:off x="2500913" y="1837812"/>
            <a:ext cx="1265668" cy="302650"/>
          </a:xfrm>
          <a:prstGeom prst="rect">
            <a:avLst/>
          </a:prstGeom>
          <a:noFill/>
          <a:ln>
            <a:noFill/>
          </a:ln>
        </p:spPr>
      </p:pic>
      <p:pic>
        <p:nvPicPr>
          <p:cNvPr id="687" name="Google Shape;687;p23"/>
          <p:cNvPicPr preferRelativeResize="0"/>
          <p:nvPr/>
        </p:nvPicPr>
        <p:blipFill rotWithShape="1">
          <a:blip r:embed="rId20">
            <a:alphaModFix/>
          </a:blip>
          <a:srcRect b="0" l="0" r="0" t="0"/>
          <a:stretch/>
        </p:blipFill>
        <p:spPr>
          <a:xfrm>
            <a:off x="1649081" y="3772147"/>
            <a:ext cx="1202733" cy="896284"/>
          </a:xfrm>
          <a:prstGeom prst="rect">
            <a:avLst/>
          </a:prstGeom>
          <a:noFill/>
          <a:ln>
            <a:noFill/>
          </a:ln>
        </p:spPr>
      </p:pic>
      <p:sp>
        <p:nvSpPr>
          <p:cNvPr id="688" name="Google Shape;688;p23"/>
          <p:cNvSpPr/>
          <p:nvPr/>
        </p:nvSpPr>
        <p:spPr>
          <a:xfrm>
            <a:off x="287055" y="3161882"/>
            <a:ext cx="6748800" cy="1720200"/>
          </a:xfrm>
          <a:prstGeom prst="roundRect">
            <a:avLst>
              <a:gd fmla="val 11530" name="adj"/>
            </a:avLst>
          </a:prstGeom>
          <a:noFill/>
          <a:ln cap="flat" cmpd="sng" w="19050">
            <a:solidFill>
              <a:srgbClr val="2E3A8A"/>
            </a:solidFill>
            <a:prstDash val="solid"/>
            <a:round/>
            <a:headEnd len="sm" w="sm" type="none"/>
            <a:tailEnd len="sm" w="sm" type="none"/>
          </a:ln>
        </p:spPr>
        <p:txBody>
          <a:bodyPr anchorCtr="0" anchor="ctr" bIns="91425" lIns="91425" spcFirstLastPara="1" rIns="91425" wrap="square" tIns="180000">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3045E"/>
              </a:solidFill>
              <a:latin typeface="Raleway"/>
              <a:ea typeface="Raleway"/>
              <a:cs typeface="Raleway"/>
              <a:sym typeface="Raleway"/>
            </a:endParaRPr>
          </a:p>
        </p:txBody>
      </p:sp>
      <p:sp>
        <p:nvSpPr>
          <p:cNvPr id="689" name="Google Shape;689;p23"/>
          <p:cNvSpPr/>
          <p:nvPr/>
        </p:nvSpPr>
        <p:spPr>
          <a:xfrm>
            <a:off x="486425" y="3016625"/>
            <a:ext cx="4398600" cy="229500"/>
          </a:xfrm>
          <a:prstGeom prst="roundRect">
            <a:avLst>
              <a:gd fmla="val 16667" name="adj"/>
            </a:avLst>
          </a:prstGeom>
          <a:solidFill>
            <a:srgbClr val="2E3A8A"/>
          </a:solidFill>
          <a:ln cap="flat" cmpd="sng" w="9525">
            <a:solidFill>
              <a:srgbClr val="2E3A8A"/>
            </a:solidFill>
            <a:prstDash val="solid"/>
            <a:round/>
            <a:headEnd len="sm" w="sm" type="none"/>
            <a:tailEnd len="sm" w="sm" type="none"/>
          </a:ln>
        </p:spPr>
        <p:txBody>
          <a:bodyPr anchorCtr="0" anchor="ctr" bIns="91425" lIns="91425" spcFirstLastPara="1" rIns="18000"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fr" sz="1100" u="none" cap="none" strike="noStrike">
                <a:solidFill>
                  <a:schemeClr val="lt1"/>
                </a:solidFill>
                <a:latin typeface="Raleway"/>
                <a:ea typeface="Raleway"/>
                <a:cs typeface="Raleway"/>
                <a:sym typeface="Raleway"/>
              </a:rPr>
              <a:t>Entreprises, fondations &amp; associations: Ils nous font confiance</a:t>
            </a:r>
            <a:endParaRPr b="1" i="0" sz="1100" u="none" cap="none" strike="noStrike">
              <a:solidFill>
                <a:schemeClr val="lt1"/>
              </a:solidFill>
              <a:latin typeface="Raleway"/>
              <a:ea typeface="Raleway"/>
              <a:cs typeface="Raleway"/>
              <a:sym typeface="Raleway"/>
            </a:endParaRPr>
          </a:p>
        </p:txBody>
      </p:sp>
      <p:pic>
        <p:nvPicPr>
          <p:cNvPr id="690" name="Google Shape;690;p23"/>
          <p:cNvPicPr preferRelativeResize="0"/>
          <p:nvPr/>
        </p:nvPicPr>
        <p:blipFill rotWithShape="1">
          <a:blip r:embed="rId21">
            <a:alphaModFix/>
          </a:blip>
          <a:srcRect b="0" l="0" r="0" t="0"/>
          <a:stretch/>
        </p:blipFill>
        <p:spPr>
          <a:xfrm>
            <a:off x="3612089" y="4143877"/>
            <a:ext cx="1450616" cy="683231"/>
          </a:xfrm>
          <a:prstGeom prst="rect">
            <a:avLst/>
          </a:prstGeom>
          <a:noFill/>
          <a:ln>
            <a:noFill/>
          </a:ln>
        </p:spPr>
      </p:pic>
      <p:pic>
        <p:nvPicPr>
          <p:cNvPr id="691" name="Google Shape;691;p23"/>
          <p:cNvPicPr preferRelativeResize="0"/>
          <p:nvPr/>
        </p:nvPicPr>
        <p:blipFill rotWithShape="1">
          <a:blip r:embed="rId22">
            <a:alphaModFix/>
          </a:blip>
          <a:srcRect b="0" l="0" r="0" t="0"/>
          <a:stretch/>
        </p:blipFill>
        <p:spPr>
          <a:xfrm>
            <a:off x="427164" y="4472049"/>
            <a:ext cx="627300" cy="235759"/>
          </a:xfrm>
          <a:prstGeom prst="rect">
            <a:avLst/>
          </a:prstGeom>
          <a:noFill/>
          <a:ln>
            <a:noFill/>
          </a:ln>
        </p:spPr>
      </p:pic>
      <p:pic>
        <p:nvPicPr>
          <p:cNvPr id="692" name="Google Shape;692;p23"/>
          <p:cNvPicPr preferRelativeResize="0"/>
          <p:nvPr/>
        </p:nvPicPr>
        <p:blipFill rotWithShape="1">
          <a:blip r:embed="rId23">
            <a:alphaModFix/>
          </a:blip>
          <a:srcRect b="0" l="0" r="0" t="0"/>
          <a:stretch/>
        </p:blipFill>
        <p:spPr>
          <a:xfrm>
            <a:off x="372006" y="3782347"/>
            <a:ext cx="575722" cy="328465"/>
          </a:xfrm>
          <a:prstGeom prst="rect">
            <a:avLst/>
          </a:prstGeom>
          <a:noFill/>
          <a:ln>
            <a:noFill/>
          </a:ln>
        </p:spPr>
      </p:pic>
      <p:pic>
        <p:nvPicPr>
          <p:cNvPr id="693" name="Google Shape;693;p23"/>
          <p:cNvPicPr preferRelativeResize="0"/>
          <p:nvPr/>
        </p:nvPicPr>
        <p:blipFill rotWithShape="1">
          <a:blip r:embed="rId24">
            <a:alphaModFix/>
          </a:blip>
          <a:srcRect b="23106" l="10528" r="10186" t="23106"/>
          <a:stretch/>
        </p:blipFill>
        <p:spPr>
          <a:xfrm>
            <a:off x="6269169" y="3306447"/>
            <a:ext cx="468974" cy="318170"/>
          </a:xfrm>
          <a:prstGeom prst="rect">
            <a:avLst/>
          </a:prstGeom>
          <a:noFill/>
          <a:ln>
            <a:noFill/>
          </a:ln>
        </p:spPr>
      </p:pic>
      <p:pic>
        <p:nvPicPr>
          <p:cNvPr id="694" name="Google Shape;694;p23"/>
          <p:cNvPicPr preferRelativeResize="0"/>
          <p:nvPr/>
        </p:nvPicPr>
        <p:blipFill rotWithShape="1">
          <a:blip r:embed="rId25">
            <a:alphaModFix/>
          </a:blip>
          <a:srcRect b="0" l="0" r="0" t="0"/>
          <a:stretch/>
        </p:blipFill>
        <p:spPr>
          <a:xfrm>
            <a:off x="1343697" y="3713760"/>
            <a:ext cx="885925" cy="292287"/>
          </a:xfrm>
          <a:prstGeom prst="rect">
            <a:avLst/>
          </a:prstGeom>
          <a:noFill/>
          <a:ln>
            <a:noFill/>
          </a:ln>
        </p:spPr>
      </p:pic>
      <p:pic>
        <p:nvPicPr>
          <p:cNvPr id="695" name="Google Shape;695;p23" title="la vie kintsugi.jpg"/>
          <p:cNvPicPr preferRelativeResize="0"/>
          <p:nvPr/>
        </p:nvPicPr>
        <p:blipFill rotWithShape="1">
          <a:blip r:embed="rId26">
            <a:alphaModFix/>
          </a:blip>
          <a:srcRect b="0" l="0" r="0" t="0"/>
          <a:stretch/>
        </p:blipFill>
        <p:spPr>
          <a:xfrm>
            <a:off x="5011118" y="4095126"/>
            <a:ext cx="711624" cy="711624"/>
          </a:xfrm>
          <a:prstGeom prst="rect">
            <a:avLst/>
          </a:prstGeom>
          <a:noFill/>
          <a:ln>
            <a:noFill/>
          </a:ln>
        </p:spPr>
      </p:pic>
      <p:pic>
        <p:nvPicPr>
          <p:cNvPr id="696" name="Google Shape;696;p23" title="cdme.png"/>
          <p:cNvPicPr preferRelativeResize="0"/>
          <p:nvPr/>
        </p:nvPicPr>
        <p:blipFill rotWithShape="1">
          <a:blip r:embed="rId27">
            <a:alphaModFix/>
          </a:blip>
          <a:srcRect b="0" l="0" r="0" t="0"/>
          <a:stretch/>
        </p:blipFill>
        <p:spPr>
          <a:xfrm>
            <a:off x="5003622" y="3294209"/>
            <a:ext cx="934565" cy="427100"/>
          </a:xfrm>
          <a:prstGeom prst="rect">
            <a:avLst/>
          </a:prstGeom>
          <a:noFill/>
          <a:ln>
            <a:noFill/>
          </a:ln>
        </p:spPr>
      </p:pic>
      <p:grpSp>
        <p:nvGrpSpPr>
          <p:cNvPr id="697" name="Google Shape;697;p23"/>
          <p:cNvGrpSpPr/>
          <p:nvPr/>
        </p:nvGrpSpPr>
        <p:grpSpPr>
          <a:xfrm>
            <a:off x="799657" y="3323638"/>
            <a:ext cx="3985792" cy="1451622"/>
            <a:chOff x="936085" y="5157586"/>
            <a:chExt cx="4869630" cy="2164984"/>
          </a:xfrm>
        </p:grpSpPr>
        <p:sp>
          <p:nvSpPr>
            <p:cNvPr id="698" name="Google Shape;698;p23"/>
            <p:cNvSpPr/>
            <p:nvPr/>
          </p:nvSpPr>
          <p:spPr>
            <a:xfrm>
              <a:off x="3568409" y="5835450"/>
              <a:ext cx="989701" cy="502500"/>
            </a:xfrm>
            <a:prstGeom prst="rect">
              <a:avLst/>
            </a:prstGeom>
            <a:blipFill rotWithShape="1">
              <a:blip r:embed="rId2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3045E"/>
                </a:solidFill>
                <a:latin typeface="Calibri"/>
                <a:ea typeface="Calibri"/>
                <a:cs typeface="Calibri"/>
                <a:sym typeface="Calibri"/>
              </a:endParaRPr>
            </a:p>
          </p:txBody>
        </p:sp>
        <p:sp>
          <p:nvSpPr>
            <p:cNvPr id="699" name="Google Shape;699;p23"/>
            <p:cNvSpPr/>
            <p:nvPr/>
          </p:nvSpPr>
          <p:spPr>
            <a:xfrm>
              <a:off x="936085" y="5157586"/>
              <a:ext cx="703385" cy="618671"/>
            </a:xfrm>
            <a:prstGeom prst="rect">
              <a:avLst/>
            </a:prstGeom>
            <a:blipFill rotWithShape="1">
              <a:blip r:embed="rId2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3045E"/>
                </a:solidFill>
                <a:latin typeface="Calibri"/>
                <a:ea typeface="Calibri"/>
                <a:cs typeface="Calibri"/>
                <a:sym typeface="Calibri"/>
              </a:endParaRPr>
            </a:p>
          </p:txBody>
        </p:sp>
        <p:sp>
          <p:nvSpPr>
            <p:cNvPr id="700" name="Google Shape;700;p23"/>
            <p:cNvSpPr/>
            <p:nvPr/>
          </p:nvSpPr>
          <p:spPr>
            <a:xfrm>
              <a:off x="1948233" y="6925478"/>
              <a:ext cx="869425" cy="397092"/>
            </a:xfrm>
            <a:prstGeom prst="rect">
              <a:avLst/>
            </a:prstGeom>
            <a:blipFill rotWithShape="1">
              <a:blip r:embed="rId3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3045E"/>
                </a:solidFill>
                <a:latin typeface="Calibri"/>
                <a:ea typeface="Calibri"/>
                <a:cs typeface="Calibri"/>
                <a:sym typeface="Calibri"/>
              </a:endParaRPr>
            </a:p>
          </p:txBody>
        </p:sp>
        <p:sp>
          <p:nvSpPr>
            <p:cNvPr id="701" name="Google Shape;701;p23"/>
            <p:cNvSpPr/>
            <p:nvPr/>
          </p:nvSpPr>
          <p:spPr>
            <a:xfrm>
              <a:off x="4936315" y="6083447"/>
              <a:ext cx="869400" cy="355201"/>
            </a:xfrm>
            <a:prstGeom prst="rect">
              <a:avLst/>
            </a:prstGeom>
            <a:blipFill rotWithShape="1">
              <a:blip r:embed="rId3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3045E"/>
                </a:solidFill>
                <a:latin typeface="Calibri"/>
                <a:ea typeface="Calibri"/>
                <a:cs typeface="Calibri"/>
                <a:sym typeface="Calibri"/>
              </a:endParaRPr>
            </a:p>
          </p:txBody>
        </p:sp>
        <p:sp>
          <p:nvSpPr>
            <p:cNvPr id="702" name="Google Shape;702;p23"/>
            <p:cNvSpPr/>
            <p:nvPr/>
          </p:nvSpPr>
          <p:spPr>
            <a:xfrm>
              <a:off x="1008613" y="6366938"/>
              <a:ext cx="581100" cy="312600"/>
            </a:xfrm>
            <a:prstGeom prst="rect">
              <a:avLst/>
            </a:prstGeom>
            <a:blipFill rotWithShape="1">
              <a:blip r:embed="rId3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3045E"/>
                </a:solidFill>
                <a:latin typeface="Calibri"/>
                <a:ea typeface="Calibri"/>
                <a:cs typeface="Calibri"/>
                <a:sym typeface="Calibri"/>
              </a:endParaRPr>
            </a:p>
          </p:txBody>
        </p:sp>
        <p:sp>
          <p:nvSpPr>
            <p:cNvPr id="703" name="Google Shape;703;p23"/>
            <p:cNvSpPr/>
            <p:nvPr/>
          </p:nvSpPr>
          <p:spPr>
            <a:xfrm>
              <a:off x="2163004" y="5293234"/>
              <a:ext cx="1067700" cy="297300"/>
            </a:xfrm>
            <a:prstGeom prst="rect">
              <a:avLst/>
            </a:prstGeom>
            <a:blipFill rotWithShape="1">
              <a:blip r:embed="rId3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704" name="Google Shape;704;p23"/>
            <p:cNvPicPr preferRelativeResize="0"/>
            <p:nvPr/>
          </p:nvPicPr>
          <p:blipFill rotWithShape="1">
            <a:blip r:embed="rId34">
              <a:alphaModFix/>
            </a:blip>
            <a:srcRect b="0" l="0" r="0" t="58996"/>
            <a:stretch/>
          </p:blipFill>
          <p:spPr>
            <a:xfrm>
              <a:off x="3603275" y="5285625"/>
              <a:ext cx="762300" cy="312551"/>
            </a:xfrm>
            <a:prstGeom prst="rect">
              <a:avLst/>
            </a:prstGeom>
            <a:noFill/>
            <a:ln>
              <a:noFill/>
            </a:ln>
          </p:spPr>
        </p:pic>
      </p:grpSp>
      <p:pic>
        <p:nvPicPr>
          <p:cNvPr id="705" name="Google Shape;705;p23" title="logo-continuity-k (1).png"/>
          <p:cNvPicPr preferRelativeResize="0"/>
          <p:nvPr/>
        </p:nvPicPr>
        <p:blipFill rotWithShape="1">
          <a:blip r:embed="rId35">
            <a:alphaModFix/>
          </a:blip>
          <a:srcRect b="0" l="0" r="0" t="0"/>
          <a:stretch/>
        </p:blipFill>
        <p:spPr>
          <a:xfrm>
            <a:off x="2655260" y="4497980"/>
            <a:ext cx="1002575" cy="196382"/>
          </a:xfrm>
          <a:prstGeom prst="rect">
            <a:avLst/>
          </a:prstGeom>
          <a:noFill/>
          <a:ln>
            <a:noFill/>
          </a:ln>
        </p:spPr>
      </p:pic>
      <p:pic>
        <p:nvPicPr>
          <p:cNvPr id="706" name="Google Shape;706;p23" title="PFS.png"/>
          <p:cNvPicPr preferRelativeResize="0"/>
          <p:nvPr/>
        </p:nvPicPr>
        <p:blipFill rotWithShape="1">
          <a:blip r:embed="rId36">
            <a:alphaModFix/>
          </a:blip>
          <a:srcRect b="0" l="0" r="0" t="0"/>
          <a:stretch/>
        </p:blipFill>
        <p:spPr>
          <a:xfrm>
            <a:off x="5487145" y="3856332"/>
            <a:ext cx="1377600" cy="180495"/>
          </a:xfrm>
          <a:prstGeom prst="rect">
            <a:avLst/>
          </a:prstGeom>
          <a:noFill/>
          <a:ln>
            <a:noFill/>
          </a:ln>
        </p:spPr>
      </p:pic>
      <p:pic>
        <p:nvPicPr>
          <p:cNvPr id="707" name="Google Shape;707;p23" title="mgen_groupe-vyv-rvb-768x952.jpg"/>
          <p:cNvPicPr preferRelativeResize="0"/>
          <p:nvPr/>
        </p:nvPicPr>
        <p:blipFill rotWithShape="1">
          <a:blip r:embed="rId37">
            <a:alphaModFix/>
          </a:blip>
          <a:srcRect b="0" l="0" r="0" t="0"/>
          <a:stretch/>
        </p:blipFill>
        <p:spPr>
          <a:xfrm>
            <a:off x="6040104" y="4175441"/>
            <a:ext cx="514376" cy="637607"/>
          </a:xfrm>
          <a:prstGeom prst="rect">
            <a:avLst/>
          </a:prstGeom>
          <a:noFill/>
          <a:ln>
            <a:noFill/>
          </a:ln>
        </p:spPr>
      </p:pic>
      <p:pic>
        <p:nvPicPr>
          <p:cNvPr id="708" name="Google Shape;708;p23" title="jamespot.png"/>
          <p:cNvPicPr preferRelativeResize="0"/>
          <p:nvPr/>
        </p:nvPicPr>
        <p:blipFill rotWithShape="1">
          <a:blip r:embed="rId38">
            <a:alphaModFix/>
          </a:blip>
          <a:srcRect b="25141" l="19627" r="19625" t="25147"/>
          <a:stretch/>
        </p:blipFill>
        <p:spPr>
          <a:xfrm>
            <a:off x="3706870" y="3427501"/>
            <a:ext cx="1043850" cy="427100"/>
          </a:xfrm>
          <a:prstGeom prst="rect">
            <a:avLst/>
          </a:prstGeom>
          <a:noFill/>
          <a:ln>
            <a:noFill/>
          </a:ln>
        </p:spPr>
      </p:pic>
      <p:pic>
        <p:nvPicPr>
          <p:cNvPr id="709" name="Google Shape;709;p23"/>
          <p:cNvPicPr preferRelativeResize="0"/>
          <p:nvPr/>
        </p:nvPicPr>
        <p:blipFill rotWithShape="1">
          <a:blip r:embed="rId3">
            <a:alphaModFix/>
          </a:blip>
          <a:srcRect b="-27328" l="770800" r="-770800" t="27329"/>
          <a:stretch/>
        </p:blipFill>
        <p:spPr>
          <a:xfrm>
            <a:off x="5756331" y="1355716"/>
            <a:ext cx="218328" cy="173501"/>
          </a:xfrm>
          <a:prstGeom prst="rect">
            <a:avLst/>
          </a:prstGeom>
          <a:noFill/>
          <a:ln>
            <a:noFill/>
          </a:ln>
        </p:spPr>
      </p:pic>
      <p:sp>
        <p:nvSpPr>
          <p:cNvPr id="710" name="Google Shape;710;p23"/>
          <p:cNvSpPr txBox="1"/>
          <p:nvPr/>
        </p:nvSpPr>
        <p:spPr>
          <a:xfrm>
            <a:off x="6567325" y="2668175"/>
            <a:ext cx="1377600" cy="15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E2253"/>
              </a:solidFill>
              <a:latin typeface="Raleway"/>
              <a:ea typeface="Raleway"/>
              <a:cs typeface="Raleway"/>
              <a:sym typeface="Raleway"/>
            </a:endParaRPr>
          </a:p>
        </p:txBody>
      </p:sp>
      <p:pic>
        <p:nvPicPr>
          <p:cNvPr id="711" name="Google Shape;711;p23" title="LogoHeadtoHead_125_lightbg.png"/>
          <p:cNvPicPr preferRelativeResize="0"/>
          <p:nvPr/>
        </p:nvPicPr>
        <p:blipFill rotWithShape="1">
          <a:blip r:embed="rId39">
            <a:alphaModFix/>
          </a:blip>
          <a:srcRect b="0" l="0" r="0" t="0"/>
          <a:stretch/>
        </p:blipFill>
        <p:spPr>
          <a:xfrm>
            <a:off x="5430796" y="1733835"/>
            <a:ext cx="1265675" cy="371382"/>
          </a:xfrm>
          <a:prstGeom prst="rect">
            <a:avLst/>
          </a:prstGeom>
          <a:noFill/>
          <a:ln>
            <a:noFill/>
          </a:ln>
        </p:spPr>
      </p:pic>
      <p:pic>
        <p:nvPicPr>
          <p:cNvPr id="712" name="Google Shape;712;p23" title="unionsens.png"/>
          <p:cNvPicPr preferRelativeResize="0"/>
          <p:nvPr/>
        </p:nvPicPr>
        <p:blipFill rotWithShape="1">
          <a:blip r:embed="rId40">
            <a:alphaModFix/>
          </a:blip>
          <a:srcRect b="0" l="0" r="0" t="0"/>
          <a:stretch/>
        </p:blipFill>
        <p:spPr>
          <a:xfrm>
            <a:off x="4884966" y="1254740"/>
            <a:ext cx="1676948" cy="323433"/>
          </a:xfrm>
          <a:prstGeom prst="rect">
            <a:avLst/>
          </a:prstGeom>
          <a:noFill/>
          <a:ln>
            <a:noFill/>
          </a:ln>
        </p:spPr>
      </p:pic>
      <p:pic>
        <p:nvPicPr>
          <p:cNvPr id="713" name="Google Shape;713;p23" title="actistress.png"/>
          <p:cNvPicPr preferRelativeResize="0"/>
          <p:nvPr/>
        </p:nvPicPr>
        <p:blipFill rotWithShape="1">
          <a:blip r:embed="rId41">
            <a:alphaModFix/>
          </a:blip>
          <a:srcRect b="0" l="0" r="0" t="0"/>
          <a:stretch/>
        </p:blipFill>
        <p:spPr>
          <a:xfrm>
            <a:off x="1721851" y="2114929"/>
            <a:ext cx="711626" cy="389196"/>
          </a:xfrm>
          <a:prstGeom prst="rect">
            <a:avLst/>
          </a:prstGeom>
          <a:noFill/>
          <a:ln>
            <a:noFill/>
          </a:ln>
        </p:spPr>
      </p:pic>
      <p:pic>
        <p:nvPicPr>
          <p:cNvPr descr="IHEGC - Institut des Hautes Etudes en Gestion de Crise..." id="714" name="Google Shape;714;p23"/>
          <p:cNvPicPr preferRelativeResize="0"/>
          <p:nvPr/>
        </p:nvPicPr>
        <p:blipFill rotWithShape="1">
          <a:blip r:embed="rId42">
            <a:alphaModFix/>
          </a:blip>
          <a:srcRect b="0" l="0" r="0" t="0"/>
          <a:stretch/>
        </p:blipFill>
        <p:spPr>
          <a:xfrm>
            <a:off x="3059922" y="2280662"/>
            <a:ext cx="699376" cy="465403"/>
          </a:xfrm>
          <a:prstGeom prst="rect">
            <a:avLst/>
          </a:prstGeom>
          <a:noFill/>
          <a:ln>
            <a:noFill/>
          </a:ln>
        </p:spPr>
      </p:pic>
      <p:sp>
        <p:nvSpPr>
          <p:cNvPr id="715" name="Google Shape;715;p23"/>
          <p:cNvSpPr txBox="1"/>
          <p:nvPr>
            <p:ph idx="4294967295" type="title"/>
          </p:nvPr>
        </p:nvSpPr>
        <p:spPr>
          <a:xfrm>
            <a:off x="197976" y="271100"/>
            <a:ext cx="8650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Map &amp; Match, quelques </a:t>
            </a:r>
            <a:r>
              <a:rPr b="1" lang="fr" sz="2500">
                <a:solidFill>
                  <a:srgbClr val="04AFE3"/>
                </a:solidFill>
                <a:latin typeface="Raleway"/>
                <a:ea typeface="Raleway"/>
                <a:cs typeface="Raleway"/>
                <a:sym typeface="Raleway"/>
              </a:rPr>
              <a:t>clients et partenaires</a:t>
            </a:r>
            <a:endParaRPr b="1" sz="2500">
              <a:solidFill>
                <a:srgbClr val="04AFE3"/>
              </a:solidFill>
              <a:latin typeface="Raleway"/>
              <a:ea typeface="Raleway"/>
              <a:cs typeface="Raleway"/>
              <a:sym typeface="Raleway"/>
            </a:endParaRPr>
          </a:p>
        </p:txBody>
      </p:sp>
      <p:pic>
        <p:nvPicPr>
          <p:cNvPr id="716" name="Google Shape;716;p23" title="Copie de Copie de MAP&amp;MATCH-LOGO-FINAL.png"/>
          <p:cNvPicPr preferRelativeResize="0"/>
          <p:nvPr/>
        </p:nvPicPr>
        <p:blipFill>
          <a:blip r:embed="rId43">
            <a:alphaModFix/>
          </a:blip>
          <a:stretch>
            <a:fillRect/>
          </a:stretch>
        </p:blipFill>
        <p:spPr>
          <a:xfrm>
            <a:off x="7950547" y="4888840"/>
            <a:ext cx="965473" cy="191875"/>
          </a:xfrm>
          <a:prstGeom prst="rect">
            <a:avLst/>
          </a:prstGeom>
          <a:noFill/>
          <a:ln>
            <a:noFill/>
          </a:ln>
        </p:spPr>
      </p:pic>
      <p:pic>
        <p:nvPicPr>
          <p:cNvPr id="717" name="Google Shape;717;p23" title="icônes pour présentation (12).png"/>
          <p:cNvPicPr preferRelativeResize="0"/>
          <p:nvPr/>
        </p:nvPicPr>
        <p:blipFill rotWithShape="1">
          <a:blip r:embed="rId44">
            <a:alphaModFix/>
          </a:blip>
          <a:srcRect b="4951" l="2012" r="64105" t="64062"/>
          <a:stretch/>
        </p:blipFill>
        <p:spPr>
          <a:xfrm>
            <a:off x="7517200" y="234025"/>
            <a:ext cx="1450598" cy="74619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21" name="Shape 721"/>
        <p:cNvGrpSpPr/>
        <p:nvPr/>
      </p:nvGrpSpPr>
      <p:grpSpPr>
        <a:xfrm>
          <a:off x="0" y="0"/>
          <a:ext cx="0" cy="0"/>
          <a:chOff x="0" y="0"/>
          <a:chExt cx="0" cy="0"/>
        </a:xfrm>
      </p:grpSpPr>
      <p:sp>
        <p:nvSpPr>
          <p:cNvPr id="722" name="Google Shape;722;p24"/>
          <p:cNvSpPr/>
          <p:nvPr/>
        </p:nvSpPr>
        <p:spPr>
          <a:xfrm>
            <a:off x="614562" y="1036828"/>
            <a:ext cx="3315900" cy="243000"/>
          </a:xfrm>
          <a:prstGeom prst="rect">
            <a:avLst/>
          </a:prstGeom>
          <a:solidFill>
            <a:srgbClr val="2E3A8A"/>
          </a:solidFill>
          <a:ln cap="flat" cmpd="sng" w="25400">
            <a:solidFill>
              <a:srgbClr val="2E3A8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Medium"/>
                <a:ea typeface="Raleway Medium"/>
                <a:cs typeface="Raleway Medium"/>
                <a:sym typeface="Raleway Medium"/>
              </a:rPr>
              <a:t>PAY AS YOU GO</a:t>
            </a:r>
            <a:endParaRPr i="0" sz="1400" u="none" cap="none" strike="noStrike">
              <a:solidFill>
                <a:srgbClr val="000000"/>
              </a:solidFill>
              <a:latin typeface="Raleway Medium"/>
              <a:ea typeface="Raleway Medium"/>
              <a:cs typeface="Raleway Medium"/>
              <a:sym typeface="Raleway Medium"/>
            </a:endParaRPr>
          </a:p>
        </p:txBody>
      </p:sp>
      <p:sp>
        <p:nvSpPr>
          <p:cNvPr id="723" name="Google Shape;723;p24"/>
          <p:cNvSpPr/>
          <p:nvPr/>
        </p:nvSpPr>
        <p:spPr>
          <a:xfrm>
            <a:off x="4096802" y="1036829"/>
            <a:ext cx="4254000" cy="243000"/>
          </a:xfrm>
          <a:prstGeom prst="rect">
            <a:avLst/>
          </a:prstGeom>
          <a:solidFill>
            <a:srgbClr val="04AFE3"/>
          </a:solidFill>
          <a:ln cap="flat" cmpd="sng" w="25400">
            <a:solidFill>
              <a:srgbClr val="04AF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Medium"/>
                <a:ea typeface="Raleway Medium"/>
                <a:cs typeface="Raleway Medium"/>
                <a:sym typeface="Raleway Medium"/>
              </a:rPr>
              <a:t>ABONNEMENT ANNUEL</a:t>
            </a:r>
            <a:endParaRPr i="0" sz="1400" u="none" cap="none" strike="noStrike">
              <a:solidFill>
                <a:srgbClr val="000000"/>
              </a:solidFill>
              <a:latin typeface="Raleway Medium"/>
              <a:ea typeface="Raleway Medium"/>
              <a:cs typeface="Raleway Medium"/>
              <a:sym typeface="Raleway Medium"/>
            </a:endParaRPr>
          </a:p>
        </p:txBody>
      </p:sp>
      <p:sp>
        <p:nvSpPr>
          <p:cNvPr id="724" name="Google Shape;724;p24"/>
          <p:cNvSpPr/>
          <p:nvPr/>
        </p:nvSpPr>
        <p:spPr>
          <a:xfrm>
            <a:off x="614562" y="1323942"/>
            <a:ext cx="3331800" cy="924900"/>
          </a:xfrm>
          <a:prstGeom prst="rect">
            <a:avLst/>
          </a:prstGeom>
          <a:solidFill>
            <a:srgbClr val="4AD3FC"/>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Packs Simple / Full</a:t>
            </a:r>
            <a:endParaRPr i="0" sz="1400" u="none" cap="none" strike="noStrike">
              <a:solidFill>
                <a:srgbClr val="000000"/>
              </a:solidFill>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(10, 30,50, 100 profils)</a:t>
            </a:r>
            <a:endParaRPr>
              <a:latin typeface="Raleway SemiBold"/>
              <a:ea typeface="Raleway SemiBold"/>
              <a:cs typeface="Raleway SemiBold"/>
              <a:sym typeface="Raleway SemiBold"/>
            </a:endParaRPr>
          </a:p>
        </p:txBody>
      </p:sp>
      <p:sp>
        <p:nvSpPr>
          <p:cNvPr id="725" name="Google Shape;725;p24"/>
          <p:cNvSpPr/>
          <p:nvPr/>
        </p:nvSpPr>
        <p:spPr>
          <a:xfrm>
            <a:off x="614561" y="2310088"/>
            <a:ext cx="3315900" cy="810000"/>
          </a:xfrm>
          <a:prstGeom prst="rect">
            <a:avLst/>
          </a:prstGeom>
          <a:solidFill>
            <a:srgbClr val="86E1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A partir de 900 € HT /10 profils simples</a:t>
            </a:r>
            <a:endParaRPr>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A partir de 1800 € HT/10 Profils Full</a:t>
            </a:r>
            <a:endParaRPr i="0" sz="1400" u="none" cap="none" strike="noStrike">
              <a:solidFill>
                <a:srgbClr val="000000"/>
              </a:solidFill>
              <a:latin typeface="Raleway SemiBold"/>
              <a:ea typeface="Raleway SemiBold"/>
              <a:cs typeface="Raleway SemiBold"/>
              <a:sym typeface="Raleway SemiBold"/>
            </a:endParaRPr>
          </a:p>
        </p:txBody>
      </p:sp>
      <p:sp>
        <p:nvSpPr>
          <p:cNvPr id="726" name="Google Shape;726;p24"/>
          <p:cNvSpPr/>
          <p:nvPr/>
        </p:nvSpPr>
        <p:spPr>
          <a:xfrm>
            <a:off x="4100601" y="2299061"/>
            <a:ext cx="4254000" cy="810000"/>
          </a:xfrm>
          <a:prstGeom prst="rect">
            <a:avLst/>
          </a:prstGeom>
          <a:solidFill>
            <a:srgbClr val="86E1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fr" sz="1600" u="none" cap="none" strike="noStrike">
                <a:solidFill>
                  <a:schemeClr val="lt1"/>
                </a:solidFill>
                <a:latin typeface="Raleway SemiBold"/>
                <a:ea typeface="Raleway SemiBold"/>
                <a:cs typeface="Raleway SemiBold"/>
                <a:sym typeface="Raleway SemiBold"/>
              </a:rPr>
              <a:t>Accès illimité à la plateforme</a:t>
            </a:r>
            <a:endParaRPr i="0" sz="1600" u="none" cap="none" strike="noStrike">
              <a:solidFill>
                <a:srgbClr val="000000"/>
              </a:solidFill>
              <a:latin typeface="Raleway SemiBold"/>
              <a:ea typeface="Raleway SemiBold"/>
              <a:cs typeface="Raleway SemiBold"/>
              <a:sym typeface="Raleway SemiBold"/>
            </a:endParaRPr>
          </a:p>
        </p:txBody>
      </p:sp>
      <p:sp>
        <p:nvSpPr>
          <p:cNvPr id="727" name="Google Shape;727;p24"/>
          <p:cNvSpPr/>
          <p:nvPr/>
        </p:nvSpPr>
        <p:spPr>
          <a:xfrm>
            <a:off x="614561" y="3761040"/>
            <a:ext cx="7740000" cy="243000"/>
          </a:xfrm>
          <a:prstGeom prst="rect">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Accès au club M&amp;M</a:t>
            </a:r>
            <a:endParaRPr i="0" sz="1400" u="none" cap="none" strike="noStrike">
              <a:solidFill>
                <a:srgbClr val="000000"/>
              </a:solidFill>
              <a:latin typeface="Raleway SemiBold"/>
              <a:ea typeface="Raleway SemiBold"/>
              <a:cs typeface="Raleway SemiBold"/>
              <a:sym typeface="Raleway SemiBold"/>
            </a:endParaRPr>
          </a:p>
        </p:txBody>
      </p:sp>
      <p:sp>
        <p:nvSpPr>
          <p:cNvPr id="728" name="Google Shape;728;p24"/>
          <p:cNvSpPr/>
          <p:nvPr/>
        </p:nvSpPr>
        <p:spPr>
          <a:xfrm>
            <a:off x="4100603" y="3162323"/>
            <a:ext cx="4254000" cy="507900"/>
          </a:xfrm>
          <a:prstGeom prst="rect">
            <a:avLst/>
          </a:prstGeom>
          <a:solidFill>
            <a:srgbClr val="C3F0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rgbClr val="1A1B47"/>
                </a:solidFill>
                <a:latin typeface="Raleway"/>
                <a:ea typeface="Raleway"/>
                <a:cs typeface="Raleway"/>
                <a:sym typeface="Raleway"/>
              </a:rPr>
              <a:t>Support + Accompagnement personnalisé disponible (en option)</a:t>
            </a:r>
            <a:endParaRPr i="0" sz="1400" u="none" cap="none" strike="noStrike">
              <a:solidFill>
                <a:srgbClr val="1A1B47"/>
              </a:solidFill>
              <a:latin typeface="Raleway"/>
              <a:ea typeface="Raleway"/>
              <a:cs typeface="Raleway"/>
              <a:sym typeface="Raleway"/>
            </a:endParaRPr>
          </a:p>
        </p:txBody>
      </p:sp>
      <p:sp>
        <p:nvSpPr>
          <p:cNvPr id="729" name="Google Shape;729;p24"/>
          <p:cNvSpPr/>
          <p:nvPr/>
        </p:nvSpPr>
        <p:spPr>
          <a:xfrm>
            <a:off x="614561" y="3163999"/>
            <a:ext cx="3331800" cy="507900"/>
          </a:xfrm>
          <a:prstGeom prst="rect">
            <a:avLst/>
          </a:prstGeom>
          <a:solidFill>
            <a:srgbClr val="C3F0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rgbClr val="1A1B47"/>
                </a:solidFill>
                <a:latin typeface="Raleway"/>
                <a:ea typeface="Raleway"/>
                <a:cs typeface="Raleway"/>
                <a:sym typeface="Raleway"/>
              </a:rPr>
              <a:t>Support (par email)</a:t>
            </a:r>
            <a:endParaRPr i="0" sz="1400" u="none" cap="none" strike="noStrike">
              <a:solidFill>
                <a:srgbClr val="1A1B47"/>
              </a:solidFill>
              <a:latin typeface="Raleway"/>
              <a:ea typeface="Raleway"/>
              <a:cs typeface="Raleway"/>
              <a:sym typeface="Raleway"/>
            </a:endParaRPr>
          </a:p>
        </p:txBody>
      </p:sp>
      <p:sp>
        <p:nvSpPr>
          <p:cNvPr id="730" name="Google Shape;730;p24"/>
          <p:cNvSpPr/>
          <p:nvPr/>
        </p:nvSpPr>
        <p:spPr>
          <a:xfrm>
            <a:off x="614561" y="4043298"/>
            <a:ext cx="7740000" cy="645300"/>
          </a:xfrm>
          <a:prstGeom prst="rect">
            <a:avLst/>
          </a:prstGeom>
          <a:solidFill>
            <a:srgbClr val="A26AAA"/>
          </a:solidFill>
          <a:ln cap="flat" cmpd="sng" w="25400">
            <a:solidFill>
              <a:srgbClr val="A26AA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a:ea typeface="Raleway"/>
                <a:cs typeface="Raleway"/>
                <a:sym typeface="Raleway"/>
              </a:rPr>
              <a:t>Certification : 20h de formation (e-learning + présentiel + exercices)</a:t>
            </a:r>
            <a:endParaRPr i="0" sz="1400" u="none" cap="none" strike="noStrike">
              <a:solidFill>
                <a:srgbClr val="000000"/>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a:ea typeface="Raleway"/>
                <a:cs typeface="Raleway"/>
                <a:sym typeface="Raleway"/>
              </a:rPr>
              <a:t>Certificat et accès au club M&amp;M</a:t>
            </a:r>
            <a:endParaRPr i="0" sz="1400" u="none" cap="none" strike="noStrike">
              <a:solidFill>
                <a:srgbClr val="000000"/>
              </a:solidFill>
              <a:latin typeface="Raleway"/>
              <a:ea typeface="Raleway"/>
              <a:cs typeface="Raleway"/>
              <a:sym typeface="Raleway"/>
            </a:endParaRPr>
          </a:p>
        </p:txBody>
      </p:sp>
      <p:sp>
        <p:nvSpPr>
          <p:cNvPr id="731" name="Google Shape;731;p24"/>
          <p:cNvSpPr/>
          <p:nvPr/>
        </p:nvSpPr>
        <p:spPr>
          <a:xfrm>
            <a:off x="4100605" y="1323942"/>
            <a:ext cx="1387500" cy="925500"/>
          </a:xfrm>
          <a:prstGeom prst="rect">
            <a:avLst/>
          </a:prstGeom>
          <a:solidFill>
            <a:srgbClr val="4AD3FC"/>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M&amp;M +</a:t>
            </a:r>
            <a:endParaRPr i="0" sz="1400" u="none" cap="none" strike="noStrike">
              <a:solidFill>
                <a:srgbClr val="000000"/>
              </a:solidFill>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(jusqu’à 50 profils)</a:t>
            </a:r>
            <a:endParaRPr>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490€ / mois</a:t>
            </a:r>
            <a:endParaRPr i="0" sz="1400" u="none" cap="none" strike="noStrike">
              <a:solidFill>
                <a:schemeClr val="lt1"/>
              </a:solidFill>
              <a:latin typeface="Raleway SemiBold"/>
              <a:ea typeface="Raleway SemiBold"/>
              <a:cs typeface="Raleway SemiBold"/>
              <a:sym typeface="Raleway SemiBold"/>
            </a:endParaRPr>
          </a:p>
        </p:txBody>
      </p:sp>
      <p:sp>
        <p:nvSpPr>
          <p:cNvPr id="732" name="Google Shape;732;p24"/>
          <p:cNvSpPr/>
          <p:nvPr/>
        </p:nvSpPr>
        <p:spPr>
          <a:xfrm>
            <a:off x="5530140" y="1323942"/>
            <a:ext cx="1387500" cy="925500"/>
          </a:xfrm>
          <a:prstGeom prst="rect">
            <a:avLst/>
          </a:prstGeom>
          <a:solidFill>
            <a:srgbClr val="4AD3FC"/>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M&amp;M pro</a:t>
            </a:r>
            <a:endParaRPr i="0" sz="1400" u="none" cap="none" strike="noStrike">
              <a:solidFill>
                <a:srgbClr val="000000"/>
              </a:solidFill>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(Jusqu’à 100 profils)</a:t>
            </a:r>
            <a:endParaRPr>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890€ / mois</a:t>
            </a:r>
            <a:endParaRPr i="0" sz="1400" u="none" cap="none" strike="noStrike">
              <a:solidFill>
                <a:schemeClr val="lt1"/>
              </a:solidFill>
              <a:latin typeface="Raleway SemiBold"/>
              <a:ea typeface="Raleway SemiBold"/>
              <a:cs typeface="Raleway SemiBold"/>
              <a:sym typeface="Raleway SemiBold"/>
            </a:endParaRPr>
          </a:p>
        </p:txBody>
      </p:sp>
      <p:sp>
        <p:nvSpPr>
          <p:cNvPr id="733" name="Google Shape;733;p24"/>
          <p:cNvSpPr/>
          <p:nvPr/>
        </p:nvSpPr>
        <p:spPr>
          <a:xfrm>
            <a:off x="6967273" y="1333503"/>
            <a:ext cx="1387500" cy="925500"/>
          </a:xfrm>
          <a:prstGeom prst="rect">
            <a:avLst/>
          </a:prstGeom>
          <a:solidFill>
            <a:srgbClr val="4AD3FC"/>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M&amp;M premium</a:t>
            </a:r>
            <a:endParaRPr i="0" sz="1400" u="none" cap="none" strike="noStrike">
              <a:solidFill>
                <a:srgbClr val="000000"/>
              </a:solidFill>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(+ 100 profils</a:t>
            </a:r>
            <a:endParaRPr i="0" sz="1400" u="none" cap="none" strike="noStrike">
              <a:solidFill>
                <a:srgbClr val="000000"/>
              </a:solidFill>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Par an)</a:t>
            </a:r>
            <a:endParaRPr>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rgbClr val="000000"/>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Sur demande</a:t>
            </a:r>
            <a:endParaRPr i="0" sz="1400" u="none" cap="none" strike="noStrike">
              <a:solidFill>
                <a:schemeClr val="lt1"/>
              </a:solidFill>
              <a:latin typeface="Raleway SemiBold"/>
              <a:ea typeface="Raleway SemiBold"/>
              <a:cs typeface="Raleway SemiBold"/>
              <a:sym typeface="Raleway SemiBold"/>
            </a:endParaRPr>
          </a:p>
        </p:txBody>
      </p:sp>
      <p:sp>
        <p:nvSpPr>
          <p:cNvPr id="734" name="Google Shape;734;p24"/>
          <p:cNvSpPr txBox="1"/>
          <p:nvPr>
            <p:ph idx="4294967295" type="title"/>
          </p:nvPr>
        </p:nvSpPr>
        <p:spPr>
          <a:xfrm>
            <a:off x="197976" y="271100"/>
            <a:ext cx="86502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Map &amp; Match, </a:t>
            </a:r>
            <a:r>
              <a:rPr b="1" lang="fr" sz="2500">
                <a:solidFill>
                  <a:srgbClr val="04AFE3"/>
                </a:solidFill>
                <a:latin typeface="Raleway"/>
                <a:ea typeface="Raleway"/>
                <a:cs typeface="Raleway"/>
                <a:sym typeface="Raleway"/>
              </a:rPr>
              <a:t>les tarifs</a:t>
            </a:r>
            <a:endParaRPr b="1" sz="2500">
              <a:solidFill>
                <a:srgbClr val="04AFE3"/>
              </a:solidFill>
              <a:latin typeface="Raleway"/>
              <a:ea typeface="Raleway"/>
              <a:cs typeface="Raleway"/>
              <a:sym typeface="Raleway"/>
            </a:endParaRPr>
          </a:p>
        </p:txBody>
      </p:sp>
      <p:pic>
        <p:nvPicPr>
          <p:cNvPr id="735" name="Google Shape;735;p24"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pic>
        <p:nvPicPr>
          <p:cNvPr id="736" name="Google Shape;736;p24" title="icônes pour présentation (19).png"/>
          <p:cNvPicPr preferRelativeResize="0"/>
          <p:nvPr/>
        </p:nvPicPr>
        <p:blipFill rotWithShape="1">
          <a:blip r:embed="rId4">
            <a:alphaModFix/>
          </a:blip>
          <a:srcRect b="2377" l="32752" r="46061" t="54313"/>
          <a:stretch/>
        </p:blipFill>
        <p:spPr>
          <a:xfrm>
            <a:off x="8167926" y="98175"/>
            <a:ext cx="870576" cy="10010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0" name="Shape 740"/>
        <p:cNvGrpSpPr/>
        <p:nvPr/>
      </p:nvGrpSpPr>
      <p:grpSpPr>
        <a:xfrm>
          <a:off x="0" y="0"/>
          <a:ext cx="0" cy="0"/>
          <a:chOff x="0" y="0"/>
          <a:chExt cx="0" cy="0"/>
        </a:xfrm>
      </p:grpSpPr>
      <p:pic>
        <p:nvPicPr>
          <p:cNvPr id="741" name="Google Shape;741;g373417752b1_2_1" title="Design sans titre.png"/>
          <p:cNvPicPr preferRelativeResize="0"/>
          <p:nvPr/>
        </p:nvPicPr>
        <p:blipFill>
          <a:blip r:embed="rId3">
            <a:alphaModFix/>
          </a:blip>
          <a:stretch>
            <a:fillRect/>
          </a:stretch>
        </p:blipFill>
        <p:spPr>
          <a:xfrm>
            <a:off x="2323250" y="2393625"/>
            <a:ext cx="4497500" cy="2630874"/>
          </a:xfrm>
          <a:prstGeom prst="rect">
            <a:avLst/>
          </a:prstGeom>
          <a:noFill/>
          <a:ln>
            <a:noFill/>
          </a:ln>
        </p:spPr>
      </p:pic>
      <p:sp>
        <p:nvSpPr>
          <p:cNvPr id="742" name="Google Shape;742;g373417752b1_2_1"/>
          <p:cNvSpPr txBox="1"/>
          <p:nvPr/>
        </p:nvSpPr>
        <p:spPr>
          <a:xfrm>
            <a:off x="2068200" y="1038650"/>
            <a:ext cx="5007600" cy="816000"/>
          </a:xfrm>
          <a:prstGeom prst="rect">
            <a:avLst/>
          </a:prstGeom>
          <a:noFill/>
          <a:ln>
            <a:noFill/>
          </a:ln>
        </p:spPr>
        <p:txBody>
          <a:bodyPr anchorCtr="0" anchor="ctr" bIns="45725" lIns="45725" spcFirstLastPara="1" rIns="45725" wrap="square" tIns="45725">
            <a:noAutofit/>
          </a:bodyPr>
          <a:lstStyle/>
          <a:p>
            <a:pPr indent="0" lvl="0" marL="0" marR="0" rtl="0" algn="ctr">
              <a:lnSpc>
                <a:spcPct val="115000"/>
              </a:lnSpc>
              <a:spcBef>
                <a:spcPts val="0"/>
              </a:spcBef>
              <a:spcAft>
                <a:spcPts val="0"/>
              </a:spcAft>
              <a:buClr>
                <a:srgbClr val="000000"/>
              </a:buClr>
              <a:buSzPts val="2100"/>
              <a:buFont typeface="Arial"/>
              <a:buNone/>
            </a:pPr>
            <a:r>
              <a:rPr b="1" lang="fr" sz="2800">
                <a:solidFill>
                  <a:srgbClr val="2E3A8A"/>
                </a:solidFill>
                <a:latin typeface="Raleway"/>
                <a:ea typeface="Raleway"/>
                <a:cs typeface="Raleway"/>
                <a:sym typeface="Raleway"/>
              </a:rPr>
              <a:t>BRAINSTORMING</a:t>
            </a:r>
            <a:endParaRPr b="1" i="0" sz="2400" u="none" cap="none" strike="noStrike">
              <a:solidFill>
                <a:srgbClr val="2E3A8A"/>
              </a:solidFill>
              <a:latin typeface="Raleway"/>
              <a:ea typeface="Raleway"/>
              <a:cs typeface="Raleway"/>
              <a:sym typeface="Raleway"/>
            </a:endParaRPr>
          </a:p>
        </p:txBody>
      </p:sp>
      <p:sp>
        <p:nvSpPr>
          <p:cNvPr id="743" name="Google Shape;743;g373417752b1_2_1"/>
          <p:cNvSpPr txBox="1"/>
          <p:nvPr/>
        </p:nvSpPr>
        <p:spPr>
          <a:xfrm>
            <a:off x="290700" y="2103950"/>
            <a:ext cx="8562600" cy="1209300"/>
          </a:xfrm>
          <a:prstGeom prst="rect">
            <a:avLst/>
          </a:prstGeom>
          <a:noFill/>
          <a:ln>
            <a:noFill/>
          </a:ln>
        </p:spPr>
        <p:txBody>
          <a:bodyPr anchorCtr="0" anchor="t" bIns="45725" lIns="45725" spcFirstLastPara="1" rIns="45725" wrap="square" tIns="45725">
            <a:noAutofit/>
          </a:bodyPr>
          <a:lstStyle/>
          <a:p>
            <a:pPr indent="0" lvl="0" marL="0" marR="0" rtl="0" algn="ctr">
              <a:lnSpc>
                <a:spcPct val="100000"/>
              </a:lnSpc>
              <a:spcBef>
                <a:spcPts val="0"/>
              </a:spcBef>
              <a:spcAft>
                <a:spcPts val="0"/>
              </a:spcAft>
              <a:buClr>
                <a:schemeClr val="dk1"/>
              </a:buClr>
              <a:buSzPts val="1100"/>
              <a:buFont typeface="Arial"/>
              <a:buNone/>
            </a:pPr>
            <a:r>
              <a:rPr b="1" lang="fr" sz="2200">
                <a:solidFill>
                  <a:srgbClr val="2E3A8A"/>
                </a:solidFill>
                <a:latin typeface="Raleway"/>
                <a:ea typeface="Raleway"/>
                <a:cs typeface="Raleway"/>
                <a:sym typeface="Raleway"/>
              </a:rPr>
              <a:t>Next step</a:t>
            </a:r>
            <a:endParaRPr b="1" i="0" sz="1800" u="none" cap="none" strike="noStrike">
              <a:solidFill>
                <a:srgbClr val="2E3A8A"/>
              </a:solidFill>
              <a:latin typeface="Raleway"/>
              <a:ea typeface="Raleway"/>
              <a:cs typeface="Raleway"/>
              <a:sym typeface="Raleway"/>
            </a:endParaRPr>
          </a:p>
        </p:txBody>
      </p:sp>
      <p:cxnSp>
        <p:nvCxnSpPr>
          <p:cNvPr id="744" name="Google Shape;744;g373417752b1_2_1"/>
          <p:cNvCxnSpPr/>
          <p:nvPr/>
        </p:nvCxnSpPr>
        <p:spPr>
          <a:xfrm>
            <a:off x="2801850" y="1979300"/>
            <a:ext cx="3540300" cy="0"/>
          </a:xfrm>
          <a:prstGeom prst="straightConnector1">
            <a:avLst/>
          </a:prstGeom>
          <a:noFill/>
          <a:ln cap="flat" cmpd="sng" w="28575">
            <a:solidFill>
              <a:srgbClr val="2E3A8A"/>
            </a:solidFill>
            <a:prstDash val="solid"/>
            <a:round/>
            <a:headEnd len="med" w="med" type="none"/>
            <a:tailEnd len="med" w="med" type="none"/>
          </a:ln>
        </p:spPr>
      </p:cxnSp>
      <p:grpSp>
        <p:nvGrpSpPr>
          <p:cNvPr id="745" name="Google Shape;745;g373417752b1_2_1"/>
          <p:cNvGrpSpPr/>
          <p:nvPr/>
        </p:nvGrpSpPr>
        <p:grpSpPr>
          <a:xfrm>
            <a:off x="-37913" y="4537621"/>
            <a:ext cx="880199" cy="561673"/>
            <a:chOff x="416925" y="2393625"/>
            <a:chExt cx="3192596" cy="2037260"/>
          </a:xfrm>
        </p:grpSpPr>
        <p:pic>
          <p:nvPicPr>
            <p:cNvPr id="746" name="Google Shape;746;g373417752b1_2_1" title="LogoQualiopi-300dpi-Avec Marianne.png"/>
            <p:cNvPicPr preferRelativeResize="0"/>
            <p:nvPr/>
          </p:nvPicPr>
          <p:blipFill>
            <a:blip r:embed="rId4">
              <a:alphaModFix/>
            </a:blip>
            <a:stretch>
              <a:fillRect/>
            </a:stretch>
          </p:blipFill>
          <p:spPr>
            <a:xfrm>
              <a:off x="416925" y="2393625"/>
              <a:ext cx="3192596" cy="1704750"/>
            </a:xfrm>
            <a:prstGeom prst="rect">
              <a:avLst/>
            </a:prstGeom>
            <a:noFill/>
            <a:ln>
              <a:noFill/>
            </a:ln>
          </p:spPr>
        </p:pic>
        <p:sp>
          <p:nvSpPr>
            <p:cNvPr id="747" name="Google Shape;747;g373417752b1_2_1"/>
            <p:cNvSpPr txBox="1"/>
            <p:nvPr/>
          </p:nvSpPr>
          <p:spPr>
            <a:xfrm>
              <a:off x="664209" y="3738185"/>
              <a:ext cx="2727300" cy="692700"/>
            </a:xfrm>
            <a:prstGeom prst="rect">
              <a:avLst/>
            </a:prstGeom>
            <a:noFill/>
            <a:ln>
              <a:noFill/>
            </a:ln>
          </p:spPr>
          <p:txBody>
            <a:bodyPr anchorCtr="0" anchor="t" bIns="25200" lIns="25200" spcFirstLastPara="1" rIns="25200" wrap="square" tIns="25200">
              <a:spAutoFit/>
            </a:bodyPr>
            <a:lstStyle/>
            <a:p>
              <a:pPr indent="0" lvl="0" marL="0" rtl="0" algn="l">
                <a:spcBef>
                  <a:spcPts val="0"/>
                </a:spcBef>
                <a:spcAft>
                  <a:spcPts val="0"/>
                </a:spcAft>
                <a:buNone/>
              </a:pPr>
              <a:r>
                <a:rPr lang="fr" sz="303">
                  <a:solidFill>
                    <a:srgbClr val="1C2978"/>
                  </a:solidFill>
                </a:rPr>
                <a:t>La certification qualité a été délivrée</a:t>
              </a:r>
              <a:endParaRPr sz="303">
                <a:solidFill>
                  <a:srgbClr val="1C2978"/>
                </a:solidFill>
              </a:endParaRPr>
            </a:p>
            <a:p>
              <a:pPr indent="0" lvl="0" marL="0" rtl="0" algn="l">
                <a:spcBef>
                  <a:spcPts val="0"/>
                </a:spcBef>
                <a:spcAft>
                  <a:spcPts val="0"/>
                </a:spcAft>
                <a:buNone/>
              </a:pPr>
              <a:r>
                <a:rPr lang="fr" sz="303">
                  <a:solidFill>
                    <a:srgbClr val="1C2978"/>
                  </a:solidFill>
                </a:rPr>
                <a:t>au titre de la catégorie d’action suivante : </a:t>
              </a:r>
              <a:endParaRPr sz="303">
                <a:solidFill>
                  <a:srgbClr val="1C2978"/>
                </a:solidFill>
              </a:endParaRPr>
            </a:p>
            <a:p>
              <a:pPr indent="0" lvl="0" marL="0" rtl="0" algn="l">
                <a:spcBef>
                  <a:spcPts val="0"/>
                </a:spcBef>
                <a:spcAft>
                  <a:spcPts val="0"/>
                </a:spcAft>
                <a:buNone/>
              </a:pPr>
              <a:r>
                <a:rPr b="1" lang="fr" sz="303">
                  <a:solidFill>
                    <a:srgbClr val="1C2978"/>
                  </a:solidFill>
                </a:rPr>
                <a:t>Actions de formation</a:t>
              </a:r>
              <a:endParaRPr b="1" sz="303">
                <a:solidFill>
                  <a:srgbClr val="1C2978"/>
                </a:solidFill>
              </a:endParaRPr>
            </a:p>
          </p:txBody>
        </p:sp>
      </p:grpSp>
      <p:pic>
        <p:nvPicPr>
          <p:cNvPr id="748" name="Google Shape;748;g373417752b1_2_1" title="Copie de Copie de MAP&amp;MATCH-LOGO-FINAL.png"/>
          <p:cNvPicPr preferRelativeResize="0"/>
          <p:nvPr/>
        </p:nvPicPr>
        <p:blipFill>
          <a:blip r:embed="rId5">
            <a:alphaModFix/>
          </a:blip>
          <a:stretch>
            <a:fillRect/>
          </a:stretch>
        </p:blipFill>
        <p:spPr>
          <a:xfrm>
            <a:off x="7737998" y="4842900"/>
            <a:ext cx="1290173" cy="256400"/>
          </a:xfrm>
          <a:prstGeom prst="rect">
            <a:avLst/>
          </a:prstGeom>
          <a:noFill/>
          <a:ln>
            <a:noFill/>
          </a:ln>
        </p:spPr>
      </p:pic>
      <p:pic>
        <p:nvPicPr>
          <p:cNvPr id="749" name="Google Shape;749;g373417752b1_2_1" title="2018-Certifee-B-Logo-Black-L.png"/>
          <p:cNvPicPr preferRelativeResize="0"/>
          <p:nvPr/>
        </p:nvPicPr>
        <p:blipFill>
          <a:blip r:embed="rId6">
            <a:alphaModFix/>
          </a:blip>
          <a:stretch>
            <a:fillRect/>
          </a:stretch>
        </p:blipFill>
        <p:spPr>
          <a:xfrm>
            <a:off x="7313869" y="4567725"/>
            <a:ext cx="394288" cy="60151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E3A8A"/>
        </a:solidFill>
      </p:bgPr>
    </p:bg>
    <p:spTree>
      <p:nvGrpSpPr>
        <p:cNvPr id="753" name="Shape 753"/>
        <p:cNvGrpSpPr/>
        <p:nvPr/>
      </p:nvGrpSpPr>
      <p:grpSpPr>
        <a:xfrm>
          <a:off x="0" y="0"/>
          <a:ext cx="0" cy="0"/>
          <a:chOff x="0" y="0"/>
          <a:chExt cx="0" cy="0"/>
        </a:xfrm>
      </p:grpSpPr>
      <p:sp>
        <p:nvSpPr>
          <p:cNvPr id="754" name="Google Shape;754;g373417752b1_2_17"/>
          <p:cNvSpPr/>
          <p:nvPr/>
        </p:nvSpPr>
        <p:spPr>
          <a:xfrm>
            <a:off x="427800" y="385650"/>
            <a:ext cx="8288400" cy="437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55" name="Google Shape;755;g373417752b1_2_17"/>
          <p:cNvSpPr txBox="1"/>
          <p:nvPr>
            <p:ph idx="4294967295" type="title"/>
          </p:nvPr>
        </p:nvSpPr>
        <p:spPr>
          <a:xfrm>
            <a:off x="522591" y="504894"/>
            <a:ext cx="84690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La </a:t>
            </a:r>
            <a:r>
              <a:rPr b="1" lang="fr" sz="2500">
                <a:solidFill>
                  <a:srgbClr val="04AFE3"/>
                </a:solidFill>
                <a:latin typeface="Raleway"/>
                <a:ea typeface="Raleway"/>
                <a:cs typeface="Raleway"/>
                <a:sym typeface="Raleway"/>
              </a:rPr>
              <a:t>démo</a:t>
            </a:r>
            <a:r>
              <a:rPr b="1" lang="fr" sz="2500">
                <a:solidFill>
                  <a:srgbClr val="2E3A8A"/>
                </a:solidFill>
                <a:latin typeface="Raleway"/>
                <a:ea typeface="Raleway"/>
                <a:cs typeface="Raleway"/>
                <a:sym typeface="Raleway"/>
              </a:rPr>
              <a:t> de la plateforme</a:t>
            </a:r>
            <a:endParaRPr b="1" sz="2500">
              <a:solidFill>
                <a:srgbClr val="2E3A8A"/>
              </a:solidFill>
              <a:latin typeface="Raleway"/>
              <a:ea typeface="Raleway"/>
              <a:cs typeface="Raleway"/>
              <a:sym typeface="Raleway"/>
            </a:endParaRPr>
          </a:p>
        </p:txBody>
      </p:sp>
      <p:pic>
        <p:nvPicPr>
          <p:cNvPr id="756" name="Google Shape;756;g373417752b1_2_17"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pic>
        <p:nvPicPr>
          <p:cNvPr id="757" name="Google Shape;757;g373417752b1_2_17" title="icônes pour présentation (6).png">
            <a:hlinkClick r:id="rId4"/>
          </p:cNvPr>
          <p:cNvPicPr preferRelativeResize="0"/>
          <p:nvPr/>
        </p:nvPicPr>
        <p:blipFill rotWithShape="1">
          <a:blip r:embed="rId5">
            <a:alphaModFix/>
          </a:blip>
          <a:srcRect b="14254" l="38957" r="35358" t="50001"/>
          <a:stretch/>
        </p:blipFill>
        <p:spPr>
          <a:xfrm>
            <a:off x="2580465" y="1222437"/>
            <a:ext cx="2014536" cy="1576905"/>
          </a:xfrm>
          <a:prstGeom prst="rect">
            <a:avLst/>
          </a:prstGeom>
          <a:noFill/>
          <a:ln>
            <a:noFill/>
          </a:ln>
        </p:spPr>
      </p:pic>
      <p:sp>
        <p:nvSpPr>
          <p:cNvPr id="758" name="Google Shape;758;g373417752b1_2_17"/>
          <p:cNvSpPr txBox="1"/>
          <p:nvPr/>
        </p:nvSpPr>
        <p:spPr>
          <a:xfrm>
            <a:off x="358202" y="1902299"/>
            <a:ext cx="2634900" cy="625200"/>
          </a:xfrm>
          <a:prstGeom prst="rect">
            <a:avLst/>
          </a:prstGeom>
          <a:noFill/>
          <a:ln>
            <a:noFill/>
          </a:ln>
        </p:spPr>
        <p:txBody>
          <a:bodyPr anchorCtr="0" anchor="t" bIns="162250" lIns="162250" spcFirstLastPara="1" rIns="162250" wrap="square" tIns="162250">
            <a:noAutofit/>
          </a:bodyPr>
          <a:lstStyle/>
          <a:p>
            <a:pPr indent="0" lvl="0" marL="0" rtl="0" algn="ctr">
              <a:lnSpc>
                <a:spcPct val="80000"/>
              </a:lnSpc>
              <a:spcBef>
                <a:spcPts val="0"/>
              </a:spcBef>
              <a:spcAft>
                <a:spcPts val="0"/>
              </a:spcAft>
              <a:buNone/>
            </a:pPr>
            <a:r>
              <a:rPr lang="fr" sz="2661">
                <a:solidFill>
                  <a:srgbClr val="2E3A8A"/>
                </a:solidFill>
                <a:latin typeface="Caveat Medium"/>
                <a:ea typeface="Caveat Medium"/>
                <a:cs typeface="Caveat Medium"/>
                <a:sym typeface="Caveat Medium"/>
              </a:rPr>
              <a:t>Cliquez ici</a:t>
            </a:r>
            <a:endParaRPr sz="2661">
              <a:solidFill>
                <a:srgbClr val="2E3A8A"/>
              </a:solidFill>
              <a:latin typeface="Caveat Medium"/>
              <a:ea typeface="Caveat Medium"/>
              <a:cs typeface="Caveat Medium"/>
              <a:sym typeface="Caveat Medium"/>
            </a:endParaRPr>
          </a:p>
          <a:p>
            <a:pPr indent="0" lvl="0" marL="0" rtl="0" algn="ctr">
              <a:lnSpc>
                <a:spcPct val="80000"/>
              </a:lnSpc>
              <a:spcBef>
                <a:spcPts val="0"/>
              </a:spcBef>
              <a:spcAft>
                <a:spcPts val="0"/>
              </a:spcAft>
              <a:buNone/>
            </a:pPr>
            <a:r>
              <a:rPr lang="fr" sz="2661">
                <a:solidFill>
                  <a:srgbClr val="2E3A8A"/>
                </a:solidFill>
                <a:latin typeface="Caveat Medium"/>
                <a:ea typeface="Caveat Medium"/>
                <a:cs typeface="Caveat Medium"/>
                <a:sym typeface="Caveat Medium"/>
              </a:rPr>
              <a:t>pour voir la démo</a:t>
            </a:r>
            <a:endParaRPr sz="2661">
              <a:solidFill>
                <a:srgbClr val="2E3A8A"/>
              </a:solidFill>
              <a:latin typeface="Caveat Medium"/>
              <a:ea typeface="Caveat Medium"/>
              <a:cs typeface="Caveat Medium"/>
              <a:sym typeface="Caveat Medium"/>
            </a:endParaRPr>
          </a:p>
        </p:txBody>
      </p:sp>
      <p:pic>
        <p:nvPicPr>
          <p:cNvPr id="759" name="Google Shape;759;g373417752b1_2_17" title="icônes pour présentation (7).png"/>
          <p:cNvPicPr preferRelativeResize="0"/>
          <p:nvPr/>
        </p:nvPicPr>
        <p:blipFill rotWithShape="1">
          <a:blip r:embed="rId6">
            <a:alphaModFix/>
          </a:blip>
          <a:srcRect b="66260" l="0" r="70033" t="0"/>
          <a:stretch/>
        </p:blipFill>
        <p:spPr>
          <a:xfrm rot="-1914386">
            <a:off x="1422898" y="1248925"/>
            <a:ext cx="1425713" cy="902931"/>
          </a:xfrm>
          <a:prstGeom prst="rect">
            <a:avLst/>
          </a:prstGeom>
          <a:noFill/>
          <a:ln>
            <a:noFill/>
          </a:ln>
        </p:spPr>
      </p:pic>
      <p:pic>
        <p:nvPicPr>
          <p:cNvPr id="760" name="Google Shape;760;g373417752b1_2_17" title="icônes pour présentation (21).png">
            <a:hlinkClick r:id="rId7"/>
          </p:cNvPr>
          <p:cNvPicPr preferRelativeResize="0"/>
          <p:nvPr/>
        </p:nvPicPr>
        <p:blipFill rotWithShape="1">
          <a:blip r:embed="rId8">
            <a:alphaModFix/>
          </a:blip>
          <a:srcRect b="50482" l="66373" r="10289" t="7723"/>
          <a:stretch/>
        </p:blipFill>
        <p:spPr>
          <a:xfrm>
            <a:off x="4801800" y="2457919"/>
            <a:ext cx="1687550" cy="1699896"/>
          </a:xfrm>
          <a:prstGeom prst="rect">
            <a:avLst/>
          </a:prstGeom>
          <a:noFill/>
          <a:ln>
            <a:noFill/>
          </a:ln>
        </p:spPr>
      </p:pic>
      <p:sp>
        <p:nvSpPr>
          <p:cNvPr id="761" name="Google Shape;761;g373417752b1_2_17"/>
          <p:cNvSpPr txBox="1"/>
          <p:nvPr/>
        </p:nvSpPr>
        <p:spPr>
          <a:xfrm>
            <a:off x="6173902" y="3355574"/>
            <a:ext cx="2634900" cy="625200"/>
          </a:xfrm>
          <a:prstGeom prst="rect">
            <a:avLst/>
          </a:prstGeom>
          <a:noFill/>
          <a:ln>
            <a:noFill/>
          </a:ln>
        </p:spPr>
        <p:txBody>
          <a:bodyPr anchorCtr="0" anchor="t" bIns="162250" lIns="162250" spcFirstLastPara="1" rIns="162250" wrap="square" tIns="162250">
            <a:noAutofit/>
          </a:bodyPr>
          <a:lstStyle/>
          <a:p>
            <a:pPr indent="0" lvl="0" marL="0" rtl="0" algn="ctr">
              <a:lnSpc>
                <a:spcPct val="80000"/>
              </a:lnSpc>
              <a:spcBef>
                <a:spcPts val="0"/>
              </a:spcBef>
              <a:spcAft>
                <a:spcPts val="0"/>
              </a:spcAft>
              <a:buNone/>
            </a:pPr>
            <a:r>
              <a:rPr lang="fr" sz="2661">
                <a:solidFill>
                  <a:srgbClr val="2E3A8A"/>
                </a:solidFill>
                <a:latin typeface="Caveat Medium"/>
                <a:ea typeface="Caveat Medium"/>
                <a:cs typeface="Caveat Medium"/>
                <a:sym typeface="Caveat Medium"/>
              </a:rPr>
              <a:t>Cliquez ici</a:t>
            </a:r>
            <a:endParaRPr sz="2661">
              <a:solidFill>
                <a:srgbClr val="2E3A8A"/>
              </a:solidFill>
              <a:latin typeface="Caveat Medium"/>
              <a:ea typeface="Caveat Medium"/>
              <a:cs typeface="Caveat Medium"/>
              <a:sym typeface="Caveat Medium"/>
            </a:endParaRPr>
          </a:p>
          <a:p>
            <a:pPr indent="0" lvl="0" marL="0" rtl="0" algn="ctr">
              <a:lnSpc>
                <a:spcPct val="80000"/>
              </a:lnSpc>
              <a:spcBef>
                <a:spcPts val="0"/>
              </a:spcBef>
              <a:spcAft>
                <a:spcPts val="0"/>
              </a:spcAft>
              <a:buNone/>
            </a:pPr>
            <a:r>
              <a:rPr lang="fr" sz="2661">
                <a:solidFill>
                  <a:srgbClr val="2E3A8A"/>
                </a:solidFill>
                <a:latin typeface="Caveat Medium"/>
                <a:ea typeface="Caveat Medium"/>
                <a:cs typeface="Caveat Medium"/>
                <a:sym typeface="Caveat Medium"/>
              </a:rPr>
              <a:t>pour aller sur l’espace de démo</a:t>
            </a:r>
            <a:endParaRPr sz="2661">
              <a:solidFill>
                <a:srgbClr val="2E3A8A"/>
              </a:solidFill>
              <a:latin typeface="Caveat Medium"/>
              <a:ea typeface="Caveat Medium"/>
              <a:cs typeface="Caveat Medium"/>
              <a:sym typeface="Caveat Medium"/>
            </a:endParaRPr>
          </a:p>
        </p:txBody>
      </p:sp>
      <p:pic>
        <p:nvPicPr>
          <p:cNvPr id="762" name="Google Shape;762;g373417752b1_2_17" title="icônes pour présentation (7).png"/>
          <p:cNvPicPr preferRelativeResize="0"/>
          <p:nvPr/>
        </p:nvPicPr>
        <p:blipFill rotWithShape="1">
          <a:blip r:embed="rId6">
            <a:alphaModFix/>
          </a:blip>
          <a:srcRect b="66260" l="0" r="70033" t="0"/>
          <a:stretch/>
        </p:blipFill>
        <p:spPr>
          <a:xfrm flipH="1" rot="1914386">
            <a:off x="6341548" y="2674000"/>
            <a:ext cx="1425713" cy="90293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6" name="Shape 766"/>
        <p:cNvGrpSpPr/>
        <p:nvPr/>
      </p:nvGrpSpPr>
      <p:grpSpPr>
        <a:xfrm>
          <a:off x="0" y="0"/>
          <a:ext cx="0" cy="0"/>
          <a:chOff x="0" y="0"/>
          <a:chExt cx="0" cy="0"/>
        </a:xfrm>
      </p:grpSpPr>
      <p:pic>
        <p:nvPicPr>
          <p:cNvPr id="767" name="Google Shape;767;g373417752b1_2_30" title="Design sans titre.png"/>
          <p:cNvPicPr preferRelativeResize="0"/>
          <p:nvPr/>
        </p:nvPicPr>
        <p:blipFill>
          <a:blip r:embed="rId3">
            <a:alphaModFix/>
          </a:blip>
          <a:stretch>
            <a:fillRect/>
          </a:stretch>
        </p:blipFill>
        <p:spPr>
          <a:xfrm>
            <a:off x="2323250" y="2393625"/>
            <a:ext cx="4497500" cy="2630874"/>
          </a:xfrm>
          <a:prstGeom prst="rect">
            <a:avLst/>
          </a:prstGeom>
          <a:noFill/>
          <a:ln>
            <a:noFill/>
          </a:ln>
        </p:spPr>
      </p:pic>
      <p:sp>
        <p:nvSpPr>
          <p:cNvPr id="768" name="Google Shape;768;g373417752b1_2_30"/>
          <p:cNvSpPr txBox="1"/>
          <p:nvPr/>
        </p:nvSpPr>
        <p:spPr>
          <a:xfrm>
            <a:off x="2068200" y="1038650"/>
            <a:ext cx="5007600" cy="816000"/>
          </a:xfrm>
          <a:prstGeom prst="rect">
            <a:avLst/>
          </a:prstGeom>
          <a:noFill/>
          <a:ln>
            <a:noFill/>
          </a:ln>
        </p:spPr>
        <p:txBody>
          <a:bodyPr anchorCtr="0" anchor="ctr" bIns="45725" lIns="45725" spcFirstLastPara="1" rIns="45725" wrap="square" tIns="45725">
            <a:noAutofit/>
          </a:bodyPr>
          <a:lstStyle/>
          <a:p>
            <a:pPr indent="0" lvl="0" marL="0" marR="0" rtl="0" algn="ctr">
              <a:lnSpc>
                <a:spcPct val="115000"/>
              </a:lnSpc>
              <a:spcBef>
                <a:spcPts val="0"/>
              </a:spcBef>
              <a:spcAft>
                <a:spcPts val="0"/>
              </a:spcAft>
              <a:buClr>
                <a:srgbClr val="000000"/>
              </a:buClr>
              <a:buSzPts val="2100"/>
              <a:buFont typeface="Arial"/>
              <a:buNone/>
            </a:pPr>
            <a:r>
              <a:rPr b="1" lang="fr" sz="2800">
                <a:solidFill>
                  <a:srgbClr val="2E3A8A"/>
                </a:solidFill>
                <a:latin typeface="Raleway"/>
                <a:ea typeface="Raleway"/>
                <a:cs typeface="Raleway"/>
                <a:sym typeface="Raleway"/>
              </a:rPr>
              <a:t>BACK UP SLIDES</a:t>
            </a:r>
            <a:endParaRPr b="1" i="0" sz="2400" u="none" cap="none" strike="noStrike">
              <a:solidFill>
                <a:srgbClr val="2E3A8A"/>
              </a:solidFill>
              <a:latin typeface="Raleway"/>
              <a:ea typeface="Raleway"/>
              <a:cs typeface="Raleway"/>
              <a:sym typeface="Raleway"/>
            </a:endParaRPr>
          </a:p>
        </p:txBody>
      </p:sp>
      <p:cxnSp>
        <p:nvCxnSpPr>
          <p:cNvPr id="769" name="Google Shape;769;g373417752b1_2_30"/>
          <p:cNvCxnSpPr/>
          <p:nvPr/>
        </p:nvCxnSpPr>
        <p:spPr>
          <a:xfrm>
            <a:off x="2801850" y="1979300"/>
            <a:ext cx="3540300" cy="0"/>
          </a:xfrm>
          <a:prstGeom prst="straightConnector1">
            <a:avLst/>
          </a:prstGeom>
          <a:noFill/>
          <a:ln cap="flat" cmpd="sng" w="28575">
            <a:solidFill>
              <a:srgbClr val="2E3A8A"/>
            </a:solidFill>
            <a:prstDash val="solid"/>
            <a:round/>
            <a:headEnd len="med" w="med" type="none"/>
            <a:tailEnd len="med" w="med" type="none"/>
          </a:ln>
        </p:spPr>
      </p:cxnSp>
      <p:grpSp>
        <p:nvGrpSpPr>
          <p:cNvPr id="770" name="Google Shape;770;g373417752b1_2_30"/>
          <p:cNvGrpSpPr/>
          <p:nvPr/>
        </p:nvGrpSpPr>
        <p:grpSpPr>
          <a:xfrm>
            <a:off x="-37913" y="4537621"/>
            <a:ext cx="880199" cy="561673"/>
            <a:chOff x="416925" y="2393625"/>
            <a:chExt cx="3192596" cy="2037260"/>
          </a:xfrm>
        </p:grpSpPr>
        <p:pic>
          <p:nvPicPr>
            <p:cNvPr id="771" name="Google Shape;771;g373417752b1_2_30" title="LogoQualiopi-300dpi-Avec Marianne.png"/>
            <p:cNvPicPr preferRelativeResize="0"/>
            <p:nvPr/>
          </p:nvPicPr>
          <p:blipFill>
            <a:blip r:embed="rId4">
              <a:alphaModFix/>
            </a:blip>
            <a:stretch>
              <a:fillRect/>
            </a:stretch>
          </p:blipFill>
          <p:spPr>
            <a:xfrm>
              <a:off x="416925" y="2393625"/>
              <a:ext cx="3192596" cy="1704750"/>
            </a:xfrm>
            <a:prstGeom prst="rect">
              <a:avLst/>
            </a:prstGeom>
            <a:noFill/>
            <a:ln>
              <a:noFill/>
            </a:ln>
          </p:spPr>
        </p:pic>
        <p:sp>
          <p:nvSpPr>
            <p:cNvPr id="772" name="Google Shape;772;g373417752b1_2_30"/>
            <p:cNvSpPr txBox="1"/>
            <p:nvPr/>
          </p:nvSpPr>
          <p:spPr>
            <a:xfrm>
              <a:off x="664209" y="3738185"/>
              <a:ext cx="2727300" cy="692700"/>
            </a:xfrm>
            <a:prstGeom prst="rect">
              <a:avLst/>
            </a:prstGeom>
            <a:noFill/>
            <a:ln>
              <a:noFill/>
            </a:ln>
          </p:spPr>
          <p:txBody>
            <a:bodyPr anchorCtr="0" anchor="t" bIns="25200" lIns="25200" spcFirstLastPara="1" rIns="25200" wrap="square" tIns="25200">
              <a:spAutoFit/>
            </a:bodyPr>
            <a:lstStyle/>
            <a:p>
              <a:pPr indent="0" lvl="0" marL="0" rtl="0" algn="l">
                <a:spcBef>
                  <a:spcPts val="0"/>
                </a:spcBef>
                <a:spcAft>
                  <a:spcPts val="0"/>
                </a:spcAft>
                <a:buNone/>
              </a:pPr>
              <a:r>
                <a:rPr lang="fr" sz="303">
                  <a:solidFill>
                    <a:srgbClr val="1C2978"/>
                  </a:solidFill>
                </a:rPr>
                <a:t>La certification qualité a été délivrée</a:t>
              </a:r>
              <a:endParaRPr sz="303">
                <a:solidFill>
                  <a:srgbClr val="1C2978"/>
                </a:solidFill>
              </a:endParaRPr>
            </a:p>
            <a:p>
              <a:pPr indent="0" lvl="0" marL="0" rtl="0" algn="l">
                <a:spcBef>
                  <a:spcPts val="0"/>
                </a:spcBef>
                <a:spcAft>
                  <a:spcPts val="0"/>
                </a:spcAft>
                <a:buNone/>
              </a:pPr>
              <a:r>
                <a:rPr lang="fr" sz="303">
                  <a:solidFill>
                    <a:srgbClr val="1C2978"/>
                  </a:solidFill>
                </a:rPr>
                <a:t>au titre de la catégorie d’action suivante : </a:t>
              </a:r>
              <a:endParaRPr sz="303">
                <a:solidFill>
                  <a:srgbClr val="1C2978"/>
                </a:solidFill>
              </a:endParaRPr>
            </a:p>
            <a:p>
              <a:pPr indent="0" lvl="0" marL="0" rtl="0" algn="l">
                <a:spcBef>
                  <a:spcPts val="0"/>
                </a:spcBef>
                <a:spcAft>
                  <a:spcPts val="0"/>
                </a:spcAft>
                <a:buNone/>
              </a:pPr>
              <a:r>
                <a:rPr b="1" lang="fr" sz="303">
                  <a:solidFill>
                    <a:srgbClr val="1C2978"/>
                  </a:solidFill>
                </a:rPr>
                <a:t>Actions de formation</a:t>
              </a:r>
              <a:endParaRPr b="1" sz="303">
                <a:solidFill>
                  <a:srgbClr val="1C2978"/>
                </a:solidFill>
              </a:endParaRPr>
            </a:p>
          </p:txBody>
        </p:sp>
      </p:grpSp>
      <p:pic>
        <p:nvPicPr>
          <p:cNvPr id="773" name="Google Shape;773;g373417752b1_2_30" title="Copie de Copie de MAP&amp;MATCH-LOGO-FINAL.png"/>
          <p:cNvPicPr preferRelativeResize="0"/>
          <p:nvPr/>
        </p:nvPicPr>
        <p:blipFill>
          <a:blip r:embed="rId5">
            <a:alphaModFix/>
          </a:blip>
          <a:stretch>
            <a:fillRect/>
          </a:stretch>
        </p:blipFill>
        <p:spPr>
          <a:xfrm>
            <a:off x="7737998" y="4842900"/>
            <a:ext cx="1290173" cy="256400"/>
          </a:xfrm>
          <a:prstGeom prst="rect">
            <a:avLst/>
          </a:prstGeom>
          <a:noFill/>
          <a:ln>
            <a:noFill/>
          </a:ln>
        </p:spPr>
      </p:pic>
      <p:pic>
        <p:nvPicPr>
          <p:cNvPr id="774" name="Google Shape;774;g373417752b1_2_30" title="2018-Certifee-B-Logo-Black-L.png"/>
          <p:cNvPicPr preferRelativeResize="0"/>
          <p:nvPr/>
        </p:nvPicPr>
        <p:blipFill>
          <a:blip r:embed="rId6">
            <a:alphaModFix/>
          </a:blip>
          <a:stretch>
            <a:fillRect/>
          </a:stretch>
        </p:blipFill>
        <p:spPr>
          <a:xfrm>
            <a:off x="7313869" y="4567725"/>
            <a:ext cx="394288" cy="60151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8" name="Shape 778"/>
        <p:cNvGrpSpPr/>
        <p:nvPr/>
      </p:nvGrpSpPr>
      <p:grpSpPr>
        <a:xfrm>
          <a:off x="0" y="0"/>
          <a:ext cx="0" cy="0"/>
          <a:chOff x="0" y="0"/>
          <a:chExt cx="0" cy="0"/>
        </a:xfrm>
      </p:grpSpPr>
      <p:sp>
        <p:nvSpPr>
          <p:cNvPr id="779" name="Google Shape;779;p25"/>
          <p:cNvSpPr txBox="1"/>
          <p:nvPr>
            <p:ph idx="4294967295" type="title"/>
          </p:nvPr>
        </p:nvSpPr>
        <p:spPr>
          <a:xfrm>
            <a:off x="103525" y="59125"/>
            <a:ext cx="8521800" cy="391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3045E"/>
              </a:buClr>
              <a:buSzPts val="2444"/>
              <a:buFont typeface="Raleway ExtraBold"/>
              <a:buNone/>
            </a:pPr>
            <a:r>
              <a:rPr b="1" lang="fr" sz="2200">
                <a:solidFill>
                  <a:srgbClr val="04AFE3"/>
                </a:solidFill>
                <a:latin typeface="Raleway"/>
                <a:ea typeface="Raleway"/>
                <a:cs typeface="Raleway"/>
                <a:sym typeface="Raleway"/>
              </a:rPr>
              <a:t>Cas d’usage</a:t>
            </a:r>
            <a:r>
              <a:rPr b="1" lang="fr" sz="2200">
                <a:solidFill>
                  <a:srgbClr val="2E3A8A"/>
                </a:solidFill>
                <a:latin typeface="Raleway"/>
                <a:ea typeface="Raleway"/>
                <a:cs typeface="Raleway"/>
                <a:sym typeface="Raleway"/>
              </a:rPr>
              <a:t> et</a:t>
            </a:r>
            <a:r>
              <a:rPr b="1" lang="fr" sz="2200">
                <a:solidFill>
                  <a:srgbClr val="04AFE3"/>
                </a:solidFill>
                <a:latin typeface="Raleway"/>
                <a:ea typeface="Raleway"/>
                <a:cs typeface="Raleway"/>
                <a:sym typeface="Raleway"/>
              </a:rPr>
              <a:t> bénéfices</a:t>
            </a:r>
            <a:r>
              <a:rPr b="1" lang="fr" sz="2200">
                <a:solidFill>
                  <a:srgbClr val="2E3A8A"/>
                </a:solidFill>
                <a:latin typeface="Raleway"/>
                <a:ea typeface="Raleway"/>
                <a:cs typeface="Raleway"/>
                <a:sym typeface="Raleway"/>
              </a:rPr>
              <a:t> multiples de Map &amp; Match </a:t>
            </a:r>
            <a:endParaRPr b="1" sz="2200">
              <a:solidFill>
                <a:srgbClr val="2E3A8A"/>
              </a:solidFill>
              <a:latin typeface="Raleway"/>
              <a:ea typeface="Raleway"/>
              <a:cs typeface="Raleway"/>
              <a:sym typeface="Raleway"/>
            </a:endParaRPr>
          </a:p>
        </p:txBody>
      </p:sp>
      <p:graphicFrame>
        <p:nvGraphicFramePr>
          <p:cNvPr id="780" name="Google Shape;780;p25"/>
          <p:cNvGraphicFramePr/>
          <p:nvPr/>
        </p:nvGraphicFramePr>
        <p:xfrm>
          <a:off x="136809" y="401678"/>
          <a:ext cx="3000000" cy="3000000"/>
        </p:xfrm>
        <a:graphic>
          <a:graphicData uri="http://schemas.openxmlformats.org/drawingml/2006/table">
            <a:tbl>
              <a:tblPr>
                <a:gradFill>
                  <a:gsLst>
                    <a:gs pos="0">
                      <a:srgbClr val="81AFFF"/>
                    </a:gs>
                    <a:gs pos="35000">
                      <a:srgbClr val="A6C5FF"/>
                    </a:gs>
                    <a:gs pos="100000">
                      <a:srgbClr val="DBE5FF"/>
                    </a:gs>
                  </a:gsLst>
                  <a:lin ang="16200038" scaled="0"/>
                </a:gradFill>
                <a:tableStyleId>{EE2B3485-3DD5-4EFA-B328-5ACDAB7A84F1}</a:tableStyleId>
              </a:tblPr>
              <a:tblGrid>
                <a:gridCol w="1261875"/>
                <a:gridCol w="1361250"/>
                <a:gridCol w="2288625"/>
                <a:gridCol w="2262150"/>
                <a:gridCol w="1601425"/>
              </a:tblGrid>
              <a:tr h="304575">
                <a:tc>
                  <a:txBody>
                    <a:bodyPr/>
                    <a:lstStyle/>
                    <a:p>
                      <a:pPr indent="0" lvl="0" marL="0" marR="0" rtl="0" algn="ctr">
                        <a:lnSpc>
                          <a:spcPct val="100000"/>
                        </a:lnSpc>
                        <a:spcBef>
                          <a:spcPts val="0"/>
                        </a:spcBef>
                        <a:spcAft>
                          <a:spcPts val="0"/>
                        </a:spcAft>
                        <a:buClr>
                          <a:srgbClr val="000000"/>
                        </a:buClr>
                        <a:buSzPts val="1100"/>
                        <a:buFont typeface="Arial"/>
                        <a:buNone/>
                      </a:pPr>
                      <a:r>
                        <a:rPr b="1" lang="fr" sz="1100" u="none" cap="none" strike="noStrike">
                          <a:solidFill>
                            <a:schemeClr val="lt1"/>
                          </a:solidFill>
                          <a:latin typeface="Raleway"/>
                          <a:ea typeface="Raleway"/>
                          <a:cs typeface="Raleway"/>
                          <a:sym typeface="Raleway"/>
                        </a:rPr>
                        <a:t>CAS D'USAGE</a:t>
                      </a:r>
                      <a:endParaRPr b="1" i="0" sz="1100" u="none" cap="none" strike="noStrike">
                        <a:solidFill>
                          <a:schemeClr val="lt1"/>
                        </a:solidFill>
                        <a:latin typeface="Raleway"/>
                        <a:ea typeface="Raleway"/>
                        <a:cs typeface="Raleway"/>
                        <a:sym typeface="Raleway"/>
                      </a:endParaRPr>
                    </a:p>
                  </a:txBody>
                  <a:tcPr marT="6350" marB="0" marR="6350" marL="6350" anchor="ctr">
                    <a:lnB cap="flat" cmpd="sng" w="9525">
                      <a:solidFill>
                        <a:srgbClr val="2E3A8A"/>
                      </a:solidFill>
                      <a:prstDash val="solid"/>
                      <a:round/>
                      <a:headEnd len="sm" w="sm" type="none"/>
                      <a:tailEnd len="sm" w="sm" type="none"/>
                    </a:lnB>
                    <a:solidFill>
                      <a:srgbClr val="2E3A8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fr" sz="1100" u="none" cap="none" strike="noStrike">
                          <a:solidFill>
                            <a:schemeClr val="lt1"/>
                          </a:solidFill>
                          <a:latin typeface="Raleway"/>
                          <a:ea typeface="Raleway"/>
                          <a:cs typeface="Raleway"/>
                          <a:sym typeface="Raleway"/>
                        </a:rPr>
                        <a:t>PERSONAS</a:t>
                      </a:r>
                      <a:endParaRPr b="1" sz="1100" u="none" cap="none" strike="noStrike">
                        <a:solidFill>
                          <a:schemeClr val="lt1"/>
                        </a:solidFill>
                        <a:latin typeface="Raleway"/>
                        <a:ea typeface="Raleway"/>
                        <a:cs typeface="Raleway"/>
                        <a:sym typeface="Raleway"/>
                      </a:endParaRPr>
                    </a:p>
                  </a:txBody>
                  <a:tcPr marT="6350" marB="0" marR="6350" marL="6350" anchor="ctr">
                    <a:lnB cap="flat" cmpd="sng" w="9525">
                      <a:solidFill>
                        <a:srgbClr val="2E3A8A"/>
                      </a:solidFill>
                      <a:prstDash val="solid"/>
                      <a:round/>
                      <a:headEnd len="sm" w="sm" type="none"/>
                      <a:tailEnd len="sm" w="sm" type="none"/>
                    </a:lnB>
                    <a:solidFill>
                      <a:srgbClr val="2E3A8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fr" sz="1100">
                          <a:solidFill>
                            <a:schemeClr val="lt1"/>
                          </a:solidFill>
                          <a:latin typeface="Raleway"/>
                          <a:ea typeface="Raleway"/>
                          <a:cs typeface="Raleway"/>
                          <a:sym typeface="Raleway"/>
                        </a:rPr>
                        <a:t>CARACTÉRISTIQUES</a:t>
                      </a:r>
                      <a:r>
                        <a:rPr b="1" lang="fr" sz="1100" u="none" cap="none" strike="noStrike">
                          <a:solidFill>
                            <a:schemeClr val="lt1"/>
                          </a:solidFill>
                          <a:latin typeface="Raleway"/>
                          <a:ea typeface="Raleway"/>
                          <a:cs typeface="Raleway"/>
                          <a:sym typeface="Raleway"/>
                        </a:rPr>
                        <a:t> M&amp;M</a:t>
                      </a:r>
                      <a:endParaRPr b="1" i="0" sz="1100" u="none" cap="none" strike="noStrike">
                        <a:solidFill>
                          <a:schemeClr val="lt1"/>
                        </a:solidFill>
                        <a:latin typeface="Raleway"/>
                        <a:ea typeface="Raleway"/>
                        <a:cs typeface="Raleway"/>
                        <a:sym typeface="Raleway"/>
                      </a:endParaRPr>
                    </a:p>
                  </a:txBody>
                  <a:tcPr marT="6350" marB="0" marR="6350" marL="6350" anchor="ctr">
                    <a:lnB cap="flat" cmpd="sng" w="9525">
                      <a:solidFill>
                        <a:srgbClr val="2E3A8A"/>
                      </a:solidFill>
                      <a:prstDash val="solid"/>
                      <a:round/>
                      <a:headEnd len="sm" w="sm" type="none"/>
                      <a:tailEnd len="sm" w="sm" type="none"/>
                    </a:lnB>
                    <a:solidFill>
                      <a:srgbClr val="2E3A8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i="0" lang="fr" sz="1100" u="none" cap="none" strike="noStrike">
                          <a:solidFill>
                            <a:schemeClr val="lt1"/>
                          </a:solidFill>
                          <a:latin typeface="Raleway"/>
                          <a:ea typeface="Raleway"/>
                          <a:cs typeface="Raleway"/>
                          <a:sym typeface="Raleway"/>
                        </a:rPr>
                        <a:t>B</a:t>
                      </a:r>
                      <a:r>
                        <a:rPr b="1" lang="fr" sz="1100">
                          <a:solidFill>
                            <a:schemeClr val="lt1"/>
                          </a:solidFill>
                          <a:latin typeface="Raleway"/>
                          <a:ea typeface="Raleway"/>
                          <a:cs typeface="Raleway"/>
                          <a:sym typeface="Raleway"/>
                        </a:rPr>
                        <a:t>É</a:t>
                      </a:r>
                      <a:r>
                        <a:rPr b="1" i="0" lang="fr" sz="1100" u="none" cap="none" strike="noStrike">
                          <a:solidFill>
                            <a:schemeClr val="lt1"/>
                          </a:solidFill>
                          <a:latin typeface="Raleway"/>
                          <a:ea typeface="Raleway"/>
                          <a:cs typeface="Raleway"/>
                          <a:sym typeface="Raleway"/>
                        </a:rPr>
                        <a:t>N</a:t>
                      </a:r>
                      <a:r>
                        <a:rPr b="1" lang="fr" sz="1100">
                          <a:solidFill>
                            <a:schemeClr val="lt1"/>
                          </a:solidFill>
                          <a:latin typeface="Raleway"/>
                          <a:ea typeface="Raleway"/>
                          <a:cs typeface="Raleway"/>
                          <a:sym typeface="Raleway"/>
                        </a:rPr>
                        <a:t>É</a:t>
                      </a:r>
                      <a:r>
                        <a:rPr b="1" i="0" lang="fr" sz="1100" u="none" cap="none" strike="noStrike">
                          <a:solidFill>
                            <a:schemeClr val="lt1"/>
                          </a:solidFill>
                          <a:latin typeface="Raleway"/>
                          <a:ea typeface="Raleway"/>
                          <a:cs typeface="Raleway"/>
                          <a:sym typeface="Raleway"/>
                        </a:rPr>
                        <a:t>FICES</a:t>
                      </a:r>
                      <a:endParaRPr b="1" sz="1400" u="none" cap="none" strike="noStrike">
                        <a:latin typeface="Raleway"/>
                        <a:ea typeface="Raleway"/>
                        <a:cs typeface="Raleway"/>
                        <a:sym typeface="Raleway"/>
                      </a:endParaRPr>
                    </a:p>
                  </a:txBody>
                  <a:tcPr marT="6350" marB="0" marR="6350" marL="6350" anchor="ctr">
                    <a:lnB cap="flat" cmpd="sng" w="9525">
                      <a:solidFill>
                        <a:srgbClr val="2E3A8A"/>
                      </a:solidFill>
                      <a:prstDash val="solid"/>
                      <a:round/>
                      <a:headEnd len="sm" w="sm" type="none"/>
                      <a:tailEnd len="sm" w="sm" type="none"/>
                    </a:lnB>
                    <a:solidFill>
                      <a:srgbClr val="2E3A8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fr" sz="1100">
                          <a:solidFill>
                            <a:schemeClr val="lt1"/>
                          </a:solidFill>
                          <a:latin typeface="Raleway"/>
                          <a:ea typeface="Raleway"/>
                          <a:cs typeface="Raleway"/>
                          <a:sym typeface="Raleway"/>
                        </a:rPr>
                        <a:t>RÉFÉRENCES</a:t>
                      </a:r>
                      <a:endParaRPr b="1" i="0" sz="1100" u="none" cap="none" strike="noStrike">
                        <a:solidFill>
                          <a:schemeClr val="lt1"/>
                        </a:solidFill>
                        <a:latin typeface="Raleway"/>
                        <a:ea typeface="Raleway"/>
                        <a:cs typeface="Raleway"/>
                        <a:sym typeface="Raleway"/>
                      </a:endParaRPr>
                    </a:p>
                  </a:txBody>
                  <a:tcPr marT="6350" marB="0" marR="6350" marL="6350" anchor="ctr">
                    <a:lnB cap="flat" cmpd="sng" w="9525">
                      <a:solidFill>
                        <a:srgbClr val="2E3A8A"/>
                      </a:solidFill>
                      <a:prstDash val="solid"/>
                      <a:round/>
                      <a:headEnd len="sm" w="sm" type="none"/>
                      <a:tailEnd len="sm" w="sm" type="none"/>
                    </a:lnB>
                    <a:solidFill>
                      <a:srgbClr val="2E3A8A"/>
                    </a:solidFill>
                  </a:tcPr>
                </a:tc>
              </a:tr>
              <a:tr h="759300">
                <a:tc>
                  <a:txBody>
                    <a:bodyPr/>
                    <a:lstStyle/>
                    <a:p>
                      <a:pPr indent="0" lvl="0" marL="0" marR="0" rtl="0" algn="l">
                        <a:lnSpc>
                          <a:spcPct val="100000"/>
                        </a:lnSpc>
                        <a:spcBef>
                          <a:spcPts val="0"/>
                        </a:spcBef>
                        <a:spcAft>
                          <a:spcPts val="0"/>
                        </a:spcAft>
                        <a:buClr>
                          <a:schemeClr val="dk1"/>
                        </a:buClr>
                        <a:buSzPts val="1000"/>
                        <a:buFont typeface="Arial"/>
                        <a:buNone/>
                      </a:pPr>
                      <a:r>
                        <a:rPr b="1" lang="fr" sz="1000" u="none" cap="none" strike="noStrike">
                          <a:solidFill>
                            <a:srgbClr val="002060"/>
                          </a:solidFill>
                          <a:latin typeface="Raleway"/>
                          <a:ea typeface="Raleway"/>
                          <a:cs typeface="Raleway"/>
                          <a:sym typeface="Raleway"/>
                        </a:rPr>
                        <a:t>ASSESSMENT </a:t>
                      </a:r>
                      <a:br>
                        <a:rPr lang="fr" sz="1000" u="none" cap="none" strike="noStrike">
                          <a:solidFill>
                            <a:srgbClr val="002060"/>
                          </a:solidFill>
                          <a:latin typeface="Raleway"/>
                          <a:ea typeface="Raleway"/>
                          <a:cs typeface="Raleway"/>
                          <a:sym typeface="Raleway"/>
                        </a:rPr>
                      </a:br>
                      <a:r>
                        <a:rPr lang="fr" sz="1000" u="none" cap="none" strike="noStrike">
                          <a:solidFill>
                            <a:srgbClr val="002060"/>
                          </a:solidFill>
                          <a:latin typeface="Raleway"/>
                          <a:ea typeface="Raleway"/>
                          <a:cs typeface="Raleway"/>
                          <a:sym typeface="Raleway"/>
                        </a:rPr>
                        <a:t>Assessment C-level</a:t>
                      </a:r>
                      <a:endParaRPr sz="1000" u="none" cap="none" strike="noStrike">
                        <a:solidFill>
                          <a:srgbClr val="002060"/>
                        </a:solidFill>
                        <a:latin typeface="Raleway"/>
                        <a:ea typeface="Raleway"/>
                        <a:cs typeface="Raleway"/>
                        <a:sym typeface="Raleway"/>
                      </a:endParaRPr>
                    </a:p>
                    <a:p>
                      <a:pPr indent="0" lvl="0" marL="0" marR="0" rtl="0" algn="l">
                        <a:lnSpc>
                          <a:spcPct val="100000"/>
                        </a:lnSpc>
                        <a:spcBef>
                          <a:spcPts val="0"/>
                        </a:spcBef>
                        <a:spcAft>
                          <a:spcPts val="0"/>
                        </a:spcAft>
                        <a:buClr>
                          <a:schemeClr val="dk1"/>
                        </a:buClr>
                        <a:buSzPts val="1000"/>
                        <a:buFont typeface="Arial"/>
                        <a:buNone/>
                      </a:pPr>
                      <a:r>
                        <a:rPr lang="fr" sz="1000" u="none" cap="none" strike="noStrike">
                          <a:solidFill>
                            <a:srgbClr val="002060"/>
                          </a:solidFill>
                          <a:latin typeface="Raleway"/>
                          <a:ea typeface="Raleway"/>
                          <a:cs typeface="Raleway"/>
                          <a:sym typeface="Raleway"/>
                        </a:rPr>
                        <a:t>ou Manager</a:t>
                      </a:r>
                      <a:endParaRPr sz="10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b="1" lang="fr" sz="800" u="none" cap="none" strike="noStrike">
                          <a:solidFill>
                            <a:srgbClr val="002060"/>
                          </a:solidFill>
                          <a:latin typeface="Raleway"/>
                          <a:ea typeface="Raleway"/>
                          <a:cs typeface="Raleway"/>
                          <a:sym typeface="Raleway"/>
                        </a:rPr>
                        <a:t>Dirigeant</a:t>
                      </a:r>
                      <a:endParaRPr b="1"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b="1" lang="fr" sz="800" u="none" cap="none" strike="noStrike">
                          <a:solidFill>
                            <a:srgbClr val="002060"/>
                          </a:solidFill>
                          <a:latin typeface="Raleway"/>
                          <a:ea typeface="Raleway"/>
                          <a:cs typeface="Raleway"/>
                          <a:sym typeface="Raleway"/>
                        </a:rPr>
                        <a:t>DRH </a:t>
                      </a:r>
                      <a:endParaRPr b="1"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b="1" lang="fr" sz="800" u="none" cap="none" strike="noStrike">
                          <a:solidFill>
                            <a:srgbClr val="002060"/>
                          </a:solidFill>
                          <a:latin typeface="Raleway"/>
                          <a:ea typeface="Raleway"/>
                          <a:cs typeface="Raleway"/>
                          <a:sym typeface="Raleway"/>
                        </a:rPr>
                        <a:t>Manager </a:t>
                      </a:r>
                      <a:endParaRPr b="1"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Fonds d’investissement</a:t>
                      </a:r>
                      <a:endParaRPr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Profil MAP /</a:t>
                      </a:r>
                      <a:r>
                        <a:rPr b="1" lang="fr" sz="800" u="none" cap="none" strike="noStrike">
                          <a:solidFill>
                            <a:srgbClr val="002060"/>
                          </a:solidFill>
                          <a:latin typeface="Raleway"/>
                          <a:ea typeface="Raleway"/>
                          <a:cs typeface="Raleway"/>
                          <a:sym typeface="Raleway"/>
                        </a:rPr>
                        <a:t> </a:t>
                      </a:r>
                      <a:r>
                        <a:rPr lang="fr" sz="800" u="none" cap="none" strike="noStrike">
                          <a:solidFill>
                            <a:srgbClr val="20124D"/>
                          </a:solidFill>
                          <a:latin typeface="Raleway"/>
                          <a:ea typeface="Raleway"/>
                          <a:cs typeface="Raleway"/>
                          <a:sym typeface="Raleway"/>
                        </a:rPr>
                        <a:t>débriefing possible du candidat</a:t>
                      </a:r>
                      <a:endParaRPr sz="800" u="none" cap="none" strike="noStrike">
                        <a:solidFill>
                          <a:srgbClr val="20124D"/>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Analyse du profil du candidat / attendus du poste et si accessible au profil de son manager</a:t>
                      </a:r>
                      <a:endParaRPr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Objectiver le recrutement, la motivation du candidat / attendus du poste</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Optimiser la rétention, réduire le turnover</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Identifier des  alertes objectives pour anticiper la prise de poste</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Révéler des collaborateurs sous les radars</a:t>
                      </a:r>
                      <a:endParaRPr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b="1" lang="fr" sz="800" u="none" cap="none" strike="noStrike">
                          <a:solidFill>
                            <a:srgbClr val="002060"/>
                          </a:solidFill>
                          <a:latin typeface="Raleway"/>
                          <a:ea typeface="Raleway"/>
                          <a:cs typeface="Raleway"/>
                          <a:sym typeface="Raleway"/>
                        </a:rPr>
                        <a:t>Maif International</a:t>
                      </a:r>
                      <a:endParaRPr b="1"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RTS</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Argusa </a:t>
                      </a:r>
                      <a:endParaRPr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r>
              <a:tr h="606950">
                <a:tc>
                  <a:txBody>
                    <a:bodyPr/>
                    <a:lstStyle/>
                    <a:p>
                      <a:pPr indent="0" lvl="0" marL="0" marR="0" rtl="0" algn="l">
                        <a:lnSpc>
                          <a:spcPct val="100000"/>
                        </a:lnSpc>
                        <a:spcBef>
                          <a:spcPts val="0"/>
                        </a:spcBef>
                        <a:spcAft>
                          <a:spcPts val="0"/>
                        </a:spcAft>
                        <a:buClr>
                          <a:srgbClr val="000000"/>
                        </a:buClr>
                        <a:buSzPts val="1000"/>
                        <a:buFont typeface="Arial"/>
                        <a:buNone/>
                      </a:pPr>
                      <a:r>
                        <a:rPr b="1" lang="fr" sz="1000" u="none" cap="none" strike="noStrike">
                          <a:solidFill>
                            <a:srgbClr val="002060"/>
                          </a:solidFill>
                          <a:latin typeface="Raleway"/>
                          <a:ea typeface="Raleway"/>
                          <a:cs typeface="Raleway"/>
                          <a:sym typeface="Raleway"/>
                        </a:rPr>
                        <a:t>ONBOARDING MANAGER</a:t>
                      </a:r>
                      <a:endParaRPr b="1" sz="10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b="1" i="0" lang="fr" sz="800" u="none" cap="none" strike="noStrike">
                          <a:solidFill>
                            <a:srgbClr val="002060"/>
                          </a:solidFill>
                          <a:latin typeface="Raleway"/>
                          <a:ea typeface="Raleway"/>
                          <a:cs typeface="Raleway"/>
                          <a:sym typeface="Raleway"/>
                        </a:rPr>
                        <a:t>Dirigeant</a:t>
                      </a:r>
                      <a:endParaRPr b="1"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b="1" i="0" lang="fr" sz="800" u="none" cap="none" strike="noStrike">
                          <a:solidFill>
                            <a:srgbClr val="002060"/>
                          </a:solidFill>
                          <a:latin typeface="Raleway"/>
                          <a:ea typeface="Raleway"/>
                          <a:cs typeface="Raleway"/>
                          <a:sym typeface="Raleway"/>
                        </a:rPr>
                        <a:t>DRH </a:t>
                      </a:r>
                      <a:endParaRPr b="1"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Fonds d’investissement</a:t>
                      </a:r>
                      <a:endParaRPr i="0"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Profil / Debriefing (individuel)</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Workshop avec le manager (à partir du Map Scan avec partage du lien)</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Séminaire collectif d’une journée ou d’une demie journée avec toute l’équipe</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Séance individuelle 6 mois post prise de poste</a:t>
                      </a:r>
                      <a:endParaRPr i="0"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Connaissance de son style managérial </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Objectiver la connaissance de son équipe</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Accélérer l’alignement et la mise en mouvement d’une équipe face à des enjeux</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 Accélérer l’adoption par son équipe en tant que manager</a:t>
                      </a:r>
                      <a:endParaRPr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b="1" lang="fr" sz="800" u="none" cap="none" strike="noStrike">
                          <a:solidFill>
                            <a:srgbClr val="002060"/>
                          </a:solidFill>
                          <a:latin typeface="Raleway"/>
                          <a:ea typeface="Raleway"/>
                          <a:cs typeface="Raleway"/>
                          <a:sym typeface="Raleway"/>
                        </a:rPr>
                        <a:t>BNP Leasing Solutions</a:t>
                      </a:r>
                      <a:endParaRPr b="1"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Evermaps</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b="1" lang="fr" sz="700" u="sng" cap="none" strike="noStrike">
                          <a:solidFill>
                            <a:schemeClr val="accent5"/>
                          </a:solidFill>
                          <a:latin typeface="Raleway"/>
                          <a:ea typeface="Raleway"/>
                          <a:cs typeface="Raleway"/>
                          <a:sym typeface="Raleway"/>
                          <a:hlinkClick r:id="rId3">
                            <a:extLst>
                              <a:ext uri="{A12FA001-AC4F-418D-AE19-62706E023703}">
                                <ahyp:hlinkClr val="tx"/>
                              </a:ext>
                            </a:extLst>
                          </a:hlinkClick>
                        </a:rPr>
                        <a:t>New manager new team ⚡️ map &amp; match</a:t>
                      </a:r>
                      <a:endParaRPr sz="5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r>
              <a:tr h="822375">
                <a:tc>
                  <a:txBody>
                    <a:bodyPr/>
                    <a:lstStyle/>
                    <a:p>
                      <a:pPr indent="0" lvl="0" marL="0" marR="0" rtl="0" algn="l">
                        <a:lnSpc>
                          <a:spcPct val="100000"/>
                        </a:lnSpc>
                        <a:spcBef>
                          <a:spcPts val="0"/>
                        </a:spcBef>
                        <a:spcAft>
                          <a:spcPts val="0"/>
                        </a:spcAft>
                        <a:buClr>
                          <a:schemeClr val="dk1"/>
                        </a:buClr>
                        <a:buSzPts val="1000"/>
                        <a:buFont typeface="Arial"/>
                        <a:buNone/>
                      </a:pPr>
                      <a:r>
                        <a:rPr b="1" i="0" lang="fr" sz="1000" u="none" cap="none" strike="noStrike">
                          <a:solidFill>
                            <a:srgbClr val="002060"/>
                          </a:solidFill>
                          <a:latin typeface="Raleway"/>
                          <a:ea typeface="Raleway"/>
                          <a:cs typeface="Raleway"/>
                          <a:sym typeface="Raleway"/>
                        </a:rPr>
                        <a:t>TALENT DEVELOPMENT</a:t>
                      </a:r>
                      <a:br>
                        <a:rPr lang="fr" sz="1100" u="none" cap="none" strike="noStrike">
                          <a:solidFill>
                            <a:srgbClr val="002060"/>
                          </a:solidFill>
                          <a:latin typeface="Raleway"/>
                          <a:ea typeface="Raleway"/>
                          <a:cs typeface="Raleway"/>
                          <a:sym typeface="Raleway"/>
                        </a:rPr>
                      </a:br>
                      <a:r>
                        <a:rPr lang="fr" sz="1000" u="none" cap="none" strike="noStrike">
                          <a:solidFill>
                            <a:srgbClr val="002060"/>
                          </a:solidFill>
                          <a:latin typeface="Raleway"/>
                          <a:ea typeface="Raleway"/>
                          <a:cs typeface="Raleway"/>
                          <a:sym typeface="Raleway"/>
                        </a:rPr>
                        <a:t>Formation Managemen</a:t>
                      </a:r>
                      <a:r>
                        <a:rPr lang="fr" sz="1100" u="none" cap="none" strike="noStrike">
                          <a:solidFill>
                            <a:srgbClr val="002060"/>
                          </a:solidFill>
                          <a:latin typeface="Raleway"/>
                          <a:ea typeface="Raleway"/>
                          <a:cs typeface="Raleway"/>
                          <a:sym typeface="Raleway"/>
                        </a:rPr>
                        <a:t>t</a:t>
                      </a:r>
                      <a:endParaRPr b="1" i="0" sz="10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b="1" i="0" lang="fr" sz="800" u="none" cap="none" strike="noStrike">
                          <a:solidFill>
                            <a:srgbClr val="002060"/>
                          </a:solidFill>
                          <a:latin typeface="Raleway"/>
                          <a:ea typeface="Raleway"/>
                          <a:cs typeface="Raleway"/>
                          <a:sym typeface="Raleway"/>
                        </a:rPr>
                        <a:t>DRH </a:t>
                      </a:r>
                      <a:endParaRPr b="1"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Dirigeant</a:t>
                      </a:r>
                      <a:endParaRPr i="0" sz="800" u="none" cap="none" strike="noStrike">
                        <a:solidFill>
                          <a:srgbClr val="002060"/>
                        </a:solidFill>
                        <a:latin typeface="Raleway"/>
                        <a:ea typeface="Raleway"/>
                        <a:cs typeface="Raleway"/>
                        <a:sym typeface="Raleway"/>
                      </a:endParaRPr>
                    </a:p>
                  </a:txBody>
                  <a:tcPr marT="6350" marB="0" marR="6350" marL="7620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Profil / Debriefing (individuel ou collectif)</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Caractérisation des attendus par type (manager leader, savoir déléguer, sales manager…) - bibliotheque, fiche de poste… </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Apprentissage et parcours de formation  personnalisés / profil révélé </a:t>
                      </a:r>
                      <a:endParaRPr i="0" sz="800" u="none" cap="none" strike="noStrike">
                        <a:solidFill>
                          <a:srgbClr val="002060"/>
                        </a:solidFill>
                        <a:latin typeface="Raleway"/>
                        <a:ea typeface="Raleway"/>
                        <a:cs typeface="Raleway"/>
                        <a:sym typeface="Raleway"/>
                      </a:endParaRPr>
                    </a:p>
                  </a:txBody>
                  <a:tcPr marT="6350" marB="0" marR="6350" marL="7620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De la théorie à la mise en pratique par:</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Visualisation des attendus / aux thèmes abordés dans le parcours de développement,</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Personnalisation de la formation avec un plan de développement personnel,</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Accélération de l’appropriation </a:t>
                      </a:r>
                      <a:endParaRPr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b="1" lang="fr" sz="800" u="none" cap="none" strike="noStrike">
                          <a:solidFill>
                            <a:srgbClr val="002060"/>
                          </a:solidFill>
                          <a:latin typeface="Raleway"/>
                          <a:ea typeface="Raleway"/>
                          <a:cs typeface="Raleway"/>
                          <a:sym typeface="Raleway"/>
                        </a:rPr>
                        <a:t>Continuity</a:t>
                      </a:r>
                      <a:endParaRPr b="1" i="0" sz="800" u="none" cap="none" strike="noStrike">
                        <a:solidFill>
                          <a:srgbClr val="00000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Indigo</a:t>
                      </a:r>
                      <a:endParaRPr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r>
              <a:tr h="960950">
                <a:tc>
                  <a:txBody>
                    <a:bodyPr/>
                    <a:lstStyle/>
                    <a:p>
                      <a:pPr indent="0" lvl="0" marL="0" marR="0" rtl="0" algn="l">
                        <a:lnSpc>
                          <a:spcPct val="100000"/>
                        </a:lnSpc>
                        <a:spcBef>
                          <a:spcPts val="0"/>
                        </a:spcBef>
                        <a:spcAft>
                          <a:spcPts val="0"/>
                        </a:spcAft>
                        <a:buClr>
                          <a:schemeClr val="dk1"/>
                        </a:buClr>
                        <a:buSzPts val="1100"/>
                        <a:buFont typeface="Arial"/>
                        <a:buNone/>
                      </a:pPr>
                      <a:r>
                        <a:rPr b="1" lang="fr" sz="1000" u="none" cap="none" strike="noStrike">
                          <a:solidFill>
                            <a:srgbClr val="002060"/>
                          </a:solidFill>
                          <a:latin typeface="Raleway"/>
                          <a:ea typeface="Raleway"/>
                          <a:cs typeface="Raleway"/>
                          <a:sym typeface="Raleway"/>
                        </a:rPr>
                        <a:t>TEAM EFFECTIVENESS</a:t>
                      </a:r>
                      <a:endParaRPr i="0" sz="10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Membres Comex/ Codir </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Manager d’équipe opérationnelle ou métier</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Dirigeant ou Fonds d’investissement : Crise de gouvernance</a:t>
                      </a:r>
                      <a:endParaRPr i="0" sz="800" u="none" cap="none" strike="noStrike">
                        <a:solidFill>
                          <a:srgbClr val="002060"/>
                        </a:solidFill>
                        <a:latin typeface="Raleway"/>
                        <a:ea typeface="Raleway"/>
                        <a:cs typeface="Raleway"/>
                        <a:sym typeface="Raleway"/>
                      </a:endParaRPr>
                    </a:p>
                  </a:txBody>
                  <a:tcPr marT="6350" marB="0" marR="6350" marL="7620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Profils / Debriefing</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Workshop avec le manager (à partir du Map Scan avec partage du lien)</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Séminaire collectif d’une journée ou demie journée avec plan d’actions / feuille de route</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Séance de feedback collective post séminaire </a:t>
                      </a:r>
                      <a:endParaRPr i="0" sz="800" u="none" cap="none" strike="noStrike">
                        <a:solidFill>
                          <a:srgbClr val="002060"/>
                        </a:solidFill>
                        <a:latin typeface="Raleway"/>
                        <a:ea typeface="Raleway"/>
                        <a:cs typeface="Raleway"/>
                        <a:sym typeface="Raleway"/>
                      </a:endParaRPr>
                    </a:p>
                  </a:txBody>
                  <a:tcPr marT="6350" marB="0" marR="6350" marL="7620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Engagement individuel par connaissance de soi et prise de hauteur</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Management: clés de management individuel et d’équipe</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Equipe: Cohésion, alignement, priorisation, performance</a:t>
                      </a:r>
                      <a:endParaRPr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ETI: </a:t>
                      </a:r>
                      <a:r>
                        <a:rPr b="1" lang="fr" sz="800" u="none" cap="none" strike="noStrike">
                          <a:solidFill>
                            <a:srgbClr val="002060"/>
                          </a:solidFill>
                          <a:latin typeface="Raleway"/>
                          <a:ea typeface="Raleway"/>
                          <a:cs typeface="Raleway"/>
                          <a:sym typeface="Raleway"/>
                        </a:rPr>
                        <a:t>Comdata</a:t>
                      </a:r>
                      <a:r>
                        <a:rPr lang="fr" sz="800" u="none" cap="none" strike="noStrike">
                          <a:solidFill>
                            <a:srgbClr val="002060"/>
                          </a:solidFill>
                          <a:latin typeface="Raleway"/>
                          <a:ea typeface="Raleway"/>
                          <a:cs typeface="Raleway"/>
                          <a:sym typeface="Raleway"/>
                        </a:rPr>
                        <a:t>, RTS, </a:t>
                      </a:r>
                      <a:r>
                        <a:rPr b="1" lang="fr" sz="800" u="none" cap="none" strike="noStrike">
                          <a:solidFill>
                            <a:srgbClr val="002060"/>
                          </a:solidFill>
                          <a:latin typeface="Raleway"/>
                          <a:ea typeface="Raleway"/>
                          <a:cs typeface="Raleway"/>
                          <a:sym typeface="Raleway"/>
                        </a:rPr>
                        <a:t>Sonepar</a:t>
                      </a:r>
                      <a:endParaRPr b="1"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Start Up: PerfectStay, Continuity, monpetitplacement</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PME: Quipment, </a:t>
                      </a:r>
                      <a:r>
                        <a:rPr b="1" lang="fr" sz="800" u="none" cap="none" strike="noStrike">
                          <a:solidFill>
                            <a:srgbClr val="002060"/>
                          </a:solidFill>
                          <a:latin typeface="Raleway"/>
                          <a:ea typeface="Raleway"/>
                          <a:cs typeface="Raleway"/>
                          <a:sym typeface="Raleway"/>
                        </a:rPr>
                        <a:t>Grain de Malice</a:t>
                      </a:r>
                      <a:r>
                        <a:rPr lang="fr" sz="800" u="none" cap="none" strike="noStrike">
                          <a:solidFill>
                            <a:srgbClr val="002060"/>
                          </a:solidFill>
                          <a:latin typeface="Raleway"/>
                          <a:ea typeface="Raleway"/>
                          <a:cs typeface="Raleway"/>
                          <a:sym typeface="Raleway"/>
                        </a:rPr>
                        <a:t>, France Addictions</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TPE: ParisFashion, </a:t>
                      </a:r>
                      <a:r>
                        <a:rPr b="1" lang="fr" sz="800" u="none" cap="none" strike="noStrike">
                          <a:solidFill>
                            <a:srgbClr val="002060"/>
                          </a:solidFill>
                          <a:latin typeface="Raleway"/>
                          <a:ea typeface="Raleway"/>
                          <a:cs typeface="Raleway"/>
                          <a:sym typeface="Raleway"/>
                        </a:rPr>
                        <a:t>Jamespot</a:t>
                      </a:r>
                      <a:endParaRPr b="1"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r>
              <a:tr h="606950">
                <a:tc>
                  <a:txBody>
                    <a:bodyPr/>
                    <a:lstStyle/>
                    <a:p>
                      <a:pPr indent="0" lvl="0" marL="0" marR="0" rtl="0" algn="l">
                        <a:lnSpc>
                          <a:spcPct val="100000"/>
                        </a:lnSpc>
                        <a:spcBef>
                          <a:spcPts val="0"/>
                        </a:spcBef>
                        <a:spcAft>
                          <a:spcPts val="0"/>
                        </a:spcAft>
                        <a:buClr>
                          <a:schemeClr val="dk1"/>
                        </a:buClr>
                        <a:buSzPts val="1000"/>
                        <a:buFont typeface="Arial"/>
                        <a:buNone/>
                      </a:pPr>
                      <a:r>
                        <a:rPr b="1" lang="fr" sz="1000" u="none" cap="none" strike="noStrike">
                          <a:solidFill>
                            <a:srgbClr val="002060"/>
                          </a:solidFill>
                          <a:latin typeface="Raleway"/>
                          <a:ea typeface="Raleway"/>
                          <a:cs typeface="Raleway"/>
                          <a:sym typeface="Raleway"/>
                        </a:rPr>
                        <a:t>TRANSFORMATION </a:t>
                      </a:r>
                      <a:br>
                        <a:rPr lang="fr" sz="1000" u="none" cap="none" strike="noStrike">
                          <a:solidFill>
                            <a:srgbClr val="002060"/>
                          </a:solidFill>
                          <a:latin typeface="Raleway"/>
                          <a:ea typeface="Raleway"/>
                          <a:cs typeface="Raleway"/>
                          <a:sym typeface="Raleway"/>
                        </a:rPr>
                      </a:br>
                      <a:r>
                        <a:rPr lang="fr" sz="1000" u="none" cap="none" strike="noStrike">
                          <a:solidFill>
                            <a:srgbClr val="002060"/>
                          </a:solidFill>
                          <a:latin typeface="Raleway"/>
                          <a:ea typeface="Raleway"/>
                          <a:cs typeface="Raleway"/>
                          <a:sym typeface="Raleway"/>
                        </a:rPr>
                        <a:t>Conduite du changement</a:t>
                      </a:r>
                      <a:endParaRPr i="0" sz="10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Responsable du Projet de Transformation (qui peut être le dirigeant)</a:t>
                      </a:r>
                      <a:endParaRPr i="0" sz="800" u="none" cap="none" strike="noStrike">
                        <a:solidFill>
                          <a:srgbClr val="002060"/>
                        </a:solidFill>
                        <a:latin typeface="Raleway"/>
                        <a:ea typeface="Raleway"/>
                        <a:cs typeface="Raleway"/>
                        <a:sym typeface="Raleway"/>
                      </a:endParaRPr>
                    </a:p>
                  </a:txBody>
                  <a:tcPr marT="6350" marB="0" marR="6350" marL="7620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Diagnostic du périmètre (profils individuels)</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map scan des équipes clés et de la culture managériale</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Identification des acteurs clés (casting) / attendus des rôles (caractérisation)</a:t>
                      </a:r>
                      <a:endParaRPr i="0"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i="0" lang="fr" sz="800" u="none" cap="none" strike="noStrike">
                          <a:solidFill>
                            <a:srgbClr val="002060"/>
                          </a:solidFill>
                          <a:latin typeface="Raleway"/>
                          <a:ea typeface="Raleway"/>
                          <a:cs typeface="Raleway"/>
                          <a:sym typeface="Raleway"/>
                        </a:rPr>
                        <a:t>Accompagnement des équipes et des managers (formation, plans d’actions)</a:t>
                      </a:r>
                      <a:endParaRPr i="0" sz="800" u="none" cap="none" strike="noStrike">
                        <a:solidFill>
                          <a:srgbClr val="002060"/>
                        </a:solidFill>
                        <a:latin typeface="Raleway"/>
                        <a:ea typeface="Raleway"/>
                        <a:cs typeface="Raleway"/>
                        <a:sym typeface="Raleway"/>
                      </a:endParaRPr>
                    </a:p>
                  </a:txBody>
                  <a:tcPr marT="6350" marB="0" marR="6350" marL="7620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Une approche exhaustive pour le diagnostic et pour révéler ceux auxquels on pense pas</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Un accompagnement personnalisé</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Anticipation des points de blocages</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Accélération de la mise en mouvement</a:t>
                      </a:r>
                      <a:endParaRPr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c>
                  <a:txBody>
                    <a:bodyPr/>
                    <a:lstStyle/>
                    <a:p>
                      <a:pPr indent="0" lvl="0" marL="72000" marR="72000" rtl="0" algn="l">
                        <a:lnSpc>
                          <a:spcPct val="100000"/>
                        </a:lnSpc>
                        <a:spcBef>
                          <a:spcPts val="0"/>
                        </a:spcBef>
                        <a:spcAft>
                          <a:spcPts val="0"/>
                        </a:spcAft>
                        <a:buNone/>
                      </a:pPr>
                      <a:r>
                        <a:rPr b="1" lang="fr" sz="800" u="none" cap="none" strike="noStrike">
                          <a:solidFill>
                            <a:srgbClr val="002060"/>
                          </a:solidFill>
                          <a:latin typeface="Raleway"/>
                          <a:ea typeface="Raleway"/>
                          <a:cs typeface="Raleway"/>
                          <a:sym typeface="Raleway"/>
                        </a:rPr>
                        <a:t>Groupe Colisée</a:t>
                      </a:r>
                      <a:r>
                        <a:rPr lang="fr" sz="800" u="none" cap="none" strike="noStrike">
                          <a:solidFill>
                            <a:srgbClr val="002060"/>
                          </a:solidFill>
                          <a:latin typeface="Raleway"/>
                          <a:ea typeface="Raleway"/>
                          <a:cs typeface="Raleway"/>
                          <a:sym typeface="Raleway"/>
                        </a:rPr>
                        <a:t> </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CAC 40 indus.  par KPMG</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lang="fr" sz="800" u="none" cap="none" strike="noStrike">
                          <a:solidFill>
                            <a:srgbClr val="002060"/>
                          </a:solidFill>
                          <a:latin typeface="Raleway"/>
                          <a:ea typeface="Raleway"/>
                          <a:cs typeface="Raleway"/>
                          <a:sym typeface="Raleway"/>
                        </a:rPr>
                        <a:t>DSI Canton Jura</a:t>
                      </a:r>
                      <a:endParaRPr sz="800" u="none" cap="none" strike="noStrike">
                        <a:solidFill>
                          <a:srgbClr val="002060"/>
                        </a:solidFill>
                        <a:latin typeface="Raleway"/>
                        <a:ea typeface="Raleway"/>
                        <a:cs typeface="Raleway"/>
                        <a:sym typeface="Raleway"/>
                      </a:endParaRPr>
                    </a:p>
                    <a:p>
                      <a:pPr indent="0" lvl="0" marL="72000" marR="72000" rtl="0" algn="l">
                        <a:lnSpc>
                          <a:spcPct val="100000"/>
                        </a:lnSpc>
                        <a:spcBef>
                          <a:spcPts val="0"/>
                        </a:spcBef>
                        <a:spcAft>
                          <a:spcPts val="0"/>
                        </a:spcAft>
                        <a:buNone/>
                      </a:pPr>
                      <a:r>
                        <a:rPr b="1" lang="fr" sz="800" u="none" cap="none" strike="noStrike">
                          <a:solidFill>
                            <a:srgbClr val="002060"/>
                          </a:solidFill>
                          <a:latin typeface="Raleway"/>
                          <a:ea typeface="Raleway"/>
                          <a:cs typeface="Raleway"/>
                          <a:sym typeface="Raleway"/>
                        </a:rPr>
                        <a:t>Sanofi </a:t>
                      </a:r>
                      <a:endParaRPr b="1" sz="800" u="none" cap="none" strike="noStrike">
                        <a:solidFill>
                          <a:srgbClr val="002060"/>
                        </a:solidFill>
                        <a:latin typeface="Raleway"/>
                        <a:ea typeface="Raleway"/>
                        <a:cs typeface="Raleway"/>
                        <a:sym typeface="Raleway"/>
                      </a:endParaRPr>
                    </a:p>
                  </a:txBody>
                  <a:tcPr marT="6350" marB="0" marR="6350" marL="6350" anchor="ctr">
                    <a:lnL cap="flat" cmpd="sng" w="9525">
                      <a:solidFill>
                        <a:srgbClr val="2E3A8A"/>
                      </a:solidFill>
                      <a:prstDash val="solid"/>
                      <a:round/>
                      <a:headEnd len="sm" w="sm" type="none"/>
                      <a:tailEnd len="sm" w="sm" type="none"/>
                    </a:lnL>
                    <a:lnR cap="flat" cmpd="sng" w="9525">
                      <a:solidFill>
                        <a:srgbClr val="2E3A8A"/>
                      </a:solidFill>
                      <a:prstDash val="solid"/>
                      <a:round/>
                      <a:headEnd len="sm" w="sm" type="none"/>
                      <a:tailEnd len="sm" w="sm" type="none"/>
                    </a:lnR>
                    <a:lnT cap="flat" cmpd="sng" w="9525">
                      <a:solidFill>
                        <a:srgbClr val="2E3A8A"/>
                      </a:solidFill>
                      <a:prstDash val="solid"/>
                      <a:round/>
                      <a:headEnd len="sm" w="sm" type="none"/>
                      <a:tailEnd len="sm" w="sm" type="none"/>
                    </a:lnT>
                    <a:lnB cap="flat" cmpd="sng" w="9525">
                      <a:solidFill>
                        <a:srgbClr val="2E3A8A"/>
                      </a:solidFill>
                      <a:prstDash val="solid"/>
                      <a:round/>
                      <a:headEnd len="sm" w="sm" type="none"/>
                      <a:tailEnd len="sm" w="sm" type="none"/>
                    </a:lnB>
                    <a:solidFill>
                      <a:schemeClr val="lt1"/>
                    </a:solidFill>
                  </a:tcPr>
                </a:tc>
              </a:tr>
            </a:tbl>
          </a:graphicData>
        </a:graphic>
      </p:graphicFrame>
      <p:pic>
        <p:nvPicPr>
          <p:cNvPr descr="Human Resources Business Partner, Marie-Pascale Colombier, explique comment Map &amp; Match était la solution dont ils avaient besoin chez Sanofi, lors du Salon Talent Management 2016. &#10;&#10;En savoir plus :&#10;http://mapandmatch.com/fr/" id="781" name="Google Shape;781;p25" title="Sanofi - Témoignage de Marie-Pascale Colombier">
            <a:hlinkClick r:id="rId4"/>
          </p:cNvPr>
          <p:cNvPicPr preferRelativeResize="0"/>
          <p:nvPr/>
        </p:nvPicPr>
        <p:blipFill rotWithShape="1">
          <a:blip r:embed="rId5">
            <a:alphaModFix/>
          </a:blip>
          <a:srcRect b="0" l="0" r="0" t="0"/>
          <a:stretch/>
        </p:blipFill>
        <p:spPr>
          <a:xfrm>
            <a:off x="9244851" y="4133668"/>
            <a:ext cx="1318775" cy="741825"/>
          </a:xfrm>
          <a:prstGeom prst="rect">
            <a:avLst/>
          </a:prstGeom>
          <a:noFill/>
          <a:ln>
            <a:noFill/>
          </a:ln>
        </p:spPr>
      </p:pic>
      <p:pic>
        <p:nvPicPr>
          <p:cNvPr id="782" name="Google Shape;782;p25" title="Copie de Copie de MAP&amp;MATCH-LOGO-FINAL.png"/>
          <p:cNvPicPr preferRelativeResize="0"/>
          <p:nvPr/>
        </p:nvPicPr>
        <p:blipFill>
          <a:blip r:embed="rId6">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E3A8A"/>
        </a:solidFill>
      </p:bgPr>
    </p:bg>
    <p:spTree>
      <p:nvGrpSpPr>
        <p:cNvPr id="786" name="Shape 786"/>
        <p:cNvGrpSpPr/>
        <p:nvPr/>
      </p:nvGrpSpPr>
      <p:grpSpPr>
        <a:xfrm>
          <a:off x="0" y="0"/>
          <a:ext cx="0" cy="0"/>
          <a:chOff x="0" y="0"/>
          <a:chExt cx="0" cy="0"/>
        </a:xfrm>
      </p:grpSpPr>
      <p:sp>
        <p:nvSpPr>
          <p:cNvPr id="787" name="Google Shape;787;p26"/>
          <p:cNvSpPr/>
          <p:nvPr/>
        </p:nvSpPr>
        <p:spPr>
          <a:xfrm>
            <a:off x="427800" y="385650"/>
            <a:ext cx="8288400" cy="437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8" name="Google Shape;788;p26"/>
          <p:cNvSpPr txBox="1"/>
          <p:nvPr>
            <p:ph idx="1" type="body"/>
          </p:nvPr>
        </p:nvSpPr>
        <p:spPr>
          <a:xfrm>
            <a:off x="651150" y="1429838"/>
            <a:ext cx="7841700" cy="2708400"/>
          </a:xfrm>
          <a:prstGeom prst="rect">
            <a:avLst/>
          </a:prstGeom>
          <a:noFill/>
          <a:ln>
            <a:noFill/>
          </a:ln>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chemeClr val="dk1"/>
              </a:buClr>
              <a:buSzPts val="1100"/>
              <a:buAutoNum type="arabicPeriod"/>
            </a:pPr>
            <a:r>
              <a:rPr b="1" lang="fr" sz="1100">
                <a:solidFill>
                  <a:srgbClr val="00B0F0"/>
                </a:solidFill>
              </a:rPr>
              <a:t>Sécurité et cookies </a:t>
            </a:r>
            <a:r>
              <a:rPr b="1" lang="fr" sz="1100">
                <a:solidFill>
                  <a:srgbClr val="002060"/>
                </a:solidFill>
              </a:rPr>
              <a:t>les grands principes :</a:t>
            </a:r>
            <a:endParaRPr sz="1100"/>
          </a:p>
          <a:p>
            <a:pPr indent="-298450" lvl="1" marL="914400" rtl="0" algn="l">
              <a:lnSpc>
                <a:spcPct val="115000"/>
              </a:lnSpc>
              <a:spcBef>
                <a:spcPts val="0"/>
              </a:spcBef>
              <a:spcAft>
                <a:spcPts val="0"/>
              </a:spcAft>
              <a:buClr>
                <a:schemeClr val="dk1"/>
              </a:buClr>
              <a:buSzPts val="1100"/>
              <a:buChar char="•"/>
            </a:pPr>
            <a:r>
              <a:rPr b="1" lang="fr" sz="1100">
                <a:solidFill>
                  <a:srgbClr val="002060"/>
                </a:solidFill>
              </a:rPr>
              <a:t>Données hébergées chez OVH en France</a:t>
            </a:r>
            <a:endParaRPr sz="1100"/>
          </a:p>
          <a:p>
            <a:pPr indent="-298450" lvl="1" marL="914400" rtl="0" algn="l">
              <a:lnSpc>
                <a:spcPct val="115000"/>
              </a:lnSpc>
              <a:spcBef>
                <a:spcPts val="0"/>
              </a:spcBef>
              <a:spcAft>
                <a:spcPts val="0"/>
              </a:spcAft>
              <a:buClr>
                <a:schemeClr val="dk1"/>
              </a:buClr>
              <a:buSzPts val="1100"/>
              <a:buChar char="•"/>
            </a:pPr>
            <a:r>
              <a:rPr lang="fr" sz="1100">
                <a:solidFill>
                  <a:srgbClr val="002060"/>
                </a:solidFill>
              </a:rPr>
              <a:t>Maintenance assurée par les équipes de map &amp; match </a:t>
            </a:r>
            <a:endParaRPr sz="1100"/>
          </a:p>
          <a:p>
            <a:pPr indent="-298450" lvl="1" marL="914400" rtl="0" algn="l">
              <a:lnSpc>
                <a:spcPct val="115000"/>
              </a:lnSpc>
              <a:spcBef>
                <a:spcPts val="0"/>
              </a:spcBef>
              <a:spcAft>
                <a:spcPts val="0"/>
              </a:spcAft>
              <a:buClr>
                <a:schemeClr val="dk1"/>
              </a:buClr>
              <a:buSzPts val="1100"/>
              <a:buChar char="•"/>
            </a:pPr>
            <a:r>
              <a:rPr lang="fr" sz="1100">
                <a:solidFill>
                  <a:srgbClr val="002060"/>
                </a:solidFill>
              </a:rPr>
              <a:t>Les règles de sécurité mises en place ont été auditées par de grands groupes comme Servier, BNP,</a:t>
            </a:r>
            <a:endParaRPr sz="1100">
              <a:solidFill>
                <a:srgbClr val="002060"/>
              </a:solidFill>
            </a:endParaRPr>
          </a:p>
          <a:p>
            <a:pPr indent="0" lvl="0" marL="914400" rtl="0" algn="l">
              <a:lnSpc>
                <a:spcPct val="115000"/>
              </a:lnSpc>
              <a:spcBef>
                <a:spcPts val="0"/>
              </a:spcBef>
              <a:spcAft>
                <a:spcPts val="0"/>
              </a:spcAft>
              <a:buNone/>
            </a:pPr>
            <a:r>
              <a:rPr lang="fr" sz="1100">
                <a:solidFill>
                  <a:srgbClr val="002060"/>
                </a:solidFill>
              </a:rPr>
              <a:t>ou Comdata</a:t>
            </a:r>
            <a:endParaRPr sz="1100">
              <a:solidFill>
                <a:srgbClr val="002060"/>
              </a:solidFill>
            </a:endParaRPr>
          </a:p>
          <a:p>
            <a:pPr indent="0" lvl="0" marL="914400" rtl="0" algn="l">
              <a:lnSpc>
                <a:spcPct val="115000"/>
              </a:lnSpc>
              <a:spcBef>
                <a:spcPts val="0"/>
              </a:spcBef>
              <a:spcAft>
                <a:spcPts val="0"/>
              </a:spcAft>
              <a:buClr>
                <a:schemeClr val="dk1"/>
              </a:buClr>
              <a:buSzPts val="1100"/>
              <a:buFont typeface="Arial"/>
              <a:buNone/>
            </a:pPr>
            <a:r>
              <a:t/>
            </a:r>
            <a:endParaRPr sz="1100">
              <a:solidFill>
                <a:srgbClr val="002060"/>
              </a:solidFill>
            </a:endParaRPr>
          </a:p>
          <a:p>
            <a:pPr indent="0" lvl="0" marL="914400" rtl="0" algn="l">
              <a:lnSpc>
                <a:spcPct val="115000"/>
              </a:lnSpc>
              <a:spcBef>
                <a:spcPts val="0"/>
              </a:spcBef>
              <a:spcAft>
                <a:spcPts val="0"/>
              </a:spcAft>
              <a:buClr>
                <a:schemeClr val="dk1"/>
              </a:buClr>
              <a:buSzPts val="1100"/>
              <a:buFont typeface="Arial"/>
              <a:buNone/>
            </a:pPr>
            <a:r>
              <a:t/>
            </a:r>
            <a:endParaRPr sz="1100">
              <a:solidFill>
                <a:srgbClr val="002060"/>
              </a:solidFill>
            </a:endParaRPr>
          </a:p>
          <a:p>
            <a:pPr indent="-298450" lvl="0" marL="457200" rtl="0" algn="l">
              <a:lnSpc>
                <a:spcPct val="115000"/>
              </a:lnSpc>
              <a:spcBef>
                <a:spcPts val="0"/>
              </a:spcBef>
              <a:spcAft>
                <a:spcPts val="0"/>
              </a:spcAft>
              <a:buClr>
                <a:schemeClr val="dk1"/>
              </a:buClr>
              <a:buSzPts val="1100"/>
              <a:buAutoNum type="arabicPeriod"/>
            </a:pPr>
            <a:r>
              <a:rPr b="1" lang="fr" sz="1100">
                <a:solidFill>
                  <a:srgbClr val="00B0F0"/>
                </a:solidFill>
              </a:rPr>
              <a:t>RGPD</a:t>
            </a:r>
            <a:r>
              <a:rPr b="1" lang="fr" sz="1100">
                <a:solidFill>
                  <a:srgbClr val="002060"/>
                </a:solidFill>
              </a:rPr>
              <a:t> les grands principes :</a:t>
            </a:r>
            <a:endParaRPr b="1" sz="1100">
              <a:solidFill>
                <a:srgbClr val="002060"/>
              </a:solidFill>
            </a:endParaRPr>
          </a:p>
          <a:p>
            <a:pPr indent="-298450" lvl="0" marL="914400" rtl="0" algn="l">
              <a:lnSpc>
                <a:spcPct val="115000"/>
              </a:lnSpc>
              <a:spcBef>
                <a:spcPts val="0"/>
              </a:spcBef>
              <a:spcAft>
                <a:spcPts val="0"/>
              </a:spcAft>
              <a:buClr>
                <a:schemeClr val="dk1"/>
              </a:buClr>
              <a:buSzPts val="1100"/>
              <a:buFont typeface="Arial"/>
              <a:buChar char="•"/>
            </a:pPr>
            <a:r>
              <a:rPr lang="fr" sz="1100">
                <a:solidFill>
                  <a:srgbClr val="002060"/>
                </a:solidFill>
              </a:rPr>
              <a:t>Le </a:t>
            </a:r>
            <a:r>
              <a:rPr b="1" lang="fr" sz="1100">
                <a:solidFill>
                  <a:srgbClr val="002060"/>
                </a:solidFill>
              </a:rPr>
              <a:t>responsable du traitement est le client</a:t>
            </a:r>
            <a:r>
              <a:rPr lang="fr" sz="1100">
                <a:solidFill>
                  <a:srgbClr val="002060"/>
                </a:solidFill>
              </a:rPr>
              <a:t>, vous êtes le sous traitant de rang 1, m&amp;m de rang 2, OVH de rang 3</a:t>
            </a:r>
            <a:endParaRPr sz="1100">
              <a:solidFill>
                <a:srgbClr val="002060"/>
              </a:solidFill>
            </a:endParaRPr>
          </a:p>
          <a:p>
            <a:pPr indent="-298450" lvl="0" marL="914400" rtl="0" algn="l">
              <a:lnSpc>
                <a:spcPct val="115000"/>
              </a:lnSpc>
              <a:spcBef>
                <a:spcPts val="0"/>
              </a:spcBef>
              <a:spcAft>
                <a:spcPts val="0"/>
              </a:spcAft>
              <a:buClr>
                <a:schemeClr val="dk1"/>
              </a:buClr>
              <a:buSzPts val="1100"/>
              <a:buChar char="•"/>
            </a:pPr>
            <a:r>
              <a:rPr lang="fr" sz="1100">
                <a:solidFill>
                  <a:srgbClr val="002060"/>
                </a:solidFill>
              </a:rPr>
              <a:t>La finalité du traitement c’est la mission qui vous mandate et qu’il faut communiquer aux utilisateurs</a:t>
            </a:r>
            <a:endParaRPr sz="1100">
              <a:solidFill>
                <a:srgbClr val="002060"/>
              </a:solidFill>
            </a:endParaRPr>
          </a:p>
          <a:p>
            <a:pPr indent="-298450" lvl="0" marL="914400" rtl="0" algn="l">
              <a:lnSpc>
                <a:spcPct val="115000"/>
              </a:lnSpc>
              <a:spcBef>
                <a:spcPts val="0"/>
              </a:spcBef>
              <a:spcAft>
                <a:spcPts val="0"/>
              </a:spcAft>
              <a:buClr>
                <a:schemeClr val="dk1"/>
              </a:buClr>
              <a:buSzPts val="1100"/>
              <a:buFont typeface="Arial"/>
              <a:buChar char="•"/>
            </a:pPr>
            <a:r>
              <a:rPr b="1" lang="fr" sz="1100">
                <a:solidFill>
                  <a:srgbClr val="002060"/>
                </a:solidFill>
              </a:rPr>
              <a:t>Une fois la mission réalisée, il n’y a plus de raison au sens RGPD de garder les données personnelles, </a:t>
            </a:r>
            <a:r>
              <a:rPr lang="fr" sz="1100">
                <a:solidFill>
                  <a:srgbClr val="002060"/>
                </a:solidFill>
              </a:rPr>
              <a:t>si ce n’est la probabilité de les réutiliser dans une prochaine mission (Tolérance pas de spécifications par la CNIL, notre avis se caler sur le recrutement ou les garder deux ans en prévenant l’utilisateur)</a:t>
            </a:r>
            <a:endParaRPr sz="1100"/>
          </a:p>
          <a:p>
            <a:pPr indent="-298450" lvl="0" marL="914400" rtl="0" algn="l">
              <a:lnSpc>
                <a:spcPct val="115000"/>
              </a:lnSpc>
              <a:spcBef>
                <a:spcPts val="0"/>
              </a:spcBef>
              <a:spcAft>
                <a:spcPts val="0"/>
              </a:spcAft>
              <a:buClr>
                <a:schemeClr val="dk1"/>
              </a:buClr>
              <a:buSzPts val="1100"/>
              <a:buChar char="•"/>
            </a:pPr>
            <a:r>
              <a:rPr i="1" lang="fr" sz="1100">
                <a:solidFill>
                  <a:srgbClr val="C00000"/>
                </a:solidFill>
              </a:rPr>
              <a:t>Retrouver le document RGPD et le « café expert spécial RGPD » dans votre Espace Partenaires</a:t>
            </a:r>
            <a:endParaRPr i="1" sz="1100">
              <a:solidFill>
                <a:srgbClr val="C00000"/>
              </a:solidFill>
            </a:endParaRPr>
          </a:p>
          <a:p>
            <a:pPr indent="0" lvl="0" marL="0" rtl="0" algn="l">
              <a:lnSpc>
                <a:spcPct val="115000"/>
              </a:lnSpc>
              <a:spcBef>
                <a:spcPts val="0"/>
              </a:spcBef>
              <a:spcAft>
                <a:spcPts val="0"/>
              </a:spcAft>
              <a:buSzPts val="1800"/>
              <a:buNone/>
            </a:pPr>
            <a:r>
              <a:t/>
            </a:r>
            <a:endParaRPr sz="1100"/>
          </a:p>
        </p:txBody>
      </p:sp>
      <p:pic>
        <p:nvPicPr>
          <p:cNvPr id="789" name="Google Shape;789;p26"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sp>
        <p:nvSpPr>
          <p:cNvPr id="790" name="Google Shape;790;p26"/>
          <p:cNvSpPr txBox="1"/>
          <p:nvPr>
            <p:ph idx="4294967295" type="title"/>
          </p:nvPr>
        </p:nvSpPr>
        <p:spPr>
          <a:xfrm>
            <a:off x="522625" y="617925"/>
            <a:ext cx="8521800" cy="3915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En synthèse :</a:t>
            </a:r>
            <a:r>
              <a:rPr b="1" lang="fr" sz="2500">
                <a:solidFill>
                  <a:srgbClr val="04AFE3"/>
                </a:solidFill>
                <a:latin typeface="Raleway"/>
                <a:ea typeface="Raleway"/>
                <a:cs typeface="Raleway"/>
                <a:sym typeface="Raleway"/>
              </a:rPr>
              <a:t> sécurité et RGPD</a:t>
            </a:r>
            <a:endParaRPr b="1" sz="2500">
              <a:solidFill>
                <a:srgbClr val="2E3A8A"/>
              </a:solidFill>
              <a:latin typeface="Raleway"/>
              <a:ea typeface="Raleway"/>
              <a:cs typeface="Raleway"/>
              <a:sym typeface="Raleway"/>
            </a:endParaRPr>
          </a:p>
        </p:txBody>
      </p:sp>
      <p:pic>
        <p:nvPicPr>
          <p:cNvPr id="791" name="Google Shape;791;p26" title="icônes pour présentation (22).png"/>
          <p:cNvPicPr preferRelativeResize="0"/>
          <p:nvPr/>
        </p:nvPicPr>
        <p:blipFill rotWithShape="1">
          <a:blip r:embed="rId4">
            <a:alphaModFix/>
          </a:blip>
          <a:srcRect b="48395" l="3749" r="68334" t="5430"/>
          <a:stretch/>
        </p:blipFill>
        <p:spPr>
          <a:xfrm>
            <a:off x="7366000" y="457200"/>
            <a:ext cx="1291949" cy="1201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6" name="Shape 146"/>
        <p:cNvGrpSpPr/>
        <p:nvPr/>
      </p:nvGrpSpPr>
      <p:grpSpPr>
        <a:xfrm>
          <a:off x="0" y="0"/>
          <a:ext cx="0" cy="0"/>
          <a:chOff x="0" y="0"/>
          <a:chExt cx="0" cy="0"/>
        </a:xfrm>
      </p:grpSpPr>
      <p:sp>
        <p:nvSpPr>
          <p:cNvPr id="147" name="Google Shape;147;g372d91a4375_0_152"/>
          <p:cNvSpPr/>
          <p:nvPr/>
        </p:nvSpPr>
        <p:spPr>
          <a:xfrm>
            <a:off x="236250" y="329250"/>
            <a:ext cx="8671500" cy="44850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pic>
        <p:nvPicPr>
          <p:cNvPr id="148" name="Google Shape;148;g372d91a4375_0_152"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cxnSp>
        <p:nvCxnSpPr>
          <p:cNvPr id="149" name="Google Shape;149;g372d91a4375_0_152"/>
          <p:cNvCxnSpPr/>
          <p:nvPr/>
        </p:nvCxnSpPr>
        <p:spPr>
          <a:xfrm>
            <a:off x="3032067" y="1320726"/>
            <a:ext cx="0" cy="3320100"/>
          </a:xfrm>
          <a:prstGeom prst="straightConnector1">
            <a:avLst/>
          </a:prstGeom>
          <a:noFill/>
          <a:ln cap="flat" cmpd="sng" w="19050">
            <a:solidFill>
              <a:srgbClr val="2E3A8A"/>
            </a:solidFill>
            <a:prstDash val="solid"/>
            <a:round/>
            <a:headEnd len="med" w="med" type="none"/>
            <a:tailEnd len="med" w="med" type="none"/>
          </a:ln>
        </p:spPr>
      </p:cxnSp>
      <p:sp>
        <p:nvSpPr>
          <p:cNvPr id="150" name="Google Shape;150;g372d91a4375_0_152"/>
          <p:cNvSpPr txBox="1"/>
          <p:nvPr>
            <p:ph idx="4294967295" type="title"/>
          </p:nvPr>
        </p:nvSpPr>
        <p:spPr>
          <a:xfrm>
            <a:off x="3567900" y="499700"/>
            <a:ext cx="2008200" cy="508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Clr>
                <a:srgbClr val="03045E"/>
              </a:buClr>
              <a:buSzPct val="87301"/>
              <a:buFont typeface="Raleway ExtraBold"/>
              <a:buNone/>
            </a:pPr>
            <a:r>
              <a:rPr b="1" lang="fr">
                <a:solidFill>
                  <a:srgbClr val="04AFE3"/>
                </a:solidFill>
                <a:latin typeface="Raleway"/>
                <a:ea typeface="Raleway"/>
                <a:cs typeface="Raleway"/>
                <a:sym typeface="Raleway"/>
              </a:rPr>
              <a:t>Pourquoi ?</a:t>
            </a:r>
            <a:endParaRPr b="1">
              <a:solidFill>
                <a:srgbClr val="1A1B47"/>
              </a:solidFill>
              <a:latin typeface="Raleway"/>
              <a:ea typeface="Raleway"/>
              <a:cs typeface="Raleway"/>
              <a:sym typeface="Raleway"/>
            </a:endParaRPr>
          </a:p>
        </p:txBody>
      </p:sp>
      <p:sp>
        <p:nvSpPr>
          <p:cNvPr id="151" name="Google Shape;151;g372d91a4375_0_152"/>
          <p:cNvSpPr txBox="1"/>
          <p:nvPr/>
        </p:nvSpPr>
        <p:spPr>
          <a:xfrm>
            <a:off x="321392" y="1866991"/>
            <a:ext cx="2661300" cy="2526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1200">
                <a:solidFill>
                  <a:srgbClr val="04AFE3"/>
                </a:solidFill>
                <a:latin typeface="Raleway"/>
                <a:ea typeface="Raleway"/>
                <a:cs typeface="Raleway"/>
                <a:sym typeface="Raleway"/>
              </a:rPr>
              <a:t>68%</a:t>
            </a:r>
            <a:r>
              <a:rPr lang="fr" sz="1200">
                <a:solidFill>
                  <a:srgbClr val="1A1B47"/>
                </a:solidFill>
                <a:latin typeface="Raleway SemiBold"/>
                <a:ea typeface="Raleway SemiBold"/>
                <a:cs typeface="Raleway SemiBold"/>
                <a:sym typeface="Raleway SemiBold"/>
              </a:rPr>
              <a:t> </a:t>
            </a:r>
            <a:r>
              <a:rPr lang="fr" sz="1200">
                <a:solidFill>
                  <a:srgbClr val="1A1B47"/>
                </a:solidFill>
                <a:latin typeface="Raleway"/>
                <a:ea typeface="Raleway"/>
                <a:cs typeface="Raleway"/>
                <a:sym typeface="Raleway"/>
              </a:rPr>
              <a:t>des CEOs français estiment</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lang="fr" sz="1200">
                <a:solidFill>
                  <a:srgbClr val="1A1B47"/>
                </a:solidFill>
                <a:latin typeface="Raleway"/>
                <a:ea typeface="Raleway"/>
                <a:cs typeface="Raleway"/>
                <a:sym typeface="Raleway"/>
              </a:rPr>
              <a:t>que leur modèle économique</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lang="fr" sz="1200">
                <a:solidFill>
                  <a:srgbClr val="1A1B47"/>
                </a:solidFill>
                <a:latin typeface="Raleway"/>
                <a:ea typeface="Raleway"/>
                <a:cs typeface="Raleway"/>
                <a:sym typeface="Raleway"/>
              </a:rPr>
              <a:t>ne sera plus viable d’ici 10 ans </a:t>
            </a:r>
            <a:endParaRPr>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lang="fr" sz="800">
                <a:solidFill>
                  <a:srgbClr val="1A1B47"/>
                </a:solidFill>
                <a:latin typeface="Raleway"/>
                <a:ea typeface="Raleway"/>
                <a:cs typeface="Raleway"/>
                <a:sym typeface="Raleway"/>
              </a:rPr>
              <a:t>Source PWC </a:t>
            </a:r>
            <a:r>
              <a:rPr lang="fr" sz="800" u="sng">
                <a:solidFill>
                  <a:srgbClr val="1A1B47"/>
                </a:solidFill>
                <a:latin typeface="Raleway"/>
                <a:ea typeface="Raleway"/>
                <a:cs typeface="Raleway"/>
                <a:sym typeface="Raleway"/>
                <a:hlinkClick r:id="rId4">
                  <a:extLst>
                    <a:ext uri="{A12FA001-AC4F-418D-AE19-62706E023703}">
                      <ahyp:hlinkClr val="tx"/>
                    </a:ext>
                  </a:extLst>
                </a:hlinkClick>
              </a:rPr>
              <a:t>2025</a:t>
            </a:r>
            <a:endParaRPr sz="8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t/>
            </a:r>
            <a:endParaRPr sz="9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lang="fr" sz="1200">
                <a:solidFill>
                  <a:srgbClr val="1A1B47"/>
                </a:solidFill>
                <a:latin typeface="Raleway"/>
                <a:ea typeface="Raleway"/>
                <a:cs typeface="Raleway"/>
                <a:sym typeface="Raleway"/>
              </a:rPr>
              <a:t>Seulement</a:t>
            </a:r>
            <a:r>
              <a:rPr b="1" lang="fr" sz="1200">
                <a:solidFill>
                  <a:srgbClr val="04AFE3"/>
                </a:solidFill>
                <a:latin typeface="Raleway"/>
                <a:ea typeface="Raleway"/>
                <a:cs typeface="Raleway"/>
                <a:sym typeface="Raleway"/>
              </a:rPr>
              <a:t> 13 %</a:t>
            </a:r>
            <a:r>
              <a:rPr lang="fr" sz="1200">
                <a:solidFill>
                  <a:srgbClr val="1A1B47"/>
                </a:solidFill>
                <a:latin typeface="Raleway SemiBold"/>
                <a:ea typeface="Raleway SemiBold"/>
                <a:cs typeface="Raleway SemiBold"/>
                <a:sym typeface="Raleway SemiBold"/>
              </a:rPr>
              <a:t> </a:t>
            </a:r>
            <a:r>
              <a:rPr lang="fr" sz="1200">
                <a:solidFill>
                  <a:srgbClr val="1A1B47"/>
                </a:solidFill>
                <a:latin typeface="Raleway"/>
                <a:ea typeface="Raleway"/>
                <a:cs typeface="Raleway"/>
                <a:sym typeface="Raleway"/>
              </a:rPr>
              <a:t>des collaborateurs</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lang="fr" sz="1200">
                <a:solidFill>
                  <a:srgbClr val="1A1B47"/>
                </a:solidFill>
                <a:latin typeface="Raleway"/>
                <a:ea typeface="Raleway"/>
                <a:cs typeface="Raleway"/>
                <a:sym typeface="Raleway"/>
              </a:rPr>
              <a:t>en Europe sont engagés*</a:t>
            </a:r>
            <a:endParaRPr>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b="1" lang="fr" sz="1200">
                <a:solidFill>
                  <a:srgbClr val="04AFE3"/>
                </a:solidFill>
                <a:latin typeface="Raleway"/>
                <a:ea typeface="Raleway"/>
                <a:cs typeface="Raleway"/>
                <a:sym typeface="Raleway"/>
              </a:rPr>
              <a:t>⅔</a:t>
            </a:r>
            <a:r>
              <a:rPr lang="fr" sz="1200">
                <a:solidFill>
                  <a:srgbClr val="1A1B47"/>
                </a:solidFill>
                <a:latin typeface="Raleway"/>
                <a:ea typeface="Raleway"/>
                <a:cs typeface="Raleway"/>
                <a:sym typeface="Raleway"/>
              </a:rPr>
              <a:t> des projets de transformation n’atteignent pas leur objectifs</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lang="fr" sz="1200">
                <a:solidFill>
                  <a:srgbClr val="1A1B47"/>
                </a:solidFill>
                <a:latin typeface="Raleway"/>
                <a:ea typeface="Raleway"/>
                <a:cs typeface="Raleway"/>
                <a:sym typeface="Raleway"/>
              </a:rPr>
              <a:t>faute d’engagement des équipes*</a:t>
            </a:r>
            <a:endParaRPr>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b="1" lang="fr" sz="1200">
                <a:solidFill>
                  <a:srgbClr val="04AFE3"/>
                </a:solidFill>
                <a:latin typeface="Raleway"/>
                <a:ea typeface="Raleway"/>
                <a:cs typeface="Raleway"/>
                <a:sym typeface="Raleway"/>
              </a:rPr>
              <a:t>50 %</a:t>
            </a:r>
            <a:r>
              <a:rPr lang="fr" sz="1200">
                <a:solidFill>
                  <a:srgbClr val="1A1B47"/>
                </a:solidFill>
                <a:latin typeface="Raleway"/>
                <a:ea typeface="Raleway"/>
                <a:cs typeface="Raleway"/>
                <a:sym typeface="Raleway"/>
              </a:rPr>
              <a:t> des recrutements échouent</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lang="fr" sz="1200">
                <a:solidFill>
                  <a:srgbClr val="1A1B47"/>
                </a:solidFill>
                <a:latin typeface="Raleway"/>
                <a:ea typeface="Raleway"/>
                <a:cs typeface="Raleway"/>
                <a:sym typeface="Raleway"/>
              </a:rPr>
              <a:t>dans la première année*</a:t>
            </a:r>
            <a:endParaRPr>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lang="fr" sz="800">
                <a:solidFill>
                  <a:srgbClr val="1A1B47"/>
                </a:solidFill>
                <a:latin typeface="Raleway"/>
                <a:ea typeface="Raleway"/>
                <a:cs typeface="Raleway"/>
                <a:sym typeface="Raleway"/>
              </a:rPr>
              <a:t>*Source Gallup - étude 2023</a:t>
            </a:r>
            <a:endParaRPr>
              <a:solidFill>
                <a:srgbClr val="1A1B47"/>
              </a:solidFill>
              <a:latin typeface="Raleway"/>
              <a:ea typeface="Raleway"/>
              <a:cs typeface="Raleway"/>
              <a:sym typeface="Raleway"/>
            </a:endParaRPr>
          </a:p>
        </p:txBody>
      </p:sp>
      <p:sp>
        <p:nvSpPr>
          <p:cNvPr id="152" name="Google Shape;152;g372d91a4375_0_152"/>
          <p:cNvSpPr txBox="1"/>
          <p:nvPr/>
        </p:nvSpPr>
        <p:spPr>
          <a:xfrm>
            <a:off x="3081450" y="1866991"/>
            <a:ext cx="2821200" cy="1847100"/>
          </a:xfrm>
          <a:prstGeom prst="rect">
            <a:avLst/>
          </a:prstGeom>
          <a:noFill/>
          <a:ln>
            <a:noFill/>
          </a:ln>
        </p:spPr>
        <p:txBody>
          <a:bodyPr anchorCtr="0" anchor="t" bIns="91425" lIns="91425" spcFirstLastPara="1" rIns="91425" wrap="square" tIns="91425">
            <a:spAutoFit/>
          </a:bodyPr>
          <a:lstStyle/>
          <a:p>
            <a:pPr indent="0" lvl="0" marL="72000" rtl="0" algn="l">
              <a:lnSpc>
                <a:spcPct val="90000"/>
              </a:lnSpc>
              <a:spcBef>
                <a:spcPts val="0"/>
              </a:spcBef>
              <a:spcAft>
                <a:spcPts val="0"/>
              </a:spcAft>
              <a:buNone/>
            </a:pPr>
            <a:r>
              <a:rPr lang="fr" sz="1200">
                <a:solidFill>
                  <a:srgbClr val="1A1B47"/>
                </a:solidFill>
                <a:latin typeface="Raleway"/>
                <a:ea typeface="Raleway"/>
                <a:cs typeface="Raleway"/>
                <a:sym typeface="Raleway"/>
              </a:rPr>
              <a:t>Vous</a:t>
            </a:r>
            <a:r>
              <a:rPr b="1" lang="fr" sz="1200">
                <a:solidFill>
                  <a:srgbClr val="04AFE3"/>
                </a:solidFill>
                <a:latin typeface="Raleway"/>
                <a:ea typeface="Raleway"/>
                <a:cs typeface="Raleway"/>
                <a:sym typeface="Raleway"/>
              </a:rPr>
              <a:t> différencier</a:t>
            </a:r>
            <a:r>
              <a:rPr lang="fr" sz="1200">
                <a:solidFill>
                  <a:srgbClr val="1A1B47"/>
                </a:solidFill>
                <a:latin typeface="Raleway"/>
                <a:ea typeface="Raleway"/>
                <a:cs typeface="Raleway"/>
                <a:sym typeface="Raleway"/>
              </a:rPr>
              <a:t> sans sacrifier</a:t>
            </a:r>
            <a:endParaRPr sz="1200">
              <a:solidFill>
                <a:srgbClr val="1A1B47"/>
              </a:solidFill>
              <a:latin typeface="Raleway"/>
              <a:ea typeface="Raleway"/>
              <a:cs typeface="Raleway"/>
              <a:sym typeface="Raleway"/>
            </a:endParaRPr>
          </a:p>
          <a:p>
            <a:pPr indent="0" lvl="0" marL="72000" rtl="0" algn="l">
              <a:lnSpc>
                <a:spcPct val="90000"/>
              </a:lnSpc>
              <a:spcBef>
                <a:spcPts val="0"/>
              </a:spcBef>
              <a:spcAft>
                <a:spcPts val="0"/>
              </a:spcAft>
              <a:buNone/>
            </a:pPr>
            <a:r>
              <a:rPr lang="fr" sz="1200">
                <a:solidFill>
                  <a:srgbClr val="1A1B47"/>
                </a:solidFill>
                <a:latin typeface="Raleway"/>
                <a:ea typeface="Raleway"/>
                <a:cs typeface="Raleway"/>
                <a:sym typeface="Raleway"/>
              </a:rPr>
              <a:t>votre proposition de valeur</a:t>
            </a:r>
            <a:endParaRPr sz="1200">
              <a:solidFill>
                <a:srgbClr val="1A1B47"/>
              </a:solidFill>
              <a:latin typeface="Raleway"/>
              <a:ea typeface="Raleway"/>
              <a:cs typeface="Raleway"/>
              <a:sym typeface="Raleway"/>
            </a:endParaRPr>
          </a:p>
          <a:p>
            <a:pPr indent="0" lvl="0" marL="7200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rtl="0" algn="l">
              <a:lnSpc>
                <a:spcPct val="90000"/>
              </a:lnSpc>
              <a:spcBef>
                <a:spcPts val="0"/>
              </a:spcBef>
              <a:spcAft>
                <a:spcPts val="0"/>
              </a:spcAft>
              <a:buNone/>
            </a:pPr>
            <a:r>
              <a:rPr b="1" lang="fr" sz="1200">
                <a:solidFill>
                  <a:srgbClr val="04AFE3"/>
                </a:solidFill>
                <a:latin typeface="Raleway"/>
                <a:ea typeface="Raleway"/>
                <a:cs typeface="Raleway"/>
                <a:sym typeface="Raleway"/>
              </a:rPr>
              <a:t>Fidéliser</a:t>
            </a:r>
            <a:r>
              <a:rPr lang="fr" sz="1200">
                <a:solidFill>
                  <a:srgbClr val="1A1B47"/>
                </a:solidFill>
                <a:latin typeface="Raleway"/>
                <a:ea typeface="Raleway"/>
                <a:cs typeface="Raleway"/>
                <a:sym typeface="Raleway"/>
              </a:rPr>
              <a:t> vos clients</a:t>
            </a:r>
            <a:endParaRPr sz="1200">
              <a:solidFill>
                <a:srgbClr val="1A1B47"/>
              </a:solidFill>
              <a:latin typeface="Raleway"/>
              <a:ea typeface="Raleway"/>
              <a:cs typeface="Raleway"/>
              <a:sym typeface="Raleway"/>
            </a:endParaRPr>
          </a:p>
          <a:p>
            <a:pPr indent="0" lvl="0" marL="7200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rtl="0" algn="l">
              <a:lnSpc>
                <a:spcPct val="90000"/>
              </a:lnSpc>
              <a:spcBef>
                <a:spcPts val="0"/>
              </a:spcBef>
              <a:spcAft>
                <a:spcPts val="0"/>
              </a:spcAft>
              <a:buNone/>
            </a:pPr>
            <a:r>
              <a:rPr b="1" lang="fr" sz="1200">
                <a:solidFill>
                  <a:srgbClr val="04AFE3"/>
                </a:solidFill>
                <a:latin typeface="Raleway"/>
                <a:ea typeface="Raleway"/>
                <a:cs typeface="Raleway"/>
                <a:sym typeface="Raleway"/>
              </a:rPr>
              <a:t>Innover</a:t>
            </a:r>
            <a:r>
              <a:rPr lang="fr" sz="1200">
                <a:solidFill>
                  <a:srgbClr val="1A1B47"/>
                </a:solidFill>
                <a:latin typeface="Raleway"/>
                <a:ea typeface="Raleway"/>
                <a:cs typeface="Raleway"/>
                <a:sym typeface="Raleway"/>
              </a:rPr>
              <a:t> et </a:t>
            </a:r>
            <a:r>
              <a:rPr b="1" lang="fr" sz="1200">
                <a:solidFill>
                  <a:srgbClr val="04AFE3"/>
                </a:solidFill>
                <a:latin typeface="Raleway"/>
                <a:ea typeface="Raleway"/>
                <a:cs typeface="Raleway"/>
                <a:sym typeface="Raleway"/>
              </a:rPr>
              <a:t>développer </a:t>
            </a:r>
            <a:r>
              <a:rPr lang="fr" sz="1200">
                <a:solidFill>
                  <a:srgbClr val="1A1B47"/>
                </a:solidFill>
                <a:latin typeface="Raleway"/>
                <a:ea typeface="Raleway"/>
                <a:cs typeface="Raleway"/>
                <a:sym typeface="Raleway"/>
              </a:rPr>
              <a:t>de nouvelles offres</a:t>
            </a:r>
            <a:endParaRPr sz="1200">
              <a:solidFill>
                <a:srgbClr val="1A1B47"/>
              </a:solidFill>
              <a:latin typeface="Raleway"/>
              <a:ea typeface="Raleway"/>
              <a:cs typeface="Raleway"/>
              <a:sym typeface="Raleway"/>
            </a:endParaRPr>
          </a:p>
          <a:p>
            <a:pPr indent="0" lvl="0" marL="7200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rtl="0" algn="l">
              <a:lnSpc>
                <a:spcPct val="90000"/>
              </a:lnSpc>
              <a:spcBef>
                <a:spcPts val="0"/>
              </a:spcBef>
              <a:spcAft>
                <a:spcPts val="0"/>
              </a:spcAft>
              <a:buNone/>
            </a:pPr>
            <a:r>
              <a:rPr b="1" lang="fr" sz="1200">
                <a:solidFill>
                  <a:srgbClr val="04AFE3"/>
                </a:solidFill>
                <a:latin typeface="Raleway"/>
                <a:ea typeface="Raleway"/>
                <a:cs typeface="Raleway"/>
                <a:sym typeface="Raleway"/>
              </a:rPr>
              <a:t>Augmenter votre productivité</a:t>
            </a:r>
            <a:r>
              <a:rPr lang="fr" sz="1200">
                <a:solidFill>
                  <a:srgbClr val="1A1B47"/>
                </a:solidFill>
                <a:latin typeface="Raleway"/>
                <a:ea typeface="Raleway"/>
                <a:cs typeface="Raleway"/>
                <a:sym typeface="Raleway"/>
              </a:rPr>
              <a:t>, retenir vos collaborateurs</a:t>
            </a:r>
            <a:endParaRPr sz="1200">
              <a:solidFill>
                <a:srgbClr val="1A1B47"/>
              </a:solidFill>
              <a:latin typeface="Raleway"/>
              <a:ea typeface="Raleway"/>
              <a:cs typeface="Raleway"/>
              <a:sym typeface="Raleway"/>
            </a:endParaRPr>
          </a:p>
        </p:txBody>
      </p:sp>
      <p:sp>
        <p:nvSpPr>
          <p:cNvPr id="153" name="Google Shape;153;g372d91a4375_0_152"/>
          <p:cNvSpPr txBox="1"/>
          <p:nvPr/>
        </p:nvSpPr>
        <p:spPr>
          <a:xfrm>
            <a:off x="6001408" y="1866991"/>
            <a:ext cx="2821200" cy="1680900"/>
          </a:xfrm>
          <a:prstGeom prst="rect">
            <a:avLst/>
          </a:prstGeom>
          <a:noFill/>
          <a:ln>
            <a:noFill/>
          </a:ln>
        </p:spPr>
        <p:txBody>
          <a:bodyPr anchorCtr="0" anchor="t" bIns="91425" lIns="91425" spcFirstLastPara="1" rIns="91425" wrap="square" tIns="91425">
            <a:spAutoFit/>
          </a:bodyPr>
          <a:lstStyle/>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Des outils “datés” qui ne permettent pas de</a:t>
            </a:r>
            <a:r>
              <a:rPr b="1" lang="fr" sz="1200">
                <a:solidFill>
                  <a:srgbClr val="04AFE3"/>
                </a:solidFill>
                <a:latin typeface="Raleway"/>
                <a:ea typeface="Raleway"/>
                <a:cs typeface="Raleway"/>
                <a:sym typeface="Raleway"/>
              </a:rPr>
              <a:t> proposer de nouvelles missions</a:t>
            </a:r>
            <a:r>
              <a:rPr lang="fr" sz="1200">
                <a:solidFill>
                  <a:srgbClr val="1A1B47"/>
                </a:solidFill>
                <a:latin typeface="Raleway"/>
                <a:ea typeface="Raleway"/>
                <a:cs typeface="Raleway"/>
                <a:sym typeface="Raleway"/>
              </a:rPr>
              <a:t> aux clients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Des solutions qui ne</a:t>
            </a:r>
            <a:r>
              <a:rPr b="1" lang="fr" sz="1200">
                <a:solidFill>
                  <a:srgbClr val="04AFE3"/>
                </a:solidFill>
                <a:latin typeface="Raleway"/>
                <a:ea typeface="Raleway"/>
                <a:cs typeface="Raleway"/>
                <a:sym typeface="Raleway"/>
              </a:rPr>
              <a:t> créée pas</a:t>
            </a:r>
            <a:endParaRPr b="1" sz="1200">
              <a:solidFill>
                <a:srgbClr val="04AFE3"/>
              </a:solidFill>
              <a:latin typeface="Raleway"/>
              <a:ea typeface="Raleway"/>
              <a:cs typeface="Raleway"/>
              <a:sym typeface="Raleway"/>
            </a:endParaRPr>
          </a:p>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de valeur</a:t>
            </a:r>
            <a:r>
              <a:rPr lang="fr" sz="1200">
                <a:solidFill>
                  <a:srgbClr val="1A1B47"/>
                </a:solidFill>
                <a:latin typeface="Raleway"/>
                <a:ea typeface="Raleway"/>
                <a:cs typeface="Raleway"/>
                <a:sym typeface="Raleway"/>
              </a:rPr>
              <a:t> dans la durée</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Des solutions et approches</a:t>
            </a:r>
            <a:r>
              <a:rPr b="1" lang="fr" sz="1200">
                <a:solidFill>
                  <a:srgbClr val="04AFE3"/>
                </a:solidFill>
                <a:latin typeface="Raleway"/>
                <a:ea typeface="Raleway"/>
                <a:cs typeface="Raleway"/>
                <a:sym typeface="Raleway"/>
              </a:rPr>
              <a:t> difficiles à comprendre et à vendre</a:t>
            </a:r>
            <a:endParaRPr sz="1200">
              <a:solidFill>
                <a:srgbClr val="1A1B47"/>
              </a:solidFill>
              <a:latin typeface="Raleway"/>
              <a:ea typeface="Raleway"/>
              <a:cs typeface="Raleway"/>
              <a:sym typeface="Raleway"/>
            </a:endParaRPr>
          </a:p>
        </p:txBody>
      </p:sp>
      <p:cxnSp>
        <p:nvCxnSpPr>
          <p:cNvPr id="154" name="Google Shape;154;g372d91a4375_0_152"/>
          <p:cNvCxnSpPr/>
          <p:nvPr/>
        </p:nvCxnSpPr>
        <p:spPr>
          <a:xfrm>
            <a:off x="5952042" y="1320726"/>
            <a:ext cx="0" cy="3320100"/>
          </a:xfrm>
          <a:prstGeom prst="straightConnector1">
            <a:avLst/>
          </a:prstGeom>
          <a:noFill/>
          <a:ln cap="flat" cmpd="sng" w="19050">
            <a:solidFill>
              <a:srgbClr val="2E3A8A"/>
            </a:solidFill>
            <a:prstDash val="solid"/>
            <a:round/>
            <a:headEnd len="med" w="med" type="none"/>
            <a:tailEnd len="med" w="med" type="none"/>
          </a:ln>
        </p:spPr>
      </p:cxnSp>
      <p:sp>
        <p:nvSpPr>
          <p:cNvPr id="155" name="Google Shape;155;g372d91a4375_0_152"/>
          <p:cNvSpPr txBox="1"/>
          <p:nvPr>
            <p:ph idx="4294967295" type="title"/>
          </p:nvPr>
        </p:nvSpPr>
        <p:spPr>
          <a:xfrm>
            <a:off x="271467" y="1197104"/>
            <a:ext cx="2672100" cy="50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rgbClr val="03045E"/>
              </a:buClr>
              <a:buSzPts val="2444"/>
              <a:buFont typeface="Raleway ExtraBold"/>
              <a:buNone/>
            </a:pPr>
            <a:r>
              <a:rPr b="1" lang="fr" sz="1500">
                <a:solidFill>
                  <a:srgbClr val="2E3A8A"/>
                </a:solidFill>
                <a:latin typeface="Raleway"/>
                <a:ea typeface="Raleway"/>
                <a:cs typeface="Raleway"/>
                <a:sym typeface="Raleway"/>
              </a:rPr>
              <a:t>Les </a:t>
            </a:r>
            <a:r>
              <a:rPr b="1" lang="fr" sz="1500">
                <a:solidFill>
                  <a:srgbClr val="04AFE3"/>
                </a:solidFill>
                <a:latin typeface="Raleway"/>
                <a:ea typeface="Raleway"/>
                <a:cs typeface="Raleway"/>
                <a:sym typeface="Raleway"/>
              </a:rPr>
              <a:t>enjeux</a:t>
            </a:r>
            <a:r>
              <a:rPr b="1" lang="fr" sz="1500">
                <a:solidFill>
                  <a:srgbClr val="2E3A8A"/>
                </a:solidFill>
                <a:latin typeface="Raleway"/>
                <a:ea typeface="Raleway"/>
                <a:cs typeface="Raleway"/>
                <a:sym typeface="Raleway"/>
              </a:rPr>
              <a:t> de vos clients</a:t>
            </a:r>
            <a:endParaRPr b="1" sz="1500">
              <a:solidFill>
                <a:srgbClr val="2E3A8A"/>
              </a:solidFill>
              <a:latin typeface="Raleway"/>
              <a:ea typeface="Raleway"/>
              <a:cs typeface="Raleway"/>
              <a:sym typeface="Raleway"/>
            </a:endParaRPr>
          </a:p>
        </p:txBody>
      </p:sp>
      <p:sp>
        <p:nvSpPr>
          <p:cNvPr id="156" name="Google Shape;156;g372d91a4375_0_152"/>
          <p:cNvSpPr txBox="1"/>
          <p:nvPr>
            <p:ph idx="4294967295" type="title"/>
          </p:nvPr>
        </p:nvSpPr>
        <p:spPr>
          <a:xfrm>
            <a:off x="3350250" y="1197104"/>
            <a:ext cx="2443500" cy="50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rgbClr val="03045E"/>
              </a:buClr>
              <a:buSzPts val="2444"/>
              <a:buFont typeface="Raleway ExtraBold"/>
              <a:buNone/>
            </a:pPr>
            <a:r>
              <a:rPr b="1" lang="fr" sz="1500">
                <a:solidFill>
                  <a:srgbClr val="2E3A8A"/>
                </a:solidFill>
                <a:latin typeface="Raleway"/>
                <a:ea typeface="Raleway"/>
                <a:cs typeface="Raleway"/>
                <a:sym typeface="Raleway"/>
              </a:rPr>
              <a:t>Vos </a:t>
            </a:r>
            <a:r>
              <a:rPr b="1" lang="fr" sz="1500">
                <a:solidFill>
                  <a:srgbClr val="04AFE3"/>
                </a:solidFill>
                <a:latin typeface="Raleway"/>
                <a:ea typeface="Raleway"/>
                <a:cs typeface="Raleway"/>
                <a:sym typeface="Raleway"/>
              </a:rPr>
              <a:t>besoins</a:t>
            </a:r>
            <a:endParaRPr b="1" sz="1500">
              <a:solidFill>
                <a:srgbClr val="04AFE3"/>
              </a:solidFill>
              <a:latin typeface="Raleway"/>
              <a:ea typeface="Raleway"/>
              <a:cs typeface="Raleway"/>
              <a:sym typeface="Raleway"/>
            </a:endParaRPr>
          </a:p>
        </p:txBody>
      </p:sp>
      <p:sp>
        <p:nvSpPr>
          <p:cNvPr id="157" name="Google Shape;157;g372d91a4375_0_152"/>
          <p:cNvSpPr txBox="1"/>
          <p:nvPr>
            <p:ph idx="4294967295" type="title"/>
          </p:nvPr>
        </p:nvSpPr>
        <p:spPr>
          <a:xfrm>
            <a:off x="6037850" y="1197104"/>
            <a:ext cx="2821200" cy="50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rgbClr val="03045E"/>
              </a:buClr>
              <a:buSzPts val="2444"/>
              <a:buFont typeface="Raleway ExtraBold"/>
              <a:buNone/>
            </a:pPr>
            <a:r>
              <a:rPr b="1" lang="fr" sz="1500">
                <a:solidFill>
                  <a:srgbClr val="2E3A8A"/>
                </a:solidFill>
                <a:latin typeface="Raleway"/>
                <a:ea typeface="Raleway"/>
                <a:cs typeface="Raleway"/>
                <a:sym typeface="Raleway"/>
              </a:rPr>
              <a:t>Les </a:t>
            </a:r>
            <a:r>
              <a:rPr b="1" lang="fr" sz="1500">
                <a:solidFill>
                  <a:srgbClr val="04AFE3"/>
                </a:solidFill>
                <a:latin typeface="Raleway"/>
                <a:ea typeface="Raleway"/>
                <a:cs typeface="Raleway"/>
                <a:sym typeface="Raleway"/>
              </a:rPr>
              <a:t>problématiques</a:t>
            </a:r>
            <a:r>
              <a:rPr b="1" lang="fr" sz="1500">
                <a:solidFill>
                  <a:srgbClr val="2E3A8A"/>
                </a:solidFill>
                <a:latin typeface="Raleway"/>
                <a:ea typeface="Raleway"/>
                <a:cs typeface="Raleway"/>
                <a:sym typeface="Raleway"/>
              </a:rPr>
              <a:t> à traiter</a:t>
            </a:r>
            <a:endParaRPr b="1" sz="1500">
              <a:solidFill>
                <a:srgbClr val="2E3A8A"/>
              </a:solidFill>
              <a:latin typeface="Raleway"/>
              <a:ea typeface="Raleway"/>
              <a:cs typeface="Raleway"/>
              <a:sym typeface="Raleway"/>
            </a:endParaRPr>
          </a:p>
        </p:txBody>
      </p:sp>
      <p:pic>
        <p:nvPicPr>
          <p:cNvPr id="158" name="Google Shape;158;g372d91a4375_0_152" title="icônes pour présentation (2).png"/>
          <p:cNvPicPr preferRelativeResize="0"/>
          <p:nvPr/>
        </p:nvPicPr>
        <p:blipFill rotWithShape="1">
          <a:blip r:embed="rId5">
            <a:alphaModFix/>
          </a:blip>
          <a:srcRect b="64088" l="76903" r="1856" t="3124"/>
          <a:stretch/>
        </p:blipFill>
        <p:spPr>
          <a:xfrm>
            <a:off x="7828726" y="3862143"/>
            <a:ext cx="965477" cy="838283"/>
          </a:xfrm>
          <a:prstGeom prst="rect">
            <a:avLst/>
          </a:prstGeom>
          <a:noFill/>
          <a:ln>
            <a:noFill/>
          </a:ln>
        </p:spPr>
      </p:pic>
      <p:sp>
        <p:nvSpPr>
          <p:cNvPr id="159" name="Google Shape;159;g372d91a4375_0_152"/>
          <p:cNvSpPr/>
          <p:nvPr/>
        </p:nvSpPr>
        <p:spPr>
          <a:xfrm rot="5400000">
            <a:off x="2923230" y="4265488"/>
            <a:ext cx="258450" cy="219875"/>
          </a:xfrm>
          <a:prstGeom prst="flowChartExtra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72d91a4375_0_152"/>
          <p:cNvSpPr/>
          <p:nvPr/>
        </p:nvSpPr>
        <p:spPr>
          <a:xfrm rot="5400000">
            <a:off x="5843180" y="4265488"/>
            <a:ext cx="258450" cy="219875"/>
          </a:xfrm>
          <a:prstGeom prst="flowChartExtra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5" name="Shape 795"/>
        <p:cNvGrpSpPr/>
        <p:nvPr/>
      </p:nvGrpSpPr>
      <p:grpSpPr>
        <a:xfrm>
          <a:off x="0" y="0"/>
          <a:ext cx="0" cy="0"/>
          <a:chOff x="0" y="0"/>
          <a:chExt cx="0" cy="0"/>
        </a:xfrm>
      </p:grpSpPr>
      <p:sp>
        <p:nvSpPr>
          <p:cNvPr id="796" name="Google Shape;796;p27"/>
          <p:cNvSpPr/>
          <p:nvPr/>
        </p:nvSpPr>
        <p:spPr>
          <a:xfrm>
            <a:off x="3708520" y="1181100"/>
            <a:ext cx="2208000" cy="513300"/>
          </a:xfrm>
          <a:prstGeom prst="rect">
            <a:avLst/>
          </a:prstGeom>
          <a:solidFill>
            <a:srgbClr val="2E3A8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7" name="Google Shape;797;p27"/>
          <p:cNvSpPr/>
          <p:nvPr/>
        </p:nvSpPr>
        <p:spPr>
          <a:xfrm>
            <a:off x="6527400" y="3028000"/>
            <a:ext cx="2208000" cy="513300"/>
          </a:xfrm>
          <a:prstGeom prst="rect">
            <a:avLst/>
          </a:prstGeom>
          <a:solidFill>
            <a:srgbClr val="2E3A8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8" name="Google Shape;798;p27"/>
          <p:cNvSpPr/>
          <p:nvPr/>
        </p:nvSpPr>
        <p:spPr>
          <a:xfrm>
            <a:off x="3708520" y="3028000"/>
            <a:ext cx="2208000" cy="513300"/>
          </a:xfrm>
          <a:prstGeom prst="rect">
            <a:avLst/>
          </a:prstGeom>
          <a:solidFill>
            <a:srgbClr val="2E3A8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9" name="Google Shape;799;p27"/>
          <p:cNvSpPr/>
          <p:nvPr/>
        </p:nvSpPr>
        <p:spPr>
          <a:xfrm>
            <a:off x="6527400" y="1181100"/>
            <a:ext cx="2208000" cy="513300"/>
          </a:xfrm>
          <a:prstGeom prst="rect">
            <a:avLst/>
          </a:prstGeom>
          <a:solidFill>
            <a:srgbClr val="2E3A8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00" name="Google Shape;800;p27"/>
          <p:cNvPicPr preferRelativeResize="0"/>
          <p:nvPr/>
        </p:nvPicPr>
        <p:blipFill rotWithShape="1">
          <a:blip r:embed="rId3">
            <a:alphaModFix/>
          </a:blip>
          <a:srcRect b="0" l="0" r="0" t="0"/>
          <a:stretch/>
        </p:blipFill>
        <p:spPr>
          <a:xfrm>
            <a:off x="197975" y="1338400"/>
            <a:ext cx="3271849" cy="3271875"/>
          </a:xfrm>
          <a:prstGeom prst="rect">
            <a:avLst/>
          </a:prstGeom>
          <a:noFill/>
          <a:ln>
            <a:noFill/>
          </a:ln>
        </p:spPr>
      </p:pic>
      <p:sp>
        <p:nvSpPr>
          <p:cNvPr id="801" name="Google Shape;801;p27"/>
          <p:cNvSpPr txBox="1"/>
          <p:nvPr/>
        </p:nvSpPr>
        <p:spPr>
          <a:xfrm>
            <a:off x="4025020" y="1322250"/>
            <a:ext cx="1575000" cy="231000"/>
          </a:xfrm>
          <a:prstGeom prst="rect">
            <a:avLst/>
          </a:prstGeom>
          <a:noFill/>
          <a:ln>
            <a:noFill/>
          </a:ln>
        </p:spPr>
        <p:txBody>
          <a:bodyPr anchorCtr="0" anchor="t" bIns="0" lIns="0" spcFirstLastPara="1" rIns="0" wrap="square" tIns="0">
            <a:spAutoFit/>
          </a:bodyPr>
          <a:lstStyle/>
          <a:p>
            <a:pPr indent="0" lvl="1" marL="0" marR="0" rtl="0" algn="ctr">
              <a:lnSpc>
                <a:spcPct val="140040"/>
              </a:lnSpc>
              <a:spcBef>
                <a:spcPts val="0"/>
              </a:spcBef>
              <a:spcAft>
                <a:spcPts val="0"/>
              </a:spcAft>
              <a:buClr>
                <a:srgbClr val="000000"/>
              </a:buClr>
              <a:buSzPts val="1500"/>
              <a:buFont typeface="Arial"/>
              <a:buNone/>
            </a:pPr>
            <a:r>
              <a:rPr b="1" i="0" lang="fr" sz="1500" u="none" cap="none" strike="noStrike">
                <a:solidFill>
                  <a:srgbClr val="FFFFFF"/>
                </a:solidFill>
                <a:latin typeface="Raleway"/>
                <a:ea typeface="Raleway"/>
                <a:cs typeface="Raleway"/>
                <a:sym typeface="Raleway"/>
              </a:rPr>
              <a:t>Notre mission</a:t>
            </a:r>
            <a:endParaRPr b="1" i="0" sz="1200" u="none" cap="none" strike="noStrike">
              <a:solidFill>
                <a:srgbClr val="000000"/>
              </a:solidFill>
              <a:latin typeface="Raleway"/>
              <a:ea typeface="Raleway"/>
              <a:cs typeface="Raleway"/>
              <a:sym typeface="Raleway"/>
            </a:endParaRPr>
          </a:p>
        </p:txBody>
      </p:sp>
      <p:sp>
        <p:nvSpPr>
          <p:cNvPr id="802" name="Google Shape;802;p27"/>
          <p:cNvSpPr txBox="1"/>
          <p:nvPr/>
        </p:nvSpPr>
        <p:spPr>
          <a:xfrm>
            <a:off x="3775870" y="1808321"/>
            <a:ext cx="2073300" cy="1015800"/>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0" i="0" lang="fr" sz="1100" u="none" cap="none" strike="noStrike">
                <a:solidFill>
                  <a:srgbClr val="1A1B47"/>
                </a:solidFill>
                <a:latin typeface="Raleway"/>
                <a:ea typeface="Raleway"/>
                <a:cs typeface="Raleway"/>
                <a:sym typeface="Raleway"/>
              </a:rPr>
              <a:t>Transformer les organisations en plaçant le plaisir des collaborateurs au cœur de la performance individuelle et collective de l’entreprise” </a:t>
            </a:r>
            <a:endParaRPr b="0" i="0" sz="1100" u="none" cap="none" strike="noStrike">
              <a:solidFill>
                <a:srgbClr val="1A1B47"/>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0" i="0" lang="fr" sz="1100" u="none" cap="none" strike="noStrike">
                <a:solidFill>
                  <a:srgbClr val="1A1B47"/>
                </a:solidFill>
                <a:latin typeface="Raleway"/>
                <a:ea typeface="Raleway"/>
                <a:cs typeface="Raleway"/>
                <a:sym typeface="Raleway"/>
              </a:rPr>
              <a:t>se mesure concrètement!</a:t>
            </a:r>
            <a:endParaRPr b="0" i="0" sz="1100" u="none" cap="none" strike="noStrike">
              <a:solidFill>
                <a:srgbClr val="1A1B47"/>
              </a:solidFill>
              <a:latin typeface="Raleway"/>
              <a:ea typeface="Raleway"/>
              <a:cs typeface="Raleway"/>
              <a:sym typeface="Raleway"/>
            </a:endParaRPr>
          </a:p>
        </p:txBody>
      </p:sp>
      <p:sp>
        <p:nvSpPr>
          <p:cNvPr id="803" name="Google Shape;803;p27"/>
          <p:cNvSpPr txBox="1"/>
          <p:nvPr/>
        </p:nvSpPr>
        <p:spPr>
          <a:xfrm>
            <a:off x="6577050" y="1793225"/>
            <a:ext cx="2108700" cy="1143000"/>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0" i="0" lang="fr" sz="1100" u="none" cap="none" strike="noStrike">
                <a:solidFill>
                  <a:srgbClr val="1A1B47"/>
                </a:solidFill>
                <a:latin typeface="Raleway"/>
                <a:ea typeface="Raleway"/>
                <a:cs typeface="Raleway"/>
                <a:sym typeface="Raleway"/>
              </a:rPr>
              <a:t>Basée sur la cartographie des talents inhérents à la personne et le plaisir de faire valorise la diversité des profils en respectant la singularité de chacun</a:t>
            </a:r>
            <a:endParaRPr b="0" i="0" sz="1100" u="none" cap="none" strike="noStrike">
              <a:solidFill>
                <a:srgbClr val="1A1B47"/>
              </a:solidFill>
              <a:latin typeface="Raleway"/>
              <a:ea typeface="Raleway"/>
              <a:cs typeface="Raleway"/>
              <a:sym typeface="Raleway"/>
            </a:endParaRPr>
          </a:p>
        </p:txBody>
      </p:sp>
      <p:sp>
        <p:nvSpPr>
          <p:cNvPr id="804" name="Google Shape;804;p27"/>
          <p:cNvSpPr txBox="1"/>
          <p:nvPr/>
        </p:nvSpPr>
        <p:spPr>
          <a:xfrm>
            <a:off x="6664050" y="1322250"/>
            <a:ext cx="1934700" cy="231000"/>
          </a:xfrm>
          <a:prstGeom prst="rect">
            <a:avLst/>
          </a:prstGeom>
          <a:noFill/>
          <a:ln>
            <a:noFill/>
          </a:ln>
        </p:spPr>
        <p:txBody>
          <a:bodyPr anchorCtr="0" anchor="t" bIns="0" lIns="0" spcFirstLastPara="1" rIns="0" wrap="square" tIns="0">
            <a:spAutoFit/>
          </a:bodyPr>
          <a:lstStyle/>
          <a:p>
            <a:pPr indent="0" lvl="1" marL="0" marR="0" rtl="0" algn="ctr">
              <a:lnSpc>
                <a:spcPct val="140040"/>
              </a:lnSpc>
              <a:spcBef>
                <a:spcPts val="0"/>
              </a:spcBef>
              <a:spcAft>
                <a:spcPts val="0"/>
              </a:spcAft>
              <a:buClr>
                <a:srgbClr val="000000"/>
              </a:buClr>
              <a:buSzPts val="1500"/>
              <a:buFont typeface="Arial"/>
              <a:buNone/>
            </a:pPr>
            <a:r>
              <a:rPr b="1" i="0" lang="fr" sz="1500" u="none" cap="none" strike="noStrike">
                <a:solidFill>
                  <a:srgbClr val="FFFFFF"/>
                </a:solidFill>
                <a:latin typeface="Raleway"/>
                <a:ea typeface="Raleway"/>
                <a:cs typeface="Raleway"/>
                <a:sym typeface="Raleway"/>
              </a:rPr>
              <a:t>Diversité et inclusion</a:t>
            </a:r>
            <a:endParaRPr b="1" i="0" sz="1200" u="none" cap="none" strike="noStrike">
              <a:solidFill>
                <a:srgbClr val="000000"/>
              </a:solidFill>
              <a:latin typeface="Raleway"/>
              <a:ea typeface="Raleway"/>
              <a:cs typeface="Raleway"/>
              <a:sym typeface="Raleway"/>
            </a:endParaRPr>
          </a:p>
        </p:txBody>
      </p:sp>
      <p:sp>
        <p:nvSpPr>
          <p:cNvPr id="805" name="Google Shape;805;p27"/>
          <p:cNvSpPr txBox="1"/>
          <p:nvPr/>
        </p:nvSpPr>
        <p:spPr>
          <a:xfrm>
            <a:off x="3758170" y="3667275"/>
            <a:ext cx="2108700" cy="1143000"/>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0" i="0" lang="fr" sz="1100" u="none" cap="none" strike="noStrike">
                <a:solidFill>
                  <a:srgbClr val="1A1B47"/>
                </a:solidFill>
                <a:latin typeface="Raleway"/>
                <a:ea typeface="Raleway"/>
                <a:cs typeface="Raleway"/>
                <a:sym typeface="Raleway"/>
              </a:rPr>
              <a:t>Nos services et notre plateforme font l’objet d’une amélioration constante sur base de la satisfaction client qui est au cœur de notre développement</a:t>
            </a:r>
            <a:endParaRPr b="0" i="0" sz="1100" u="none" cap="none" strike="noStrike">
              <a:solidFill>
                <a:srgbClr val="1A1B47"/>
              </a:solidFill>
              <a:latin typeface="Raleway"/>
              <a:ea typeface="Raleway"/>
              <a:cs typeface="Raleway"/>
              <a:sym typeface="Raleway"/>
            </a:endParaRPr>
          </a:p>
        </p:txBody>
      </p:sp>
      <p:sp>
        <p:nvSpPr>
          <p:cNvPr id="806" name="Google Shape;806;p27"/>
          <p:cNvSpPr txBox="1"/>
          <p:nvPr/>
        </p:nvSpPr>
        <p:spPr>
          <a:xfrm>
            <a:off x="4011370" y="3169150"/>
            <a:ext cx="1602300" cy="231000"/>
          </a:xfrm>
          <a:prstGeom prst="rect">
            <a:avLst/>
          </a:prstGeom>
          <a:noFill/>
          <a:ln>
            <a:noFill/>
          </a:ln>
        </p:spPr>
        <p:txBody>
          <a:bodyPr anchorCtr="0" anchor="t" bIns="0" lIns="0" spcFirstLastPara="1" rIns="0" wrap="square" tIns="0">
            <a:spAutoFit/>
          </a:bodyPr>
          <a:lstStyle/>
          <a:p>
            <a:pPr indent="0" lvl="1" marL="0" marR="0" rtl="0" algn="ctr">
              <a:lnSpc>
                <a:spcPct val="140040"/>
              </a:lnSpc>
              <a:spcBef>
                <a:spcPts val="0"/>
              </a:spcBef>
              <a:spcAft>
                <a:spcPts val="0"/>
              </a:spcAft>
              <a:buClr>
                <a:srgbClr val="000000"/>
              </a:buClr>
              <a:buSzPts val="1500"/>
              <a:buFont typeface="Arial"/>
              <a:buNone/>
            </a:pPr>
            <a:r>
              <a:rPr b="1" i="0" lang="fr" sz="1500" u="none" cap="none" strike="noStrike">
                <a:solidFill>
                  <a:srgbClr val="FFFFFF"/>
                </a:solidFill>
                <a:latin typeface="Raleway"/>
                <a:ea typeface="Raleway"/>
                <a:cs typeface="Raleway"/>
                <a:sym typeface="Raleway"/>
              </a:rPr>
              <a:t>Clients</a:t>
            </a:r>
            <a:endParaRPr b="1" i="0" sz="1200" u="none" cap="none" strike="noStrike">
              <a:solidFill>
                <a:srgbClr val="000000"/>
              </a:solidFill>
              <a:latin typeface="Raleway"/>
              <a:ea typeface="Raleway"/>
              <a:cs typeface="Raleway"/>
              <a:sym typeface="Raleway"/>
            </a:endParaRPr>
          </a:p>
        </p:txBody>
      </p:sp>
      <p:sp>
        <p:nvSpPr>
          <p:cNvPr id="807" name="Google Shape;807;p27"/>
          <p:cNvSpPr txBox="1"/>
          <p:nvPr/>
        </p:nvSpPr>
        <p:spPr>
          <a:xfrm>
            <a:off x="6577050" y="3651850"/>
            <a:ext cx="2108700" cy="1143000"/>
          </a:xfrm>
          <a:prstGeom prst="rect">
            <a:avLst/>
          </a:prstGeom>
          <a:solidFill>
            <a:schemeClr val="lt1"/>
          </a:solid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Clr>
                <a:srgbClr val="000000"/>
              </a:buClr>
              <a:buSzPts val="1100"/>
              <a:buFont typeface="Arial"/>
              <a:buNone/>
            </a:pPr>
            <a:r>
              <a:rPr b="0" i="0" lang="fr" sz="1100" u="none" cap="none" strike="noStrike">
                <a:solidFill>
                  <a:srgbClr val="1A1B47"/>
                </a:solidFill>
                <a:latin typeface="Raleway"/>
                <a:ea typeface="Raleway"/>
                <a:cs typeface="Raleway"/>
                <a:sym typeface="Raleway"/>
              </a:rPr>
              <a:t>Contrôle de notre utilisation d'énergie, y compris dans la conception de notre plateforme qui nous conduira à la certification en éco-conception AFNOR SPEC 2201 </a:t>
            </a:r>
            <a:endParaRPr b="0" i="0" sz="1100" u="none" cap="none" strike="noStrike">
              <a:solidFill>
                <a:srgbClr val="1A1B47"/>
              </a:solidFill>
              <a:latin typeface="Raleway"/>
              <a:ea typeface="Raleway"/>
              <a:cs typeface="Raleway"/>
              <a:sym typeface="Raleway"/>
            </a:endParaRPr>
          </a:p>
        </p:txBody>
      </p:sp>
      <p:sp>
        <p:nvSpPr>
          <p:cNvPr id="808" name="Google Shape;808;p27"/>
          <p:cNvSpPr txBox="1"/>
          <p:nvPr/>
        </p:nvSpPr>
        <p:spPr>
          <a:xfrm>
            <a:off x="6739950" y="3169150"/>
            <a:ext cx="1782900" cy="231000"/>
          </a:xfrm>
          <a:prstGeom prst="rect">
            <a:avLst/>
          </a:prstGeom>
          <a:noFill/>
          <a:ln>
            <a:noFill/>
          </a:ln>
        </p:spPr>
        <p:txBody>
          <a:bodyPr anchorCtr="0" anchor="t" bIns="0" lIns="0" spcFirstLastPara="1" rIns="0" wrap="square" tIns="0">
            <a:spAutoFit/>
          </a:bodyPr>
          <a:lstStyle/>
          <a:p>
            <a:pPr indent="0" lvl="1" marL="0" marR="0" rtl="0" algn="ctr">
              <a:lnSpc>
                <a:spcPct val="140040"/>
              </a:lnSpc>
              <a:spcBef>
                <a:spcPts val="0"/>
              </a:spcBef>
              <a:spcAft>
                <a:spcPts val="0"/>
              </a:spcAft>
              <a:buClr>
                <a:srgbClr val="000000"/>
              </a:buClr>
              <a:buSzPts val="1500"/>
              <a:buFont typeface="Arial"/>
              <a:buNone/>
            </a:pPr>
            <a:r>
              <a:rPr b="1" i="0" lang="fr" sz="1500" u="none" cap="none" strike="noStrike">
                <a:solidFill>
                  <a:srgbClr val="FFFFFF"/>
                </a:solidFill>
                <a:latin typeface="Raleway"/>
                <a:ea typeface="Raleway"/>
                <a:cs typeface="Raleway"/>
                <a:sym typeface="Raleway"/>
              </a:rPr>
              <a:t>Environnement</a:t>
            </a:r>
            <a:endParaRPr b="1" i="0" sz="1200" u="none" cap="none" strike="noStrike">
              <a:solidFill>
                <a:srgbClr val="000000"/>
              </a:solidFill>
              <a:latin typeface="Raleway"/>
              <a:ea typeface="Raleway"/>
              <a:cs typeface="Raleway"/>
              <a:sym typeface="Raleway"/>
            </a:endParaRPr>
          </a:p>
        </p:txBody>
      </p:sp>
      <p:sp>
        <p:nvSpPr>
          <p:cNvPr id="809" name="Google Shape;809;p27"/>
          <p:cNvSpPr txBox="1"/>
          <p:nvPr>
            <p:ph type="title"/>
          </p:nvPr>
        </p:nvSpPr>
        <p:spPr>
          <a:xfrm>
            <a:off x="197976" y="552668"/>
            <a:ext cx="8781000" cy="508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En synthèse : une entreprise</a:t>
            </a:r>
            <a:r>
              <a:rPr b="1" lang="fr" sz="2500">
                <a:solidFill>
                  <a:srgbClr val="04AFE3"/>
                </a:solidFill>
                <a:latin typeface="Raleway"/>
                <a:ea typeface="Raleway"/>
                <a:cs typeface="Raleway"/>
                <a:sym typeface="Raleway"/>
              </a:rPr>
              <a:t> certifiée B CORP</a:t>
            </a:r>
            <a:endParaRPr b="1" sz="2500">
              <a:solidFill>
                <a:srgbClr val="04AFE3"/>
              </a:solidFill>
              <a:latin typeface="Raleway"/>
              <a:ea typeface="Raleway"/>
              <a:cs typeface="Raleway"/>
              <a:sym typeface="Raleway"/>
            </a:endParaRPr>
          </a:p>
          <a:p>
            <a:pPr indent="0" lvl="0" marL="0" rtl="0" algn="l">
              <a:lnSpc>
                <a:spcPct val="100000"/>
              </a:lnSpc>
              <a:spcBef>
                <a:spcPts val="0"/>
              </a:spcBef>
              <a:spcAft>
                <a:spcPts val="0"/>
              </a:spcAft>
              <a:buClr>
                <a:srgbClr val="03045E"/>
              </a:buClr>
              <a:buSzPts val="2444"/>
              <a:buFont typeface="Raleway ExtraBold"/>
              <a:buNone/>
            </a:pPr>
            <a:r>
              <a:rPr b="1" lang="fr" sz="1822">
                <a:solidFill>
                  <a:srgbClr val="2E3A8A"/>
                </a:solidFill>
                <a:latin typeface="Raleway"/>
                <a:ea typeface="Raleway"/>
                <a:cs typeface="Raleway"/>
                <a:sym typeface="Raleway"/>
              </a:rPr>
              <a:t>map &amp; match reconnue pour son </a:t>
            </a:r>
            <a:r>
              <a:rPr b="1" lang="fr" sz="1822">
                <a:solidFill>
                  <a:srgbClr val="04AFE3"/>
                </a:solidFill>
                <a:latin typeface="Raleway"/>
                <a:ea typeface="Raleway"/>
                <a:cs typeface="Raleway"/>
                <a:sym typeface="Raleway"/>
              </a:rPr>
              <a:t>impact sociétal et environnemental</a:t>
            </a:r>
            <a:r>
              <a:rPr b="1" lang="fr" sz="1822">
                <a:solidFill>
                  <a:srgbClr val="2E3A8A"/>
                </a:solidFill>
                <a:latin typeface="Raleway"/>
                <a:ea typeface="Raleway"/>
                <a:cs typeface="Raleway"/>
                <a:sym typeface="Raleway"/>
              </a:rPr>
              <a:t> positif</a:t>
            </a:r>
            <a:endParaRPr b="1" sz="1822">
              <a:solidFill>
                <a:srgbClr val="2E3A8A"/>
              </a:solidFill>
              <a:latin typeface="Raleway"/>
              <a:ea typeface="Raleway"/>
              <a:cs typeface="Raleway"/>
              <a:sym typeface="Raleway"/>
            </a:endParaRPr>
          </a:p>
        </p:txBody>
      </p:sp>
      <p:pic>
        <p:nvPicPr>
          <p:cNvPr id="810" name="Google Shape;810;p27" title="Copie de Copie de MAP&amp;MATCH-LOGO-FINAL.png"/>
          <p:cNvPicPr preferRelativeResize="0"/>
          <p:nvPr/>
        </p:nvPicPr>
        <p:blipFill>
          <a:blip r:embed="rId4">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4" name="Shape 814"/>
        <p:cNvGrpSpPr/>
        <p:nvPr/>
      </p:nvGrpSpPr>
      <p:grpSpPr>
        <a:xfrm>
          <a:off x="0" y="0"/>
          <a:ext cx="0" cy="0"/>
          <a:chOff x="0" y="0"/>
          <a:chExt cx="0" cy="0"/>
        </a:xfrm>
      </p:grpSpPr>
      <p:pic>
        <p:nvPicPr>
          <p:cNvPr descr="L'Usine Nouvelle - Infopro Digital Media" id="815" name="Google Shape;815;p28"/>
          <p:cNvPicPr preferRelativeResize="0"/>
          <p:nvPr/>
        </p:nvPicPr>
        <p:blipFill rotWithShape="1">
          <a:blip r:embed="rId3">
            <a:alphaModFix/>
          </a:blip>
          <a:srcRect b="0" l="0" r="0" t="0"/>
          <a:stretch/>
        </p:blipFill>
        <p:spPr>
          <a:xfrm>
            <a:off x="1111254" y="3797771"/>
            <a:ext cx="859845" cy="859845"/>
          </a:xfrm>
          <a:prstGeom prst="rect">
            <a:avLst/>
          </a:prstGeom>
          <a:noFill/>
          <a:ln>
            <a:noFill/>
          </a:ln>
        </p:spPr>
      </p:pic>
      <p:graphicFrame>
        <p:nvGraphicFramePr>
          <p:cNvPr id="816" name="Google Shape;816;p28"/>
          <p:cNvGraphicFramePr/>
          <p:nvPr/>
        </p:nvGraphicFramePr>
        <p:xfrm>
          <a:off x="298668" y="576699"/>
          <a:ext cx="3000000" cy="3000000"/>
        </p:xfrm>
        <a:graphic>
          <a:graphicData uri="http://schemas.openxmlformats.org/drawingml/2006/table">
            <a:tbl>
              <a:tblPr>
                <a:noFill/>
                <a:tableStyleId>{EE2B3485-3DD5-4EFA-B328-5ACDAB7A84F1}</a:tableStyleId>
              </a:tblPr>
              <a:tblGrid>
                <a:gridCol w="1654650"/>
                <a:gridCol w="2599500"/>
              </a:tblGrid>
              <a:tr h="6058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04/2018</a:t>
                      </a:r>
                      <a:br>
                        <a:rPr b="0" i="0" lang="fr" sz="800" u="sng" cap="none" strike="noStrike">
                          <a:solidFill>
                            <a:srgbClr val="002060"/>
                          </a:solidFill>
                          <a:latin typeface="Calibri"/>
                          <a:ea typeface="Calibri"/>
                          <a:cs typeface="Calibri"/>
                          <a:sym typeface="Calibri"/>
                        </a:rPr>
                      </a:br>
                      <a:r>
                        <a:rPr b="0" i="0" lang="fr" sz="800" u="sng" cap="none" strike="noStrike">
                          <a:solidFill>
                            <a:srgbClr val="002060"/>
                          </a:solidFill>
                          <a:latin typeface="Calibri"/>
                          <a:ea typeface="Calibri"/>
                          <a:cs typeface="Calibri"/>
                          <a:sym typeface="Calibri"/>
                          <a:hlinkClick r:id="rId4">
                            <a:extLst>
                              <a:ext uri="{A12FA001-AC4F-418D-AE19-62706E023703}">
                                <ahyp:hlinkClr val="tx"/>
                              </a:ext>
                            </a:extLst>
                          </a:hlinkClick>
                        </a:rPr>
                        <a:t>A la une, Innovation au service de la croissance</a:t>
                      </a:r>
                      <a:endParaRPr b="0" i="0" sz="800" u="sng" cap="none" strike="noStrike">
                        <a:solidFill>
                          <a:srgbClr val="002060"/>
                        </a:solidFill>
                        <a:latin typeface="Calibri"/>
                        <a:ea typeface="Calibri"/>
                        <a:cs typeface="Calibri"/>
                        <a:sym typeface="Calibri"/>
                      </a:endParaRPr>
                    </a:p>
                  </a:txBody>
                  <a:tcPr marT="91425" marB="91425" marR="91425" marL="91425"/>
                </a:tc>
              </a:tr>
              <a:tr h="509450">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09/2019</a:t>
                      </a:r>
                      <a:endParaRPr b="0" i="0" sz="800" u="sng" cap="none" strike="noStrike">
                        <a:solidFill>
                          <a:srgbClr val="002060"/>
                        </a:solidFill>
                        <a:latin typeface="Calibri"/>
                        <a:ea typeface="Calibri"/>
                        <a:cs typeface="Calibri"/>
                        <a:sym typeface="Calibri"/>
                      </a:endParaRPr>
                    </a:p>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hlinkClick r:id="rId5">
                            <a:extLst>
                              <a:ext uri="{A12FA001-AC4F-418D-AE19-62706E023703}">
                                <ahyp:hlinkClr val="tx"/>
                              </a:ext>
                            </a:extLst>
                          </a:hlinkClick>
                        </a:rPr>
                        <a:t>map &amp; match, l’algorithme des talents innés</a:t>
                      </a:r>
                      <a:endParaRPr b="0" i="0" sz="800" u="sng" cap="none" strike="noStrike">
                        <a:solidFill>
                          <a:srgbClr val="002060"/>
                        </a:solidFill>
                        <a:latin typeface="Calibri"/>
                        <a:ea typeface="Calibri"/>
                        <a:cs typeface="Calibri"/>
                        <a:sym typeface="Calibri"/>
                      </a:endParaRPr>
                    </a:p>
                  </a:txBody>
                  <a:tcPr marT="91425" marB="91425" marR="91425" marL="91425"/>
                </a:tc>
              </a:tr>
              <a:tr h="548650">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04/2020 </a:t>
                      </a:r>
                      <a:endParaRPr b="0" i="0" sz="800" u="sng" cap="none" strike="noStrike">
                        <a:solidFill>
                          <a:srgbClr val="002060"/>
                        </a:solidFill>
                        <a:latin typeface="Calibri"/>
                        <a:ea typeface="Calibri"/>
                        <a:cs typeface="Calibri"/>
                        <a:sym typeface="Calibri"/>
                      </a:endParaRPr>
                    </a:p>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hlinkClick r:id="rId6">
                            <a:extLst>
                              <a:ext uri="{A12FA001-AC4F-418D-AE19-62706E023703}">
                                <ahyp:hlinkClr val="tx"/>
                              </a:ext>
                            </a:extLst>
                          </a:hlinkClick>
                        </a:rPr>
                        <a:t>map &amp; match, une nouvelle solution managériale pour dynamiser les performances des équipes</a:t>
                      </a:r>
                      <a:endParaRPr b="0" i="0" sz="800" u="sng" cap="none" strike="noStrike">
                        <a:solidFill>
                          <a:srgbClr val="002060"/>
                        </a:solidFill>
                        <a:latin typeface="Calibri"/>
                        <a:ea typeface="Calibri"/>
                        <a:cs typeface="Calibri"/>
                        <a:sym typeface="Calibri"/>
                      </a:endParaRPr>
                    </a:p>
                  </a:txBody>
                  <a:tcPr marT="91425" marB="91425" marR="91425" marL="91425"/>
                </a:tc>
              </a:tr>
              <a:tr h="4366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05/2020</a:t>
                      </a:r>
                      <a:br>
                        <a:rPr b="0" i="0" lang="fr" sz="800" u="sng" cap="none" strike="noStrike">
                          <a:solidFill>
                            <a:srgbClr val="002060"/>
                          </a:solidFill>
                          <a:latin typeface="Calibri"/>
                          <a:ea typeface="Calibri"/>
                          <a:cs typeface="Calibri"/>
                          <a:sym typeface="Calibri"/>
                        </a:rPr>
                      </a:br>
                      <a:r>
                        <a:rPr b="0" i="0" lang="fr" sz="800" u="sng" cap="none" strike="noStrike">
                          <a:solidFill>
                            <a:srgbClr val="002060"/>
                          </a:solidFill>
                          <a:latin typeface="Calibri"/>
                          <a:ea typeface="Calibri"/>
                          <a:cs typeface="Calibri"/>
                          <a:sym typeface="Calibri"/>
                          <a:hlinkClick r:id="rId7">
                            <a:extLst>
                              <a:ext uri="{A12FA001-AC4F-418D-AE19-62706E023703}">
                                <ahyp:hlinkClr val="tx"/>
                              </a:ext>
                            </a:extLst>
                          </a:hlinkClick>
                        </a:rPr>
                        <a:t>C.A.P sur l’avenir collaboratif </a:t>
                      </a:r>
                      <a:endParaRPr b="0" i="0" sz="800" u="sng" cap="none" strike="noStrike">
                        <a:solidFill>
                          <a:srgbClr val="002060"/>
                        </a:solidFill>
                        <a:latin typeface="Calibri"/>
                        <a:ea typeface="Calibri"/>
                        <a:cs typeface="Calibri"/>
                        <a:sym typeface="Calibri"/>
                      </a:endParaRPr>
                    </a:p>
                  </a:txBody>
                  <a:tcPr marT="91425" marB="91425" marR="91425" marL="91425"/>
                </a:tc>
              </a:tr>
              <a:tr h="3115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05/2020</a:t>
                      </a:r>
                      <a:endParaRPr/>
                    </a:p>
                    <a:p>
                      <a:pPr indent="0" lvl="0" marL="0" marR="0" rtl="0" algn="l">
                        <a:lnSpc>
                          <a:spcPct val="115000"/>
                        </a:lnSpc>
                        <a:spcBef>
                          <a:spcPts val="0"/>
                        </a:spcBef>
                        <a:spcAft>
                          <a:spcPts val="0"/>
                        </a:spcAft>
                        <a:buClr>
                          <a:srgbClr val="595959"/>
                        </a:buClr>
                        <a:buSzPts val="1100"/>
                        <a:buFont typeface="Arial"/>
                        <a:buNone/>
                      </a:pPr>
                      <a:r>
                        <a:rPr b="0" i="0" lang="fr" sz="800" u="sng" cap="none" strike="noStrike">
                          <a:solidFill>
                            <a:srgbClr val="002060"/>
                          </a:solidFill>
                          <a:latin typeface="Calibri"/>
                          <a:ea typeface="Calibri"/>
                          <a:cs typeface="Calibri"/>
                          <a:sym typeface="Calibri"/>
                          <a:hlinkClick r:id="rId8">
                            <a:extLst>
                              <a:ext uri="{A12FA001-AC4F-418D-AE19-62706E023703}">
                                <ahyp:hlinkClr val="tx"/>
                              </a:ext>
                            </a:extLst>
                          </a:hlinkClick>
                        </a:rPr>
                        <a:t>map &amp; match: “Les talents innés sont peu exploités en entreprise”</a:t>
                      </a:r>
                      <a:endParaRPr b="0" i="0" sz="800" u="sng" cap="none" strike="noStrike">
                        <a:solidFill>
                          <a:srgbClr val="002060"/>
                        </a:solidFill>
                        <a:latin typeface="Calibri"/>
                        <a:ea typeface="Calibri"/>
                        <a:cs typeface="Calibri"/>
                        <a:sym typeface="Calibri"/>
                      </a:endParaRPr>
                    </a:p>
                  </a:txBody>
                  <a:tcPr marT="91425" marB="91425" marR="91425" marL="91425"/>
                </a:tc>
              </a:tr>
              <a:tr h="6632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08/2020</a:t>
                      </a:r>
                      <a:endParaRPr/>
                    </a:p>
                    <a:p>
                      <a:pPr indent="0" lvl="0" marL="0" marR="0" rtl="0" algn="l">
                        <a:lnSpc>
                          <a:spcPct val="115000"/>
                        </a:lnSpc>
                        <a:spcBef>
                          <a:spcPts val="0"/>
                        </a:spcBef>
                        <a:spcAft>
                          <a:spcPts val="0"/>
                        </a:spcAft>
                        <a:buClr>
                          <a:srgbClr val="595959"/>
                        </a:buClr>
                        <a:buSzPts val="1100"/>
                        <a:buFont typeface="Arial"/>
                        <a:buNone/>
                      </a:pPr>
                      <a:r>
                        <a:rPr b="0" i="0" lang="fr" sz="800" u="sng" cap="none" strike="noStrike">
                          <a:solidFill>
                            <a:srgbClr val="002060"/>
                          </a:solidFill>
                          <a:latin typeface="Calibri"/>
                          <a:ea typeface="Calibri"/>
                          <a:cs typeface="Calibri"/>
                          <a:sym typeface="Calibri"/>
                          <a:hlinkClick r:id="rId9">
                            <a:extLst>
                              <a:ext uri="{A12FA001-AC4F-418D-AE19-62706E023703}">
                                <ahyp:hlinkClr val="tx"/>
                              </a:ext>
                            </a:extLst>
                          </a:hlinkClick>
                        </a:rPr>
                        <a:t>Une solution pour dynamiser les performances des équipes </a:t>
                      </a:r>
                      <a:endParaRPr b="0" i="0" sz="800" u="sng" cap="none" strike="noStrike">
                        <a:solidFill>
                          <a:srgbClr val="002060"/>
                        </a:solidFill>
                        <a:latin typeface="Calibri"/>
                        <a:ea typeface="Calibri"/>
                        <a:cs typeface="Calibri"/>
                        <a:sym typeface="Calibri"/>
                      </a:endParaRPr>
                    </a:p>
                  </a:txBody>
                  <a:tcPr marT="91425" marB="91425" marR="91425" marL="91425"/>
                </a:tc>
              </a:tr>
              <a:tr h="6632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500"/>
                        <a:buFont typeface="Arial"/>
                        <a:buNone/>
                      </a:pPr>
                      <a:r>
                        <a:rPr b="0" i="0" lang="fr" sz="800" u="sng" cap="none" strike="noStrike">
                          <a:solidFill>
                            <a:srgbClr val="002060"/>
                          </a:solidFill>
                          <a:latin typeface="Calibri"/>
                          <a:ea typeface="Calibri"/>
                          <a:cs typeface="Calibri"/>
                          <a:sym typeface="Calibri"/>
                          <a:hlinkClick r:id="rId10">
                            <a:extLst>
                              <a:ext uri="{A12FA001-AC4F-418D-AE19-62706E023703}">
                                <ahyp:hlinkClr val="tx"/>
                              </a:ext>
                            </a:extLst>
                          </a:hlinkClick>
                        </a:rPr>
                        <a:t>02/ 2021 -  Le pitch du lundi: présentation de map &amp; martch Usine nouvelle</a:t>
                      </a:r>
                      <a:endParaRPr b="0" i="0" sz="800" u="sng" cap="none" strike="noStrike">
                        <a:solidFill>
                          <a:srgbClr val="002060"/>
                        </a:solidFill>
                        <a:latin typeface="Calibri"/>
                        <a:ea typeface="Calibri"/>
                        <a:cs typeface="Calibri"/>
                        <a:sym typeface="Calibri"/>
                      </a:endParaRPr>
                    </a:p>
                    <a:p>
                      <a:pPr indent="0" lvl="0" marL="0" marR="0" rtl="0" algn="l">
                        <a:lnSpc>
                          <a:spcPct val="115000"/>
                        </a:lnSpc>
                        <a:spcBef>
                          <a:spcPts val="0"/>
                        </a:spcBef>
                        <a:spcAft>
                          <a:spcPts val="0"/>
                        </a:spcAft>
                        <a:buClr>
                          <a:srgbClr val="595959"/>
                        </a:buClr>
                        <a:buSzPts val="700"/>
                        <a:buFont typeface="Arial"/>
                        <a:buNone/>
                      </a:pPr>
                      <a:r>
                        <a:rPr b="0" i="0" lang="fr" sz="800" u="sng" cap="none" strike="noStrike">
                          <a:solidFill>
                            <a:srgbClr val="002060"/>
                          </a:solidFill>
                          <a:latin typeface="Calibri"/>
                          <a:ea typeface="Calibri"/>
                          <a:cs typeface="Calibri"/>
                          <a:sym typeface="Calibri"/>
                          <a:hlinkClick r:id="rId11">
                            <a:extLst>
                              <a:ext uri="{A12FA001-AC4F-418D-AE19-62706E023703}">
                                <ahyp:hlinkClr val="tx"/>
                              </a:ext>
                            </a:extLst>
                          </a:hlinkClick>
                        </a:rPr>
                        <a:t>Usine Up: Interview map &amp; match</a:t>
                      </a:r>
                      <a:endParaRPr b="0" i="0" sz="800" u="sng" cap="none" strike="noStrike">
                        <a:solidFill>
                          <a:srgbClr val="002060"/>
                        </a:solidFill>
                        <a:latin typeface="Calibri"/>
                        <a:ea typeface="Calibri"/>
                        <a:cs typeface="Calibri"/>
                        <a:sym typeface="Calibri"/>
                      </a:endParaRPr>
                    </a:p>
                  </a:txBody>
                  <a:tcPr marT="91425" marB="91425" marR="91425" marL="91425"/>
                </a:tc>
              </a:tr>
            </a:tbl>
          </a:graphicData>
        </a:graphic>
      </p:graphicFrame>
      <p:graphicFrame>
        <p:nvGraphicFramePr>
          <p:cNvPr id="817" name="Google Shape;817;p28"/>
          <p:cNvGraphicFramePr/>
          <p:nvPr/>
        </p:nvGraphicFramePr>
        <p:xfrm>
          <a:off x="4655597" y="587151"/>
          <a:ext cx="3000000" cy="3000000"/>
        </p:xfrm>
        <a:graphic>
          <a:graphicData uri="http://schemas.openxmlformats.org/drawingml/2006/table">
            <a:tbl>
              <a:tblPr>
                <a:noFill/>
                <a:tableStyleId>{EE2B3485-3DD5-4EFA-B328-5ACDAB7A84F1}</a:tableStyleId>
              </a:tblPr>
              <a:tblGrid>
                <a:gridCol w="1788675"/>
                <a:gridCol w="2621775"/>
              </a:tblGrid>
              <a:tr h="57077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06/2021 - </a:t>
                      </a:r>
                      <a:r>
                        <a:rPr b="0" i="0" lang="fr" sz="800" u="sng" cap="none" strike="noStrike">
                          <a:solidFill>
                            <a:srgbClr val="002060"/>
                          </a:solidFill>
                          <a:latin typeface="Calibri"/>
                          <a:ea typeface="Calibri"/>
                          <a:cs typeface="Calibri"/>
                          <a:sym typeface="Calibri"/>
                          <a:hlinkClick r:id="rId12">
                            <a:extLst>
                              <a:ext uri="{A12FA001-AC4F-418D-AE19-62706E023703}">
                                <ahyp:hlinkClr val="tx"/>
                              </a:ext>
                            </a:extLst>
                          </a:hlinkClick>
                        </a:rPr>
                        <a:t>Présentation par Fazila Rialland (DG) et Patrick Mazoyer (Directeur transfo &amp; intégration, Comdata Group)</a:t>
                      </a:r>
                      <a:endParaRPr b="0" i="0" sz="800" u="sng" cap="none" strike="noStrike">
                        <a:solidFill>
                          <a:srgbClr val="002060"/>
                        </a:solidFill>
                        <a:latin typeface="Calibri"/>
                        <a:ea typeface="Calibri"/>
                        <a:cs typeface="Calibri"/>
                        <a:sym typeface="Calibri"/>
                      </a:endParaRPr>
                    </a:p>
                  </a:txBody>
                  <a:tcPr marT="91425" marB="91425" marR="91425" marL="91425"/>
                </a:tc>
              </a:tr>
              <a:tr h="530725">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01/2024</a:t>
                      </a:r>
                      <a:endParaRPr/>
                    </a:p>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hlinkClick r:id="rId13">
                            <a:extLst>
                              <a:ext uri="{A12FA001-AC4F-418D-AE19-62706E023703}">
                                <ahyp:hlinkClr val="tx"/>
                              </a:ext>
                            </a:extLst>
                          </a:hlinkClick>
                        </a:rPr>
                        <a:t>La meilleure des équipes n’est pas l’équipe des meilleurs</a:t>
                      </a:r>
                      <a:endParaRPr b="0" i="0" sz="800" u="sng" cap="none" strike="noStrike">
                        <a:solidFill>
                          <a:srgbClr val="002060"/>
                        </a:solidFill>
                        <a:latin typeface="Calibri"/>
                        <a:ea typeface="Calibri"/>
                        <a:cs typeface="Calibri"/>
                        <a:sym typeface="Calibri"/>
                      </a:endParaRPr>
                    </a:p>
                  </a:txBody>
                  <a:tcPr marT="91425" marB="91425" marR="91425" marL="91425"/>
                </a:tc>
              </a:tr>
              <a:tr h="569100">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05/2024 - </a:t>
                      </a:r>
                      <a:r>
                        <a:rPr b="0" i="0" lang="fr" sz="800" u="sng" cap="none" strike="noStrike">
                          <a:solidFill>
                            <a:srgbClr val="002060"/>
                          </a:solidFill>
                          <a:latin typeface="Calibri"/>
                          <a:ea typeface="Calibri"/>
                          <a:cs typeface="Calibri"/>
                          <a:sym typeface="Calibri"/>
                          <a:hlinkClick r:id="rId14">
                            <a:extLst>
                              <a:ext uri="{A12FA001-AC4F-418D-AE19-62706E023703}">
                                <ahyp:hlinkClr val="tx"/>
                              </a:ext>
                            </a:extLst>
                          </a:hlinkClick>
                        </a:rPr>
                        <a:t>Margaux Grisard, CEO et Co-fondatrice de Map &amp; Match, HR Tech dans la gestion de talents et de la performance</a:t>
                      </a:r>
                      <a:endParaRPr sz="800" u="sng">
                        <a:solidFill>
                          <a:srgbClr val="002060"/>
                        </a:solidFill>
                        <a:latin typeface="Calibri"/>
                        <a:ea typeface="Calibri"/>
                        <a:cs typeface="Calibri"/>
                        <a:sym typeface="Calibri"/>
                      </a:endParaRPr>
                    </a:p>
                    <a:p>
                      <a:pPr indent="0" lvl="0" marL="0" marR="0" rtl="0" algn="l">
                        <a:lnSpc>
                          <a:spcPct val="115000"/>
                        </a:lnSpc>
                        <a:spcBef>
                          <a:spcPts val="0"/>
                        </a:spcBef>
                        <a:spcAft>
                          <a:spcPts val="0"/>
                        </a:spcAft>
                        <a:buClr>
                          <a:srgbClr val="595959"/>
                        </a:buClr>
                        <a:buSzPts val="800"/>
                        <a:buFont typeface="Arial"/>
                        <a:buNone/>
                      </a:pPr>
                      <a:r>
                        <a:t/>
                      </a:r>
                      <a:endParaRPr sz="800" u="sng">
                        <a:solidFill>
                          <a:srgbClr val="002060"/>
                        </a:solidFill>
                        <a:latin typeface="Calibri"/>
                        <a:ea typeface="Calibri"/>
                        <a:cs typeface="Calibri"/>
                        <a:sym typeface="Calibri"/>
                      </a:endParaRPr>
                    </a:p>
                    <a:p>
                      <a:pPr indent="0" lvl="0" marL="0" marR="0" rtl="0" algn="l">
                        <a:lnSpc>
                          <a:spcPct val="115000"/>
                        </a:lnSpc>
                        <a:spcBef>
                          <a:spcPts val="0"/>
                        </a:spcBef>
                        <a:spcAft>
                          <a:spcPts val="0"/>
                        </a:spcAft>
                        <a:buClr>
                          <a:srgbClr val="595959"/>
                        </a:buClr>
                        <a:buSzPts val="800"/>
                        <a:buFont typeface="Arial"/>
                        <a:buNone/>
                      </a:pPr>
                      <a:r>
                        <a:t/>
                      </a:r>
                      <a:endParaRPr sz="800" u="sng">
                        <a:solidFill>
                          <a:srgbClr val="002060"/>
                        </a:solidFill>
                        <a:latin typeface="Calibri"/>
                        <a:ea typeface="Calibri"/>
                        <a:cs typeface="Calibri"/>
                        <a:sym typeface="Calibri"/>
                      </a:endParaRPr>
                    </a:p>
                    <a:p>
                      <a:pPr indent="0" lvl="0" marL="0" marR="0" rtl="0" algn="l">
                        <a:lnSpc>
                          <a:spcPct val="115000"/>
                        </a:lnSpc>
                        <a:spcBef>
                          <a:spcPts val="0"/>
                        </a:spcBef>
                        <a:spcAft>
                          <a:spcPts val="0"/>
                        </a:spcAft>
                        <a:buClr>
                          <a:srgbClr val="595959"/>
                        </a:buClr>
                        <a:buSzPts val="800"/>
                        <a:buFont typeface="Arial"/>
                        <a:buNone/>
                      </a:pPr>
                      <a:r>
                        <a:rPr lang="fr" sz="800" u="sng">
                          <a:solidFill>
                            <a:srgbClr val="002060"/>
                          </a:solidFill>
                          <a:latin typeface="Calibri"/>
                          <a:ea typeface="Calibri"/>
                          <a:cs typeface="Calibri"/>
                          <a:sym typeface="Calibri"/>
                        </a:rPr>
                        <a:t>07/2024</a:t>
                      </a:r>
                      <a:endParaRPr sz="800" u="sng">
                        <a:solidFill>
                          <a:srgbClr val="002060"/>
                        </a:solidFill>
                        <a:latin typeface="Calibri"/>
                        <a:ea typeface="Calibri"/>
                        <a:cs typeface="Calibri"/>
                        <a:sym typeface="Calibri"/>
                      </a:endParaRPr>
                    </a:p>
                    <a:p>
                      <a:pPr indent="0" lvl="0" marL="0" marR="0" rtl="0" algn="l">
                        <a:lnSpc>
                          <a:spcPct val="115000"/>
                        </a:lnSpc>
                        <a:spcBef>
                          <a:spcPts val="0"/>
                        </a:spcBef>
                        <a:spcAft>
                          <a:spcPts val="0"/>
                        </a:spcAft>
                        <a:buClr>
                          <a:srgbClr val="595959"/>
                        </a:buClr>
                        <a:buSzPts val="800"/>
                        <a:buFont typeface="Arial"/>
                        <a:buNone/>
                      </a:pPr>
                      <a:r>
                        <a:rPr lang="fr" sz="800" u="sng">
                          <a:solidFill>
                            <a:srgbClr val="002060"/>
                          </a:solidFill>
                          <a:latin typeface="Calibri"/>
                          <a:ea typeface="Calibri"/>
                          <a:cs typeface="Calibri"/>
                          <a:sym typeface="Calibri"/>
                          <a:hlinkClick r:id="rId15">
                            <a:extLst>
                              <a:ext uri="{A12FA001-AC4F-418D-AE19-62706E023703}">
                                <ahyp:hlinkClr val="tx"/>
                              </a:ext>
                            </a:extLst>
                          </a:hlinkClick>
                        </a:rPr>
                        <a:t>Réconcilier performance et humain : la voie des appétences</a:t>
                      </a:r>
                      <a:endParaRPr sz="800" u="sng">
                        <a:solidFill>
                          <a:srgbClr val="002060"/>
                        </a:solidFill>
                        <a:latin typeface="Calibri"/>
                        <a:ea typeface="Calibri"/>
                        <a:cs typeface="Calibri"/>
                        <a:sym typeface="Calibri"/>
                      </a:endParaRPr>
                    </a:p>
                  </a:txBody>
                  <a:tcPr marT="91425" marB="91425" marR="91425" marL="91425"/>
                </a:tc>
              </a:tr>
              <a:tr h="584900">
                <a:tc>
                  <a:txBody>
                    <a:bodyPr/>
                    <a:lstStyle/>
                    <a:p>
                      <a:pPr indent="0" lvl="0" marL="0" marR="0" rtl="0" algn="l">
                        <a:lnSpc>
                          <a:spcPct val="100000"/>
                        </a:lnSpc>
                        <a:spcBef>
                          <a:spcPts val="0"/>
                        </a:spcBef>
                        <a:spcAft>
                          <a:spcPts val="0"/>
                        </a:spcAft>
                        <a:buClr>
                          <a:srgbClr val="000000"/>
                        </a:buClr>
                        <a:buSzPts val="600"/>
                        <a:buFont typeface="Arial"/>
                        <a:buNone/>
                      </a:pPr>
                      <a:r>
                        <a:t/>
                      </a:r>
                      <a:endParaRPr sz="600" u="none" cap="none" strike="noStrike"/>
                    </a:p>
                  </a:txBody>
                  <a:tcPr marT="91425" marB="91425" marR="91425" marL="91425"/>
                </a:tc>
                <a:tc>
                  <a:txBody>
                    <a:bodyPr/>
                    <a:lstStyle/>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rPr>
                        <a:t>08/2022</a:t>
                      </a:r>
                      <a:endParaRPr/>
                    </a:p>
                    <a:p>
                      <a:pPr indent="0" lvl="0" marL="0" marR="0" rtl="0" algn="l">
                        <a:lnSpc>
                          <a:spcPct val="115000"/>
                        </a:lnSpc>
                        <a:spcBef>
                          <a:spcPts val="0"/>
                        </a:spcBef>
                        <a:spcAft>
                          <a:spcPts val="0"/>
                        </a:spcAft>
                        <a:buClr>
                          <a:srgbClr val="595959"/>
                        </a:buClr>
                        <a:buSzPts val="800"/>
                        <a:buFont typeface="Arial"/>
                        <a:buNone/>
                      </a:pPr>
                      <a:r>
                        <a:rPr b="0" i="0" lang="fr" sz="800" u="sng" cap="none" strike="noStrike">
                          <a:solidFill>
                            <a:srgbClr val="002060"/>
                          </a:solidFill>
                          <a:latin typeface="Calibri"/>
                          <a:ea typeface="Calibri"/>
                          <a:cs typeface="Calibri"/>
                          <a:sym typeface="Calibri"/>
                          <a:hlinkClick r:id="rId16">
                            <a:extLst>
                              <a:ext uri="{A12FA001-AC4F-418D-AE19-62706E023703}">
                                <ahyp:hlinkClr val="tx"/>
                              </a:ext>
                            </a:extLst>
                          </a:hlinkClick>
                        </a:rPr>
                        <a:t>map &amp; match révèle les compétences cachées des salariés </a:t>
                      </a:r>
                      <a:endParaRPr b="0" i="0" sz="800" u="sng" cap="none" strike="noStrike">
                        <a:solidFill>
                          <a:srgbClr val="002060"/>
                        </a:solidFill>
                        <a:latin typeface="Calibri"/>
                        <a:ea typeface="Calibri"/>
                        <a:cs typeface="Calibri"/>
                        <a:sym typeface="Calibri"/>
                      </a:endParaRPr>
                    </a:p>
                  </a:txBody>
                  <a:tcPr marT="91425" marB="91425" marR="91425" marL="91425"/>
                </a:tc>
              </a:tr>
            </a:tbl>
          </a:graphicData>
        </a:graphic>
      </p:graphicFrame>
      <p:pic>
        <p:nvPicPr>
          <p:cNvPr id="818" name="Google Shape;818;p28">
            <a:hlinkClick r:id="rId17"/>
          </p:cNvPr>
          <p:cNvPicPr preferRelativeResize="0"/>
          <p:nvPr/>
        </p:nvPicPr>
        <p:blipFill rotWithShape="1">
          <a:blip r:embed="rId18">
            <a:alphaModFix/>
          </a:blip>
          <a:srcRect b="14138" l="4916" r="5041" t="15024"/>
          <a:stretch/>
        </p:blipFill>
        <p:spPr>
          <a:xfrm>
            <a:off x="413843" y="673988"/>
            <a:ext cx="726369" cy="405856"/>
          </a:xfrm>
          <a:prstGeom prst="rect">
            <a:avLst/>
          </a:prstGeom>
          <a:noFill/>
          <a:ln>
            <a:noFill/>
          </a:ln>
        </p:spPr>
      </p:pic>
      <p:pic>
        <p:nvPicPr>
          <p:cNvPr id="819" name="Google Shape;819;p28">
            <a:hlinkClick r:id="rId19"/>
          </p:cNvPr>
          <p:cNvPicPr preferRelativeResize="0"/>
          <p:nvPr/>
        </p:nvPicPr>
        <p:blipFill rotWithShape="1">
          <a:blip r:embed="rId20">
            <a:alphaModFix/>
          </a:blip>
          <a:srcRect b="35504" l="0" r="0" t="32922"/>
          <a:stretch/>
        </p:blipFill>
        <p:spPr>
          <a:xfrm>
            <a:off x="413843" y="1218527"/>
            <a:ext cx="1282178" cy="403989"/>
          </a:xfrm>
          <a:prstGeom prst="rect">
            <a:avLst/>
          </a:prstGeom>
          <a:noFill/>
          <a:ln>
            <a:noFill/>
          </a:ln>
        </p:spPr>
      </p:pic>
      <p:pic>
        <p:nvPicPr>
          <p:cNvPr id="820" name="Google Shape;820;p28">
            <a:hlinkClick r:id="rId21"/>
          </p:cNvPr>
          <p:cNvPicPr preferRelativeResize="0"/>
          <p:nvPr/>
        </p:nvPicPr>
        <p:blipFill rotWithShape="1">
          <a:blip r:embed="rId22">
            <a:alphaModFix/>
          </a:blip>
          <a:srcRect b="0" l="0" r="0" t="0"/>
          <a:stretch/>
        </p:blipFill>
        <p:spPr>
          <a:xfrm>
            <a:off x="751929" y="1745718"/>
            <a:ext cx="606004" cy="476051"/>
          </a:xfrm>
          <a:prstGeom prst="rect">
            <a:avLst/>
          </a:prstGeom>
          <a:noFill/>
          <a:ln>
            <a:noFill/>
          </a:ln>
        </p:spPr>
      </p:pic>
      <p:pic>
        <p:nvPicPr>
          <p:cNvPr id="821" name="Google Shape;821;p28">
            <a:hlinkClick r:id="rId23"/>
          </p:cNvPr>
          <p:cNvPicPr preferRelativeResize="0"/>
          <p:nvPr/>
        </p:nvPicPr>
        <p:blipFill rotWithShape="1">
          <a:blip r:embed="rId24">
            <a:alphaModFix/>
          </a:blip>
          <a:srcRect b="0" l="0" r="0" t="0"/>
          <a:stretch/>
        </p:blipFill>
        <p:spPr>
          <a:xfrm>
            <a:off x="401447" y="2342744"/>
            <a:ext cx="1508936" cy="343256"/>
          </a:xfrm>
          <a:prstGeom prst="rect">
            <a:avLst/>
          </a:prstGeom>
          <a:noFill/>
          <a:ln>
            <a:noFill/>
          </a:ln>
        </p:spPr>
      </p:pic>
      <p:pic>
        <p:nvPicPr>
          <p:cNvPr id="822" name="Google Shape;822;p28">
            <a:hlinkClick r:id="rId25"/>
          </p:cNvPr>
          <p:cNvPicPr preferRelativeResize="0"/>
          <p:nvPr/>
        </p:nvPicPr>
        <p:blipFill rotWithShape="1">
          <a:blip r:embed="rId26">
            <a:alphaModFix/>
          </a:blip>
          <a:srcRect b="0" l="0" r="0" t="0"/>
          <a:stretch/>
        </p:blipFill>
        <p:spPr>
          <a:xfrm>
            <a:off x="790900" y="2837402"/>
            <a:ext cx="1027099" cy="370235"/>
          </a:xfrm>
          <a:prstGeom prst="rect">
            <a:avLst/>
          </a:prstGeom>
          <a:noFill/>
          <a:ln>
            <a:noFill/>
          </a:ln>
        </p:spPr>
      </p:pic>
      <p:pic>
        <p:nvPicPr>
          <p:cNvPr id="823" name="Google Shape;823;p28">
            <a:hlinkClick r:id="rId27"/>
          </p:cNvPr>
          <p:cNvPicPr preferRelativeResize="0"/>
          <p:nvPr/>
        </p:nvPicPr>
        <p:blipFill rotWithShape="1">
          <a:blip r:embed="rId28">
            <a:alphaModFix/>
          </a:blip>
          <a:srcRect b="0" l="0" r="0" t="0"/>
          <a:stretch/>
        </p:blipFill>
        <p:spPr>
          <a:xfrm>
            <a:off x="5735090" y="712142"/>
            <a:ext cx="691287" cy="227708"/>
          </a:xfrm>
          <a:prstGeom prst="rect">
            <a:avLst/>
          </a:prstGeom>
          <a:noFill/>
          <a:ln>
            <a:noFill/>
          </a:ln>
        </p:spPr>
      </p:pic>
      <p:pic>
        <p:nvPicPr>
          <p:cNvPr id="824" name="Google Shape;824;p28">
            <a:hlinkClick r:id="rId29"/>
          </p:cNvPr>
          <p:cNvPicPr preferRelativeResize="0"/>
          <p:nvPr/>
        </p:nvPicPr>
        <p:blipFill rotWithShape="1">
          <a:blip r:embed="rId30">
            <a:alphaModFix/>
          </a:blip>
          <a:srcRect b="0" l="0" r="0" t="0"/>
          <a:stretch/>
        </p:blipFill>
        <p:spPr>
          <a:xfrm>
            <a:off x="4870668" y="3125862"/>
            <a:ext cx="1282196" cy="199420"/>
          </a:xfrm>
          <a:prstGeom prst="rect">
            <a:avLst/>
          </a:prstGeom>
          <a:noFill/>
          <a:ln>
            <a:noFill/>
          </a:ln>
        </p:spPr>
      </p:pic>
      <p:pic>
        <p:nvPicPr>
          <p:cNvPr id="825" name="Google Shape;825;p28">
            <a:hlinkClick r:id="rId31"/>
          </p:cNvPr>
          <p:cNvPicPr preferRelativeResize="0"/>
          <p:nvPr/>
        </p:nvPicPr>
        <p:blipFill rotWithShape="1">
          <a:blip r:embed="rId32">
            <a:alphaModFix/>
          </a:blip>
          <a:srcRect b="0" l="0" r="0" t="0"/>
          <a:stretch/>
        </p:blipFill>
        <p:spPr>
          <a:xfrm>
            <a:off x="4805317" y="1278174"/>
            <a:ext cx="1412896" cy="264673"/>
          </a:xfrm>
          <a:prstGeom prst="rect">
            <a:avLst/>
          </a:prstGeom>
          <a:noFill/>
          <a:ln>
            <a:noFill/>
          </a:ln>
        </p:spPr>
      </p:pic>
      <p:pic>
        <p:nvPicPr>
          <p:cNvPr id="826" name="Google Shape;826;p28">
            <a:hlinkClick r:id="rId33"/>
          </p:cNvPr>
          <p:cNvPicPr preferRelativeResize="0"/>
          <p:nvPr/>
        </p:nvPicPr>
        <p:blipFill rotWithShape="1">
          <a:blip r:embed="rId34">
            <a:alphaModFix/>
          </a:blip>
          <a:srcRect b="37390" l="0" r="0" t="28183"/>
          <a:stretch/>
        </p:blipFill>
        <p:spPr>
          <a:xfrm>
            <a:off x="4805317" y="1776276"/>
            <a:ext cx="1521601" cy="264673"/>
          </a:xfrm>
          <a:prstGeom prst="rect">
            <a:avLst/>
          </a:prstGeom>
          <a:noFill/>
          <a:ln>
            <a:noFill/>
          </a:ln>
        </p:spPr>
      </p:pic>
      <p:pic>
        <p:nvPicPr>
          <p:cNvPr id="827" name="Google Shape;827;p28">
            <a:hlinkClick r:id="rId35"/>
          </p:cNvPr>
          <p:cNvPicPr preferRelativeResize="0"/>
          <p:nvPr/>
        </p:nvPicPr>
        <p:blipFill rotWithShape="1">
          <a:blip r:embed="rId36">
            <a:alphaModFix/>
          </a:blip>
          <a:srcRect b="0" l="0" r="0" t="0"/>
          <a:stretch/>
        </p:blipFill>
        <p:spPr>
          <a:xfrm>
            <a:off x="508694" y="3442794"/>
            <a:ext cx="1324169" cy="409720"/>
          </a:xfrm>
          <a:prstGeom prst="rect">
            <a:avLst/>
          </a:prstGeom>
          <a:noFill/>
          <a:ln>
            <a:noFill/>
          </a:ln>
        </p:spPr>
      </p:pic>
      <p:sp>
        <p:nvSpPr>
          <p:cNvPr id="828" name="Google Shape;828;p28"/>
          <p:cNvSpPr txBox="1"/>
          <p:nvPr>
            <p:ph idx="4294967295" type="title"/>
          </p:nvPr>
        </p:nvSpPr>
        <p:spPr>
          <a:xfrm>
            <a:off x="317850" y="70863"/>
            <a:ext cx="8469313" cy="5080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Map &amp; Match dans la </a:t>
            </a:r>
            <a:r>
              <a:rPr b="1" lang="fr" sz="2500">
                <a:solidFill>
                  <a:srgbClr val="04AFE3"/>
                </a:solidFill>
                <a:latin typeface="Raleway"/>
                <a:ea typeface="Raleway"/>
                <a:cs typeface="Raleway"/>
                <a:sym typeface="Raleway"/>
              </a:rPr>
              <a:t>presse</a:t>
            </a:r>
            <a:r>
              <a:rPr b="1" lang="fr" sz="2500">
                <a:solidFill>
                  <a:srgbClr val="2E3A8A"/>
                </a:solidFill>
                <a:latin typeface="Raleway"/>
                <a:ea typeface="Raleway"/>
                <a:cs typeface="Raleway"/>
                <a:sym typeface="Raleway"/>
              </a:rPr>
              <a:t> et en </a:t>
            </a:r>
            <a:r>
              <a:rPr b="1" lang="fr" sz="2500">
                <a:solidFill>
                  <a:srgbClr val="04AFE3"/>
                </a:solidFill>
                <a:latin typeface="Raleway"/>
                <a:ea typeface="Raleway"/>
                <a:cs typeface="Raleway"/>
                <a:sym typeface="Raleway"/>
              </a:rPr>
              <a:t>vidéo</a:t>
            </a:r>
            <a:endParaRPr b="1" sz="2500">
              <a:solidFill>
                <a:srgbClr val="04AFE3"/>
              </a:solidFill>
              <a:latin typeface="Raleway"/>
              <a:ea typeface="Raleway"/>
              <a:cs typeface="Raleway"/>
              <a:sym typeface="Raleway"/>
            </a:endParaRPr>
          </a:p>
        </p:txBody>
      </p:sp>
      <p:pic>
        <p:nvPicPr>
          <p:cNvPr id="829" name="Google Shape;829;p28"/>
          <p:cNvPicPr preferRelativeResize="0"/>
          <p:nvPr/>
        </p:nvPicPr>
        <p:blipFill rotWithShape="1">
          <a:blip r:embed="rId37">
            <a:alphaModFix/>
          </a:blip>
          <a:srcRect b="0" l="0" r="0" t="0"/>
          <a:stretch/>
        </p:blipFill>
        <p:spPr>
          <a:xfrm>
            <a:off x="1196571" y="673988"/>
            <a:ext cx="650700" cy="442800"/>
          </a:xfrm>
          <a:prstGeom prst="roundRect">
            <a:avLst>
              <a:gd fmla="val 16667" name="adj"/>
            </a:avLst>
          </a:prstGeom>
          <a:noFill/>
          <a:ln>
            <a:noFill/>
          </a:ln>
        </p:spPr>
      </p:pic>
      <p:pic>
        <p:nvPicPr>
          <p:cNvPr id="830" name="Google Shape;830;p28"/>
          <p:cNvPicPr preferRelativeResize="0"/>
          <p:nvPr/>
        </p:nvPicPr>
        <p:blipFill rotWithShape="1">
          <a:blip r:embed="rId38">
            <a:alphaModFix/>
          </a:blip>
          <a:srcRect b="0" l="0" r="0" t="0"/>
          <a:stretch/>
        </p:blipFill>
        <p:spPr>
          <a:xfrm>
            <a:off x="390792" y="4070078"/>
            <a:ext cx="722273" cy="510568"/>
          </a:xfrm>
          <a:prstGeom prst="rect">
            <a:avLst/>
          </a:prstGeom>
          <a:noFill/>
          <a:ln>
            <a:noFill/>
          </a:ln>
        </p:spPr>
      </p:pic>
      <p:pic>
        <p:nvPicPr>
          <p:cNvPr id="831" name="Google Shape;831;p28"/>
          <p:cNvPicPr preferRelativeResize="0"/>
          <p:nvPr/>
        </p:nvPicPr>
        <p:blipFill rotWithShape="1">
          <a:blip r:embed="rId39">
            <a:alphaModFix/>
          </a:blip>
          <a:srcRect b="0" l="0" r="0" t="0"/>
          <a:stretch/>
        </p:blipFill>
        <p:spPr>
          <a:xfrm>
            <a:off x="4786975" y="3419575"/>
            <a:ext cx="4000200" cy="1513065"/>
          </a:xfrm>
          <a:prstGeom prst="rect">
            <a:avLst/>
          </a:prstGeom>
          <a:noFill/>
          <a:ln>
            <a:noFill/>
          </a:ln>
        </p:spPr>
      </p:pic>
      <p:pic>
        <p:nvPicPr>
          <p:cNvPr descr="Présentation de map &amp; match par Fazila Rialland, Directrice Générale, sur le plateau d'Ecosystème présenté par Thomas Hugues" id="832" name="Google Shape;832;p28" title="Interview B-Smart - Map &amp; Match">
            <a:hlinkClick r:id="rId40"/>
          </p:cNvPr>
          <p:cNvPicPr preferRelativeResize="0"/>
          <p:nvPr/>
        </p:nvPicPr>
        <p:blipFill rotWithShape="1">
          <a:blip r:embed="rId41">
            <a:alphaModFix/>
          </a:blip>
          <a:srcRect b="0" l="0" r="0" t="0"/>
          <a:stretch/>
        </p:blipFill>
        <p:spPr>
          <a:xfrm>
            <a:off x="4733157" y="626361"/>
            <a:ext cx="924374" cy="466353"/>
          </a:xfrm>
          <a:prstGeom prst="rect">
            <a:avLst/>
          </a:prstGeom>
          <a:noFill/>
          <a:ln>
            <a:noFill/>
          </a:ln>
        </p:spPr>
      </p:pic>
      <p:pic>
        <p:nvPicPr>
          <p:cNvPr id="833" name="Google Shape;833;p28">
            <a:hlinkClick r:id="rId42"/>
          </p:cNvPr>
          <p:cNvPicPr preferRelativeResize="0"/>
          <p:nvPr/>
        </p:nvPicPr>
        <p:blipFill rotWithShape="1">
          <a:blip r:embed="rId32">
            <a:alphaModFix/>
          </a:blip>
          <a:srcRect b="0" l="0" r="0" t="0"/>
          <a:stretch/>
        </p:blipFill>
        <p:spPr>
          <a:xfrm>
            <a:off x="4805317" y="2484674"/>
            <a:ext cx="1412896" cy="264673"/>
          </a:xfrm>
          <a:prstGeom prst="rect">
            <a:avLst/>
          </a:prstGeom>
          <a:noFill/>
          <a:ln>
            <a:noFill/>
          </a:ln>
        </p:spPr>
      </p:pic>
      <p:pic>
        <p:nvPicPr>
          <p:cNvPr id="834" name="Google Shape;834;p28" title="Copie de Copie de MAP&amp;MATCH-LOGO-FINAL.png"/>
          <p:cNvPicPr preferRelativeResize="0"/>
          <p:nvPr/>
        </p:nvPicPr>
        <p:blipFill>
          <a:blip r:embed="rId43">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8" name="Shape 838"/>
        <p:cNvGrpSpPr/>
        <p:nvPr/>
      </p:nvGrpSpPr>
      <p:grpSpPr>
        <a:xfrm>
          <a:off x="0" y="0"/>
          <a:ext cx="0" cy="0"/>
          <a:chOff x="0" y="0"/>
          <a:chExt cx="0" cy="0"/>
        </a:xfrm>
      </p:grpSpPr>
      <p:sp>
        <p:nvSpPr>
          <p:cNvPr id="839" name="Google Shape;839;p29"/>
          <p:cNvSpPr txBox="1"/>
          <p:nvPr>
            <p:ph type="title"/>
          </p:nvPr>
        </p:nvSpPr>
        <p:spPr>
          <a:xfrm>
            <a:off x="391050" y="520825"/>
            <a:ext cx="8644800" cy="508800"/>
          </a:xfrm>
          <a:prstGeom prst="rect">
            <a:avLst/>
          </a:prstGeom>
          <a:noFill/>
          <a:ln>
            <a:noFill/>
          </a:ln>
        </p:spPr>
        <p:txBody>
          <a:bodyPr anchorCtr="0" anchor="b" bIns="91425" lIns="91425" spcFirstLastPara="1" rIns="91425" wrap="square" tIns="91425">
            <a:normAutofit fontScale="90000"/>
          </a:bodyPr>
          <a:lstStyle/>
          <a:p>
            <a:pPr indent="0" lvl="0" marL="0" marR="0" rtl="0" algn="l">
              <a:lnSpc>
                <a:spcPct val="100000"/>
              </a:lnSpc>
              <a:spcBef>
                <a:spcPts val="0"/>
              </a:spcBef>
              <a:spcAft>
                <a:spcPts val="0"/>
              </a:spcAft>
              <a:buSzPct val="97777"/>
              <a:buNone/>
            </a:pPr>
            <a:r>
              <a:rPr b="1" lang="fr" sz="2500">
                <a:solidFill>
                  <a:srgbClr val="2E3A8A"/>
                </a:solidFill>
                <a:latin typeface="Raleway"/>
                <a:ea typeface="Raleway"/>
                <a:cs typeface="Raleway"/>
                <a:sym typeface="Raleway"/>
              </a:rPr>
              <a:t>Recrutement, onboarding, talent developement : </a:t>
            </a:r>
            <a:r>
              <a:rPr b="1" lang="fr" sz="1900">
                <a:solidFill>
                  <a:srgbClr val="2E3A8A"/>
                </a:solidFill>
                <a:uFill>
                  <a:noFill/>
                </a:uFill>
                <a:latin typeface="Raleway"/>
                <a:ea typeface="Raleway"/>
                <a:cs typeface="Raleway"/>
                <a:sym typeface="Raleway"/>
                <a:hlinkClick r:id="rId3">
                  <a:extLst>
                    <a:ext uri="{A12FA001-AC4F-418D-AE19-62706E023703}">
                      <ahyp:hlinkClr val="tx"/>
                    </a:ext>
                  </a:extLst>
                </a:hlinkClick>
              </a:rPr>
              <a:t>https://demo.mapandmatch.com/scanner/931</a:t>
            </a:r>
            <a:r>
              <a:rPr b="1" lang="fr" sz="1900">
                <a:solidFill>
                  <a:srgbClr val="2E3A8A"/>
                </a:solidFill>
                <a:latin typeface="Raleway"/>
                <a:ea typeface="Raleway"/>
                <a:cs typeface="Raleway"/>
                <a:sym typeface="Raleway"/>
              </a:rPr>
              <a:t>, </a:t>
            </a:r>
            <a:r>
              <a:rPr b="1" lang="fr" sz="1900">
                <a:solidFill>
                  <a:srgbClr val="2E3A8A"/>
                </a:solidFill>
                <a:uFill>
                  <a:noFill/>
                </a:uFill>
                <a:latin typeface="Raleway"/>
                <a:ea typeface="Raleway"/>
                <a:cs typeface="Raleway"/>
                <a:sym typeface="Raleway"/>
                <a:hlinkClick r:id="rId4">
                  <a:extLst>
                    <a:ext uri="{A12FA001-AC4F-418D-AE19-62706E023703}">
                      <ahyp:hlinkClr val="tx"/>
                    </a:ext>
                  </a:extLst>
                </a:hlinkClick>
              </a:rPr>
              <a:t>https://demo.mapandmatch.com/scanner/930</a:t>
            </a:r>
            <a:endParaRPr b="1" sz="1900">
              <a:solidFill>
                <a:srgbClr val="2E3A8A"/>
              </a:solidFill>
              <a:latin typeface="Raleway"/>
              <a:ea typeface="Raleway"/>
              <a:cs typeface="Raleway"/>
              <a:sym typeface="Raleway"/>
            </a:endParaRPr>
          </a:p>
        </p:txBody>
      </p:sp>
      <p:pic>
        <p:nvPicPr>
          <p:cNvPr id="840" name="Google Shape;840;p29"/>
          <p:cNvPicPr preferRelativeResize="0"/>
          <p:nvPr/>
        </p:nvPicPr>
        <p:blipFill rotWithShape="1">
          <a:blip r:embed="rId5">
            <a:alphaModFix/>
          </a:blip>
          <a:srcRect b="0" l="0" r="0" t="0"/>
          <a:stretch/>
        </p:blipFill>
        <p:spPr>
          <a:xfrm>
            <a:off x="4776776" y="3075713"/>
            <a:ext cx="2911084" cy="2067787"/>
          </a:xfrm>
          <a:prstGeom prst="rect">
            <a:avLst/>
          </a:prstGeom>
          <a:noFill/>
          <a:ln>
            <a:noFill/>
          </a:ln>
        </p:spPr>
      </p:pic>
      <p:pic>
        <p:nvPicPr>
          <p:cNvPr id="841" name="Google Shape;841;p29"/>
          <p:cNvPicPr preferRelativeResize="0"/>
          <p:nvPr/>
        </p:nvPicPr>
        <p:blipFill rotWithShape="1">
          <a:blip r:embed="rId6">
            <a:alphaModFix/>
          </a:blip>
          <a:srcRect b="0" l="0" r="0" t="0"/>
          <a:stretch/>
        </p:blipFill>
        <p:spPr>
          <a:xfrm>
            <a:off x="4776776" y="1129100"/>
            <a:ext cx="2793424" cy="1974778"/>
          </a:xfrm>
          <a:prstGeom prst="rect">
            <a:avLst/>
          </a:prstGeom>
          <a:noFill/>
          <a:ln>
            <a:noFill/>
          </a:ln>
        </p:spPr>
      </p:pic>
      <p:pic>
        <p:nvPicPr>
          <p:cNvPr id="842" name="Google Shape;842;p29"/>
          <p:cNvPicPr preferRelativeResize="0"/>
          <p:nvPr/>
        </p:nvPicPr>
        <p:blipFill rotWithShape="1">
          <a:blip r:embed="rId7">
            <a:alphaModFix/>
          </a:blip>
          <a:srcRect b="0" l="0" r="0" t="0"/>
          <a:stretch/>
        </p:blipFill>
        <p:spPr>
          <a:xfrm>
            <a:off x="1456137" y="1129100"/>
            <a:ext cx="3002731" cy="3941523"/>
          </a:xfrm>
          <a:prstGeom prst="rect">
            <a:avLst/>
          </a:prstGeom>
          <a:noFill/>
          <a:ln>
            <a:noFill/>
          </a:ln>
        </p:spPr>
      </p:pic>
      <p:pic>
        <p:nvPicPr>
          <p:cNvPr id="843" name="Google Shape;843;p29" title="Copie de Copie de MAP&amp;MATCH-LOGO-FINAL.png"/>
          <p:cNvPicPr preferRelativeResize="0"/>
          <p:nvPr/>
        </p:nvPicPr>
        <p:blipFill>
          <a:blip r:embed="rId8">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7" name="Shape 847"/>
        <p:cNvGrpSpPr/>
        <p:nvPr/>
      </p:nvGrpSpPr>
      <p:grpSpPr>
        <a:xfrm>
          <a:off x="0" y="0"/>
          <a:ext cx="0" cy="0"/>
          <a:chOff x="0" y="0"/>
          <a:chExt cx="0" cy="0"/>
        </a:xfrm>
      </p:grpSpPr>
      <p:sp>
        <p:nvSpPr>
          <p:cNvPr id="848" name="Google Shape;848;p30"/>
          <p:cNvSpPr txBox="1"/>
          <p:nvPr>
            <p:ph type="title"/>
          </p:nvPr>
        </p:nvSpPr>
        <p:spPr>
          <a:xfrm>
            <a:off x="258323" y="314708"/>
            <a:ext cx="8469000" cy="508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Team Effectiveness : </a:t>
            </a:r>
            <a:r>
              <a:rPr b="1" lang="fr" sz="1750">
                <a:solidFill>
                  <a:srgbClr val="2E3A8A"/>
                </a:solidFill>
                <a:uFill>
                  <a:noFill/>
                </a:uFill>
                <a:latin typeface="Raleway"/>
                <a:ea typeface="Raleway"/>
                <a:cs typeface="Raleway"/>
                <a:sym typeface="Raleway"/>
                <a:hlinkClick r:id="rId3">
                  <a:extLst>
                    <a:ext uri="{A12FA001-AC4F-418D-AE19-62706E023703}">
                      <ahyp:hlinkClr val="tx"/>
                    </a:ext>
                  </a:extLst>
                </a:hlinkClick>
              </a:rPr>
              <a:t>https://demo.mapandmatch.com/scanner/933</a:t>
            </a:r>
            <a:endParaRPr b="1" sz="1750">
              <a:solidFill>
                <a:srgbClr val="2E3A8A"/>
              </a:solidFill>
              <a:latin typeface="Raleway"/>
              <a:ea typeface="Raleway"/>
              <a:cs typeface="Raleway"/>
              <a:sym typeface="Raleway"/>
            </a:endParaRPr>
          </a:p>
        </p:txBody>
      </p:sp>
      <p:pic>
        <p:nvPicPr>
          <p:cNvPr id="849" name="Google Shape;849;p30"/>
          <p:cNvPicPr preferRelativeResize="0"/>
          <p:nvPr/>
        </p:nvPicPr>
        <p:blipFill rotWithShape="1">
          <a:blip r:embed="rId4">
            <a:alphaModFix/>
          </a:blip>
          <a:srcRect b="0" l="0" r="0" t="0"/>
          <a:stretch/>
        </p:blipFill>
        <p:spPr>
          <a:xfrm>
            <a:off x="100475" y="2865683"/>
            <a:ext cx="2751925" cy="1947630"/>
          </a:xfrm>
          <a:prstGeom prst="rect">
            <a:avLst/>
          </a:prstGeom>
          <a:noFill/>
          <a:ln>
            <a:noFill/>
          </a:ln>
        </p:spPr>
      </p:pic>
      <p:pic>
        <p:nvPicPr>
          <p:cNvPr id="850" name="Google Shape;850;p30"/>
          <p:cNvPicPr preferRelativeResize="0"/>
          <p:nvPr/>
        </p:nvPicPr>
        <p:blipFill rotWithShape="1">
          <a:blip r:embed="rId5">
            <a:alphaModFix/>
          </a:blip>
          <a:srcRect b="0" l="0" r="0" t="0"/>
          <a:stretch/>
        </p:blipFill>
        <p:spPr>
          <a:xfrm>
            <a:off x="100476" y="790781"/>
            <a:ext cx="2751924" cy="1974738"/>
          </a:xfrm>
          <a:prstGeom prst="rect">
            <a:avLst/>
          </a:prstGeom>
          <a:noFill/>
          <a:ln>
            <a:noFill/>
          </a:ln>
        </p:spPr>
      </p:pic>
      <p:pic>
        <p:nvPicPr>
          <p:cNvPr id="851" name="Google Shape;851;p30"/>
          <p:cNvPicPr preferRelativeResize="0"/>
          <p:nvPr/>
        </p:nvPicPr>
        <p:blipFill rotWithShape="1">
          <a:blip r:embed="rId6">
            <a:alphaModFix/>
          </a:blip>
          <a:srcRect b="0" l="0" r="0" t="0"/>
          <a:stretch/>
        </p:blipFill>
        <p:spPr>
          <a:xfrm>
            <a:off x="2923588" y="2822475"/>
            <a:ext cx="2751926" cy="2034052"/>
          </a:xfrm>
          <a:prstGeom prst="rect">
            <a:avLst/>
          </a:prstGeom>
          <a:noFill/>
          <a:ln>
            <a:noFill/>
          </a:ln>
        </p:spPr>
      </p:pic>
      <p:pic>
        <p:nvPicPr>
          <p:cNvPr id="852" name="Google Shape;852;p30"/>
          <p:cNvPicPr preferRelativeResize="0"/>
          <p:nvPr/>
        </p:nvPicPr>
        <p:blipFill rotWithShape="1">
          <a:blip r:embed="rId7">
            <a:alphaModFix/>
          </a:blip>
          <a:srcRect b="0" l="0" r="0" t="0"/>
          <a:stretch/>
        </p:blipFill>
        <p:spPr>
          <a:xfrm>
            <a:off x="5746701" y="790781"/>
            <a:ext cx="3296824" cy="4061407"/>
          </a:xfrm>
          <a:prstGeom prst="rect">
            <a:avLst/>
          </a:prstGeom>
          <a:noFill/>
          <a:ln>
            <a:noFill/>
          </a:ln>
        </p:spPr>
      </p:pic>
      <p:pic>
        <p:nvPicPr>
          <p:cNvPr id="853" name="Google Shape;853;p30"/>
          <p:cNvPicPr preferRelativeResize="0"/>
          <p:nvPr/>
        </p:nvPicPr>
        <p:blipFill rotWithShape="1">
          <a:blip r:embed="rId8">
            <a:alphaModFix/>
          </a:blip>
          <a:srcRect b="0" l="0" r="0" t="0"/>
          <a:stretch/>
        </p:blipFill>
        <p:spPr>
          <a:xfrm>
            <a:off x="2852401" y="790781"/>
            <a:ext cx="2751924" cy="1950131"/>
          </a:xfrm>
          <a:prstGeom prst="rect">
            <a:avLst/>
          </a:prstGeom>
          <a:noFill/>
          <a:ln>
            <a:noFill/>
          </a:ln>
        </p:spPr>
      </p:pic>
      <p:pic>
        <p:nvPicPr>
          <p:cNvPr id="854" name="Google Shape;854;p30" title="Copie de Copie de MAP&amp;MATCH-LOGO-FINAL.png"/>
          <p:cNvPicPr preferRelativeResize="0"/>
          <p:nvPr/>
        </p:nvPicPr>
        <p:blipFill>
          <a:blip r:embed="rId9">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58" name="Shape 858"/>
        <p:cNvGrpSpPr/>
        <p:nvPr/>
      </p:nvGrpSpPr>
      <p:grpSpPr>
        <a:xfrm>
          <a:off x="0" y="0"/>
          <a:ext cx="0" cy="0"/>
          <a:chOff x="0" y="0"/>
          <a:chExt cx="0" cy="0"/>
        </a:xfrm>
      </p:grpSpPr>
      <p:sp>
        <p:nvSpPr>
          <p:cNvPr id="859" name="Google Shape;859;p31"/>
          <p:cNvSpPr txBox="1"/>
          <p:nvPr>
            <p:ph type="title"/>
          </p:nvPr>
        </p:nvSpPr>
        <p:spPr>
          <a:xfrm>
            <a:off x="363400" y="180425"/>
            <a:ext cx="8469000" cy="508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3045E"/>
              </a:buClr>
              <a:buSzPts val="2444"/>
              <a:buFont typeface="Raleway ExtraBold"/>
              <a:buNone/>
            </a:pPr>
            <a:r>
              <a:rPr b="1" lang="fr" sz="2500">
                <a:solidFill>
                  <a:srgbClr val="2E3A8A"/>
                </a:solidFill>
                <a:latin typeface="Raleway"/>
                <a:ea typeface="Raleway"/>
                <a:cs typeface="Raleway"/>
                <a:sym typeface="Raleway"/>
              </a:rPr>
              <a:t>Transformation : </a:t>
            </a:r>
            <a:r>
              <a:rPr b="1" lang="fr" sz="1750">
                <a:solidFill>
                  <a:srgbClr val="2E3A8A"/>
                </a:solidFill>
                <a:uFill>
                  <a:noFill/>
                </a:uFill>
                <a:latin typeface="Raleway"/>
                <a:ea typeface="Raleway"/>
                <a:cs typeface="Raleway"/>
                <a:sym typeface="Raleway"/>
                <a:hlinkClick r:id="rId3">
                  <a:extLst>
                    <a:ext uri="{A12FA001-AC4F-418D-AE19-62706E023703}">
                      <ahyp:hlinkClr val="tx"/>
                    </a:ext>
                  </a:extLst>
                </a:hlinkClick>
              </a:rPr>
              <a:t>https://demo.mapandmatch.com/drive</a:t>
            </a:r>
            <a:endParaRPr sz="1750"/>
          </a:p>
        </p:txBody>
      </p:sp>
      <p:pic>
        <p:nvPicPr>
          <p:cNvPr id="860" name="Google Shape;860;p31"/>
          <p:cNvPicPr preferRelativeResize="0"/>
          <p:nvPr/>
        </p:nvPicPr>
        <p:blipFill rotWithShape="1">
          <a:blip r:embed="rId4">
            <a:alphaModFix/>
          </a:blip>
          <a:srcRect b="0" l="0" r="0" t="0"/>
          <a:stretch/>
        </p:blipFill>
        <p:spPr>
          <a:xfrm>
            <a:off x="207775" y="773511"/>
            <a:ext cx="2534974" cy="1882042"/>
          </a:xfrm>
          <a:prstGeom prst="rect">
            <a:avLst/>
          </a:prstGeom>
          <a:noFill/>
          <a:ln>
            <a:noFill/>
          </a:ln>
        </p:spPr>
      </p:pic>
      <p:pic>
        <p:nvPicPr>
          <p:cNvPr id="861" name="Google Shape;861;p31"/>
          <p:cNvPicPr preferRelativeResize="0"/>
          <p:nvPr/>
        </p:nvPicPr>
        <p:blipFill rotWithShape="1">
          <a:blip r:embed="rId5">
            <a:alphaModFix/>
          </a:blip>
          <a:srcRect b="0" l="0" r="0" t="0"/>
          <a:stretch/>
        </p:blipFill>
        <p:spPr>
          <a:xfrm>
            <a:off x="2942160" y="773500"/>
            <a:ext cx="2481615" cy="1882041"/>
          </a:xfrm>
          <a:prstGeom prst="rect">
            <a:avLst/>
          </a:prstGeom>
          <a:noFill/>
          <a:ln>
            <a:noFill/>
          </a:ln>
        </p:spPr>
      </p:pic>
      <p:pic>
        <p:nvPicPr>
          <p:cNvPr id="862" name="Google Shape;862;p31"/>
          <p:cNvPicPr preferRelativeResize="0"/>
          <p:nvPr/>
        </p:nvPicPr>
        <p:blipFill rotWithShape="1">
          <a:blip r:embed="rId6">
            <a:alphaModFix/>
          </a:blip>
          <a:srcRect b="0" l="0" r="0" t="0"/>
          <a:stretch/>
        </p:blipFill>
        <p:spPr>
          <a:xfrm>
            <a:off x="207775" y="2853316"/>
            <a:ext cx="2534963" cy="1908071"/>
          </a:xfrm>
          <a:prstGeom prst="rect">
            <a:avLst/>
          </a:prstGeom>
          <a:noFill/>
          <a:ln>
            <a:noFill/>
          </a:ln>
        </p:spPr>
      </p:pic>
      <p:pic>
        <p:nvPicPr>
          <p:cNvPr id="863" name="Google Shape;863;p31"/>
          <p:cNvPicPr preferRelativeResize="0"/>
          <p:nvPr/>
        </p:nvPicPr>
        <p:blipFill rotWithShape="1">
          <a:blip r:embed="rId7">
            <a:alphaModFix/>
          </a:blip>
          <a:srcRect b="0" l="0" r="0" t="0"/>
          <a:stretch/>
        </p:blipFill>
        <p:spPr>
          <a:xfrm>
            <a:off x="3036835" y="2904428"/>
            <a:ext cx="2386943" cy="1805848"/>
          </a:xfrm>
          <a:prstGeom prst="rect">
            <a:avLst/>
          </a:prstGeom>
          <a:noFill/>
          <a:ln>
            <a:noFill/>
          </a:ln>
        </p:spPr>
      </p:pic>
      <p:pic>
        <p:nvPicPr>
          <p:cNvPr id="864" name="Google Shape;864;p31"/>
          <p:cNvPicPr preferRelativeResize="0"/>
          <p:nvPr/>
        </p:nvPicPr>
        <p:blipFill rotWithShape="1">
          <a:blip r:embed="rId8">
            <a:alphaModFix/>
          </a:blip>
          <a:srcRect b="0" l="0" r="0" t="0"/>
          <a:stretch/>
        </p:blipFill>
        <p:spPr>
          <a:xfrm>
            <a:off x="5485050" y="686375"/>
            <a:ext cx="3293000" cy="4149475"/>
          </a:xfrm>
          <a:prstGeom prst="rect">
            <a:avLst/>
          </a:prstGeom>
          <a:noFill/>
          <a:ln>
            <a:noFill/>
          </a:ln>
        </p:spPr>
      </p:pic>
      <p:pic>
        <p:nvPicPr>
          <p:cNvPr id="865" name="Google Shape;865;p31" title="Copie de Copie de MAP&amp;MATCH-LOGO-FINAL.png"/>
          <p:cNvPicPr preferRelativeResize="0"/>
          <p:nvPr/>
        </p:nvPicPr>
        <p:blipFill>
          <a:blip r:embed="rId9">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69" name="Shape 869"/>
        <p:cNvGrpSpPr/>
        <p:nvPr/>
      </p:nvGrpSpPr>
      <p:grpSpPr>
        <a:xfrm>
          <a:off x="0" y="0"/>
          <a:ext cx="0" cy="0"/>
          <a:chOff x="0" y="0"/>
          <a:chExt cx="0" cy="0"/>
        </a:xfrm>
      </p:grpSpPr>
      <p:sp>
        <p:nvSpPr>
          <p:cNvPr id="870" name="Google Shape;870;g38d3b90e186_1_0"/>
          <p:cNvSpPr txBox="1"/>
          <p:nvPr/>
        </p:nvSpPr>
        <p:spPr>
          <a:xfrm>
            <a:off x="180850" y="199255"/>
            <a:ext cx="8495700" cy="508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fr" sz="2400">
                <a:solidFill>
                  <a:srgbClr val="2E3A8A"/>
                </a:solidFill>
                <a:latin typeface="Raleway"/>
                <a:ea typeface="Raleway"/>
                <a:cs typeface="Raleway"/>
                <a:sym typeface="Raleway"/>
              </a:rPr>
              <a:t>Comparatif des outils d’évaluation : </a:t>
            </a:r>
            <a:r>
              <a:rPr b="1" lang="fr" sz="2400">
                <a:solidFill>
                  <a:srgbClr val="04AFE3"/>
                </a:solidFill>
                <a:latin typeface="Raleway"/>
                <a:ea typeface="Raleway"/>
                <a:cs typeface="Raleway"/>
                <a:sym typeface="Raleway"/>
              </a:rPr>
              <a:t>résumé</a:t>
            </a:r>
            <a:endParaRPr b="1" sz="2400">
              <a:solidFill>
                <a:srgbClr val="1A1B47"/>
              </a:solidFill>
              <a:latin typeface="Raleway"/>
              <a:ea typeface="Raleway"/>
              <a:cs typeface="Raleway"/>
              <a:sym typeface="Raleway"/>
            </a:endParaRPr>
          </a:p>
        </p:txBody>
      </p:sp>
      <p:graphicFrame>
        <p:nvGraphicFramePr>
          <p:cNvPr id="871" name="Google Shape;871;g38d3b90e186_1_0"/>
          <p:cNvGraphicFramePr/>
          <p:nvPr/>
        </p:nvGraphicFramePr>
        <p:xfrm>
          <a:off x="166300" y="759158"/>
          <a:ext cx="3000000" cy="3000000"/>
        </p:xfrm>
        <a:graphic>
          <a:graphicData uri="http://schemas.openxmlformats.org/drawingml/2006/table">
            <a:tbl>
              <a:tblPr>
                <a:noFill/>
                <a:tableStyleId>{EE2B3485-3DD5-4EFA-B328-5ACDAB7A84F1}</a:tableStyleId>
              </a:tblPr>
              <a:tblGrid>
                <a:gridCol w="1277650"/>
                <a:gridCol w="1506750"/>
                <a:gridCol w="1506750"/>
                <a:gridCol w="1506750"/>
                <a:gridCol w="1506750"/>
                <a:gridCol w="1506750"/>
              </a:tblGrid>
              <a:tr h="250125">
                <a:tc>
                  <a:txBody>
                    <a:bodyPr/>
                    <a:lstStyle/>
                    <a:p>
                      <a:pPr indent="0" lvl="0" marL="17999" rtl="0" algn="ctr">
                        <a:lnSpc>
                          <a:spcPct val="115000"/>
                        </a:lnSpc>
                        <a:spcBef>
                          <a:spcPts val="0"/>
                        </a:spcBef>
                        <a:spcAft>
                          <a:spcPts val="0"/>
                        </a:spcAft>
                        <a:buNone/>
                      </a:pPr>
                      <a:r>
                        <a:t/>
                      </a:r>
                      <a:endParaRPr b="1" sz="800">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ctr">
                        <a:lnSpc>
                          <a:spcPct val="115000"/>
                        </a:lnSpc>
                        <a:spcBef>
                          <a:spcPts val="0"/>
                        </a:spcBef>
                        <a:spcAft>
                          <a:spcPts val="0"/>
                        </a:spcAft>
                        <a:buNone/>
                      </a:pPr>
                      <a:r>
                        <a:rPr b="1" lang="fr" sz="800">
                          <a:solidFill>
                            <a:srgbClr val="2E3A8A"/>
                          </a:solidFill>
                          <a:latin typeface="Raleway"/>
                          <a:ea typeface="Raleway"/>
                          <a:cs typeface="Raleway"/>
                          <a:sym typeface="Raleway"/>
                        </a:rPr>
                        <a:t>Gallup Strengthsfinder</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ctr">
                        <a:lnSpc>
                          <a:spcPct val="115000"/>
                        </a:lnSpc>
                        <a:spcBef>
                          <a:spcPts val="0"/>
                        </a:spcBef>
                        <a:spcAft>
                          <a:spcPts val="0"/>
                        </a:spcAft>
                        <a:buNone/>
                      </a:pPr>
                      <a:r>
                        <a:rPr b="1" lang="fr" sz="800">
                          <a:solidFill>
                            <a:srgbClr val="2E3A8A"/>
                          </a:solidFill>
                          <a:latin typeface="Raleway"/>
                          <a:ea typeface="Raleway"/>
                          <a:cs typeface="Raleway"/>
                          <a:sym typeface="Raleway"/>
                        </a:rPr>
                        <a:t>DISC / MBTI / Insights</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ctr">
                        <a:lnSpc>
                          <a:spcPct val="115000"/>
                        </a:lnSpc>
                        <a:spcBef>
                          <a:spcPts val="0"/>
                        </a:spcBef>
                        <a:spcAft>
                          <a:spcPts val="0"/>
                        </a:spcAft>
                        <a:buNone/>
                      </a:pPr>
                      <a:r>
                        <a:rPr b="1" lang="fr" sz="800">
                          <a:solidFill>
                            <a:srgbClr val="2E3A8A"/>
                          </a:solidFill>
                          <a:latin typeface="Raleway"/>
                          <a:ea typeface="Raleway"/>
                          <a:cs typeface="Raleway"/>
                          <a:sym typeface="Raleway"/>
                        </a:rPr>
                        <a:t>Hogan</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ctr">
                        <a:lnSpc>
                          <a:spcPct val="115000"/>
                        </a:lnSpc>
                        <a:spcBef>
                          <a:spcPts val="0"/>
                        </a:spcBef>
                        <a:spcAft>
                          <a:spcPts val="0"/>
                        </a:spcAft>
                        <a:buNone/>
                      </a:pPr>
                      <a:r>
                        <a:rPr b="1" lang="fr" sz="800">
                          <a:solidFill>
                            <a:srgbClr val="2E3A8A"/>
                          </a:solidFill>
                          <a:latin typeface="Raleway"/>
                          <a:ea typeface="Raleway"/>
                          <a:cs typeface="Raleway"/>
                          <a:sym typeface="Raleway"/>
                        </a:rPr>
                        <a:t>Assessfirst / PI</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ctr">
                        <a:lnSpc>
                          <a:spcPct val="115000"/>
                        </a:lnSpc>
                        <a:spcBef>
                          <a:spcPts val="0"/>
                        </a:spcBef>
                        <a:spcAft>
                          <a:spcPts val="0"/>
                        </a:spcAft>
                        <a:buNone/>
                      </a:pPr>
                      <a:r>
                        <a:rPr b="1" lang="fr" sz="800">
                          <a:solidFill>
                            <a:srgbClr val="2E3A8A"/>
                          </a:solidFill>
                          <a:latin typeface="Raleway"/>
                          <a:ea typeface="Raleway"/>
                          <a:cs typeface="Raleway"/>
                          <a:sym typeface="Raleway"/>
                        </a:rPr>
                        <a:t>map &amp; match</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r>
              <a:tr h="310225">
                <a:tc>
                  <a:txBody>
                    <a:bodyPr/>
                    <a:lstStyle/>
                    <a:p>
                      <a:pPr indent="0" lvl="0" marL="17999" rtl="0" algn="l">
                        <a:spcBef>
                          <a:spcPts val="0"/>
                        </a:spcBef>
                        <a:spcAft>
                          <a:spcPts val="0"/>
                        </a:spcAft>
                        <a:buNone/>
                      </a:pPr>
                      <a:r>
                        <a:rPr b="1" lang="fr" sz="800">
                          <a:solidFill>
                            <a:srgbClr val="2E3A8A"/>
                          </a:solidFill>
                          <a:latin typeface="Raleway"/>
                          <a:ea typeface="Raleway"/>
                          <a:cs typeface="Raleway"/>
                          <a:sym typeface="Raleway"/>
                        </a:rPr>
                        <a:t>Ce que ça mesure</a:t>
                      </a:r>
                      <a:endParaRPr b="1" sz="800">
                        <a:solidFill>
                          <a:srgbClr val="2E3A8A"/>
                        </a:solidFill>
                        <a:latin typeface="Raleway"/>
                        <a:ea typeface="Raleway"/>
                        <a:cs typeface="Raleway"/>
                        <a:sym typeface="Raleway"/>
                      </a:endParaRPr>
                    </a:p>
                    <a:p>
                      <a:pPr indent="0" lvl="0" marL="17999" rtl="0" algn="l">
                        <a:spcBef>
                          <a:spcPts val="0"/>
                        </a:spcBef>
                        <a:spcAft>
                          <a:spcPts val="0"/>
                        </a:spcAft>
                        <a:buNone/>
                      </a:pPr>
                      <a:r>
                        <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Forces émotionnelles et comportementales</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Comportement, préférences psychologiques</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Personnalité </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Comportement et motivation </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Appétences (moteurs d’engagement)</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r>
              <a:tr h="406325">
                <a:tc>
                  <a:txBody>
                    <a:bodyPr/>
                    <a:lstStyle/>
                    <a:p>
                      <a:pPr indent="0" lvl="0" marL="17999" rtl="0" algn="l">
                        <a:spcBef>
                          <a:spcPts val="0"/>
                        </a:spcBef>
                        <a:spcAft>
                          <a:spcPts val="0"/>
                        </a:spcAft>
                        <a:buNone/>
                      </a:pPr>
                      <a:r>
                        <a:rPr b="1" lang="fr" sz="800">
                          <a:solidFill>
                            <a:srgbClr val="2E3A8A"/>
                          </a:solidFill>
                          <a:latin typeface="Raleway"/>
                          <a:ea typeface="Raleway"/>
                          <a:cs typeface="Raleway"/>
                          <a:sym typeface="Raleway"/>
                        </a:rPr>
                        <a:t>Individuel / collectif</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Individuel, peu de collectif</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Individuel, peu de collectif (rapports)</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Individuel et collectif</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Surtout individuel, démarrage du collectif</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Les deux, avec une logique systémique : comment créer de la valeur ensemble</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r>
              <a:tr h="454425">
                <a:tc>
                  <a:txBody>
                    <a:bodyPr/>
                    <a:lstStyle/>
                    <a:p>
                      <a:pPr indent="0" lvl="0" marL="17999" rtl="0" algn="l">
                        <a:spcBef>
                          <a:spcPts val="0"/>
                        </a:spcBef>
                        <a:spcAft>
                          <a:spcPts val="0"/>
                        </a:spcAft>
                        <a:buNone/>
                      </a:pPr>
                      <a:r>
                        <a:rPr b="1" lang="fr" sz="800">
                          <a:solidFill>
                            <a:srgbClr val="2E3A8A"/>
                          </a:solidFill>
                          <a:latin typeface="Raleway"/>
                          <a:ea typeface="Raleway"/>
                          <a:cs typeface="Raleway"/>
                          <a:sym typeface="Raleway"/>
                        </a:rPr>
                        <a:t>Base théorique</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Psychologie positive</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Théories psychologiques (Jung)</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Théorie socio-analytique (Hogan)</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Théorie des traits, IA, neurosciences appliquées</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Modèle systémique Expert 5A (analyse d’un système vivant reporté sur une organisation)</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r>
              <a:tr h="682750">
                <a:tc>
                  <a:txBody>
                    <a:bodyPr/>
                    <a:lstStyle/>
                    <a:p>
                      <a:pPr indent="0" lvl="0" marL="17999" rtl="0" algn="l">
                        <a:spcBef>
                          <a:spcPts val="0"/>
                        </a:spcBef>
                        <a:spcAft>
                          <a:spcPts val="0"/>
                        </a:spcAft>
                        <a:buNone/>
                      </a:pPr>
                      <a:r>
                        <a:rPr b="1" lang="fr" sz="800">
                          <a:solidFill>
                            <a:srgbClr val="2E3A8A"/>
                          </a:solidFill>
                          <a:latin typeface="Raleway"/>
                          <a:ea typeface="Raleway"/>
                          <a:cs typeface="Raleway"/>
                          <a:sym typeface="Raleway"/>
                        </a:rPr>
                        <a:t>Usages</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Coaching individuel, développement des forces</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Connaissance de soi, communication, leadership</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Leadership, prévention des risques, coaching stratégique</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Recrutement, matching culturel, mobilité</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Assessment, recrutement, mobilité, Onboarding &amp; leadership manager/équipe, Transformation, Talent development, Team effectiv.</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r>
              <a:tr h="454425">
                <a:tc>
                  <a:txBody>
                    <a:bodyPr/>
                    <a:lstStyle/>
                    <a:p>
                      <a:pPr indent="0" lvl="0" marL="17999" rtl="0" algn="l">
                        <a:spcBef>
                          <a:spcPts val="0"/>
                        </a:spcBef>
                        <a:spcAft>
                          <a:spcPts val="0"/>
                        </a:spcAft>
                        <a:buNone/>
                      </a:pPr>
                      <a:r>
                        <a:rPr b="1" lang="fr" sz="800">
                          <a:solidFill>
                            <a:srgbClr val="2E3A8A"/>
                          </a:solidFill>
                          <a:latin typeface="Raleway"/>
                          <a:ea typeface="Raleway"/>
                          <a:cs typeface="Raleway"/>
                          <a:sym typeface="Raleway"/>
                        </a:rPr>
                        <a:t>Lisibilité des résultats</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Très simple et engageant pour l’individu</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Pédagogique, mais souvent abstrait / typologies (met dans des cases)</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Dense, technique, besoin d’accompagnement expert</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Dashboard, matching visuel, assez lisible</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Très opérationnel, lecture actionnable, projection dans les phases de projet</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r>
              <a:tr h="723900">
                <a:tc>
                  <a:txBody>
                    <a:bodyPr/>
                    <a:lstStyle/>
                    <a:p>
                      <a:pPr indent="0" lvl="0" marL="17999" rtl="0" algn="l">
                        <a:spcBef>
                          <a:spcPts val="0"/>
                        </a:spcBef>
                        <a:spcAft>
                          <a:spcPts val="0"/>
                        </a:spcAft>
                        <a:buNone/>
                      </a:pPr>
                      <a:r>
                        <a:rPr b="1" lang="fr" sz="800">
                          <a:solidFill>
                            <a:srgbClr val="2E3A8A"/>
                          </a:solidFill>
                          <a:latin typeface="Raleway"/>
                          <a:ea typeface="Raleway"/>
                          <a:cs typeface="Raleway"/>
                          <a:sym typeface="Raleway"/>
                        </a:rPr>
                        <a:t>Mise en dynamique collective</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Peu  (lecture individuelle surtout. La cartographie des forces de l'équipe n'est pas très opérationnelle)</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Peu ou pas (lecture individuelle + interactions)</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Faible (lecture des risques collectifs, sans outillage pour piloter la dynamique ou structurer l’action collective)</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Fonctionnalités de compatibilité entre profils en développement, mais absence de lecture collective systémique ou de stratégie d’action à l’échelle d’une équipe</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Oui, via la cartographie dynamique, identification des forces et zones vigilances, pilotage en fonction des objectifs</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r>
              <a:tr h="552450">
                <a:tc>
                  <a:txBody>
                    <a:bodyPr/>
                    <a:lstStyle/>
                    <a:p>
                      <a:pPr indent="0" lvl="0" marL="17999" rtl="0" algn="l">
                        <a:spcBef>
                          <a:spcPts val="0"/>
                        </a:spcBef>
                        <a:spcAft>
                          <a:spcPts val="0"/>
                        </a:spcAft>
                        <a:buNone/>
                      </a:pPr>
                      <a:r>
                        <a:rPr b="1" lang="fr" sz="800">
                          <a:solidFill>
                            <a:srgbClr val="2E3A8A"/>
                          </a:solidFill>
                          <a:latin typeface="Raleway"/>
                          <a:ea typeface="Raleway"/>
                          <a:cs typeface="Raleway"/>
                          <a:sym typeface="Raleway"/>
                        </a:rPr>
                        <a:t>Dimension "match"</a:t>
                      </a:r>
                      <a:endParaRPr b="1" sz="800">
                        <a:solidFill>
                          <a:srgbClr val="2E3A8A"/>
                        </a:solidFill>
                        <a:latin typeface="Raleway"/>
                        <a:ea typeface="Raleway"/>
                        <a:cs typeface="Raleway"/>
                        <a:sym typeface="Raleway"/>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Non</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Non</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Non (lecture interpersonnelle mais pas de matching explicite)</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Oui, mais limité pour le collectif (seulement 1 profil face à un autre)</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c>
                  <a:txBody>
                    <a:bodyPr/>
                    <a:lstStyle/>
                    <a:p>
                      <a:pPr indent="0" lvl="0" marL="17999" rtl="0" algn="l">
                        <a:spcBef>
                          <a:spcPts val="0"/>
                        </a:spcBef>
                        <a:spcAft>
                          <a:spcPts val="0"/>
                        </a:spcAft>
                        <a:buNone/>
                      </a:pPr>
                      <a:r>
                        <a:rPr lang="fr" sz="800">
                          <a:solidFill>
                            <a:srgbClr val="1A1B47"/>
                          </a:solidFill>
                          <a:latin typeface="Raleway Medium"/>
                          <a:ea typeface="Raleway Medium"/>
                          <a:cs typeface="Raleway Medium"/>
                          <a:sym typeface="Raleway Medium"/>
                        </a:rPr>
                        <a:t>Oui, au cœur du modèle : matching entre deux individus, d’un individu face à son rôle ou d’un collectif face à ses enjeux</a:t>
                      </a:r>
                      <a:endParaRPr sz="800">
                        <a:solidFill>
                          <a:srgbClr val="1A1B47"/>
                        </a:solidFill>
                        <a:latin typeface="Raleway Medium"/>
                        <a:ea typeface="Raleway Medium"/>
                        <a:cs typeface="Raleway Medium"/>
                        <a:sym typeface="Raleway Medium"/>
                      </a:endParaRPr>
                    </a:p>
                  </a:txBody>
                  <a:tcPr marT="36000" marB="36000" marR="36000" marL="36000">
                    <a:lnL cap="flat" cmpd="sng" w="19050">
                      <a:solidFill>
                        <a:srgbClr val="2E3A8A"/>
                      </a:solidFill>
                      <a:prstDash val="solid"/>
                      <a:round/>
                      <a:headEnd len="sm" w="sm" type="none"/>
                      <a:tailEnd len="sm" w="sm" type="none"/>
                    </a:lnL>
                    <a:lnR cap="flat" cmpd="sng" w="19050">
                      <a:solidFill>
                        <a:srgbClr val="2E3A8A"/>
                      </a:solidFill>
                      <a:prstDash val="solid"/>
                      <a:round/>
                      <a:headEnd len="sm" w="sm" type="none"/>
                      <a:tailEnd len="sm" w="sm" type="none"/>
                    </a:lnR>
                    <a:lnT cap="flat" cmpd="sng" w="19050">
                      <a:solidFill>
                        <a:srgbClr val="2E3A8A"/>
                      </a:solidFill>
                      <a:prstDash val="solid"/>
                      <a:round/>
                      <a:headEnd len="sm" w="sm" type="none"/>
                      <a:tailEnd len="sm" w="sm" type="none"/>
                    </a:lnT>
                    <a:lnB cap="flat" cmpd="sng" w="19050">
                      <a:solidFill>
                        <a:srgbClr val="2E3A8A"/>
                      </a:solidFill>
                      <a:prstDash val="solid"/>
                      <a:round/>
                      <a:headEnd len="sm" w="sm" type="none"/>
                      <a:tailEnd len="sm" w="sm" type="none"/>
                    </a:lnB>
                  </a:tcPr>
                </a:tc>
              </a:tr>
            </a:tbl>
          </a:graphicData>
        </a:graphic>
      </p:graphicFrame>
      <p:pic>
        <p:nvPicPr>
          <p:cNvPr id="872" name="Google Shape;872;g38d3b90e186_1_0" title="Copie de Copie de MAP&amp;MATCH-LOGO-FINAL.png"/>
          <p:cNvPicPr preferRelativeResize="0"/>
          <p:nvPr/>
        </p:nvPicPr>
        <p:blipFill>
          <a:blip r:embed="rId3">
            <a:alphaModFix/>
          </a:blip>
          <a:stretch>
            <a:fillRect/>
          </a:stretch>
        </p:blipFill>
        <p:spPr>
          <a:xfrm>
            <a:off x="8026747" y="109581"/>
            <a:ext cx="965473" cy="191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76" name="Shape 876"/>
        <p:cNvGrpSpPr/>
        <p:nvPr/>
      </p:nvGrpSpPr>
      <p:grpSpPr>
        <a:xfrm>
          <a:off x="0" y="0"/>
          <a:ext cx="0" cy="0"/>
          <a:chOff x="0" y="0"/>
          <a:chExt cx="0" cy="0"/>
        </a:xfrm>
      </p:grpSpPr>
      <p:sp>
        <p:nvSpPr>
          <p:cNvPr id="877" name="Google Shape;877;g38d3b90e186_1_118"/>
          <p:cNvSpPr txBox="1"/>
          <p:nvPr/>
        </p:nvSpPr>
        <p:spPr>
          <a:xfrm>
            <a:off x="659775" y="820935"/>
            <a:ext cx="8484300" cy="4405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Une approche rigoureuse et fondée sur la recherche</a:t>
            </a:r>
            <a:endParaRPr sz="1200">
              <a:solidFill>
                <a:srgbClr val="2E3A8A"/>
              </a:solidFill>
              <a:latin typeface="Raleway SemiBold"/>
              <a:ea typeface="Raleway SemiBold"/>
              <a:cs typeface="Raleway SemiBold"/>
              <a:sym typeface="Raleway SemiBold"/>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Modèle Expert 5A (modèle systémique → terme qui assure la crédibilité) développé par Chantal Gensse, chercheuse au CNRS, titulaire de deux PhD.</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20 ans de recherche et d’expérimentation sur le fonctionnement des systèmes humains complexes.</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Existe depuis 15 ans, d’abord déployé en conseil stratégique, puis industrialisé dans une plateforme SaaS depuis plus de 7 ans.</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Une solution validée par le terrain</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Test utilisé dans des contextes de performance de haut niveau (sportifs internationaux, directions).</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Une note de 8,10/10 en terme de pertinence des profils.</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Taux de réutilisation élevé : preuve que l’outil est à la fois robuste et générateur d’impact.</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Une approche complémentaire aux outils existants</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Ne mesure ni le comportement (DISC, MBTI), ni les forces émotionnelles (Gallup), mais les appétences.</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Vise à comprendre où et comment chacun crée de la valeur, au sein d’un collectif.</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map &amp; match a une approche différenciante qui apporte de nouvelles perspectives.</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Une posture bienveillante, sans étiquetage</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Aucun “bon” ou “mauvais” profil. On identifie des zones de plaisir et des zones d’irritation pour orienter l’énergie intelligemment, pas pour enfermer.</a:t>
            </a:r>
            <a:endParaRPr sz="1200">
              <a:solidFill>
                <a:srgbClr val="2E3A8A"/>
              </a:solidFill>
              <a:latin typeface="Raleway"/>
              <a:ea typeface="Raleway"/>
              <a:cs typeface="Raleway"/>
              <a:sym typeface="Raleway"/>
            </a:endParaRPr>
          </a:p>
        </p:txBody>
      </p:sp>
      <p:sp>
        <p:nvSpPr>
          <p:cNvPr id="878" name="Google Shape;878;g38d3b90e186_1_118"/>
          <p:cNvSpPr txBox="1"/>
          <p:nvPr/>
        </p:nvSpPr>
        <p:spPr>
          <a:xfrm>
            <a:off x="0" y="227300"/>
            <a:ext cx="9518100" cy="508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fr" sz="2400">
                <a:solidFill>
                  <a:srgbClr val="04AFE3"/>
                </a:solidFill>
                <a:latin typeface="Raleway"/>
                <a:ea typeface="Raleway"/>
                <a:cs typeface="Raleway"/>
                <a:sym typeface="Raleway"/>
              </a:rPr>
              <a:t>map &amp; match :</a:t>
            </a:r>
            <a:r>
              <a:rPr b="1" lang="fr" sz="2400">
                <a:solidFill>
                  <a:srgbClr val="2E3A8A"/>
                </a:solidFill>
                <a:latin typeface="Raleway"/>
                <a:ea typeface="Raleway"/>
                <a:cs typeface="Raleway"/>
                <a:sym typeface="Raleway"/>
              </a:rPr>
              <a:t> notoriété &amp; crédibilité scientifique</a:t>
            </a:r>
            <a:endParaRPr b="1" sz="2400">
              <a:solidFill>
                <a:srgbClr val="2E3A8A"/>
              </a:solidFill>
              <a:latin typeface="Raleway"/>
              <a:ea typeface="Raleway"/>
              <a:cs typeface="Raleway"/>
              <a:sym typeface="Raleway"/>
            </a:endParaRPr>
          </a:p>
        </p:txBody>
      </p:sp>
      <p:pic>
        <p:nvPicPr>
          <p:cNvPr id="879" name="Google Shape;879;g38d3b90e186_1_118" title="Capture d’écran 2025-10-09 à 18.20.16.png"/>
          <p:cNvPicPr preferRelativeResize="0"/>
          <p:nvPr/>
        </p:nvPicPr>
        <p:blipFill>
          <a:blip r:embed="rId3">
            <a:alphaModFix/>
          </a:blip>
          <a:stretch>
            <a:fillRect/>
          </a:stretch>
        </p:blipFill>
        <p:spPr>
          <a:xfrm>
            <a:off x="201977" y="736100"/>
            <a:ext cx="502918" cy="508800"/>
          </a:xfrm>
          <a:prstGeom prst="rect">
            <a:avLst/>
          </a:prstGeom>
          <a:noFill/>
          <a:ln>
            <a:noFill/>
          </a:ln>
        </p:spPr>
      </p:pic>
      <p:pic>
        <p:nvPicPr>
          <p:cNvPr id="880" name="Google Shape;880;g38d3b90e186_1_118" title="Capture d’écran 2025-10-09 à 18.20.16.png"/>
          <p:cNvPicPr preferRelativeResize="0"/>
          <p:nvPr/>
        </p:nvPicPr>
        <p:blipFill>
          <a:blip r:embed="rId3">
            <a:alphaModFix/>
          </a:blip>
          <a:stretch>
            <a:fillRect/>
          </a:stretch>
        </p:blipFill>
        <p:spPr>
          <a:xfrm>
            <a:off x="201977" y="1967998"/>
            <a:ext cx="502918" cy="508800"/>
          </a:xfrm>
          <a:prstGeom prst="rect">
            <a:avLst/>
          </a:prstGeom>
          <a:noFill/>
          <a:ln>
            <a:noFill/>
          </a:ln>
        </p:spPr>
      </p:pic>
      <p:pic>
        <p:nvPicPr>
          <p:cNvPr id="881" name="Google Shape;881;g38d3b90e186_1_118" title="Capture d’écran 2025-10-09 à 18.20.16.png"/>
          <p:cNvPicPr preferRelativeResize="0"/>
          <p:nvPr/>
        </p:nvPicPr>
        <p:blipFill>
          <a:blip r:embed="rId3">
            <a:alphaModFix/>
          </a:blip>
          <a:stretch>
            <a:fillRect/>
          </a:stretch>
        </p:blipFill>
        <p:spPr>
          <a:xfrm>
            <a:off x="201977" y="3055685"/>
            <a:ext cx="502918" cy="508800"/>
          </a:xfrm>
          <a:prstGeom prst="rect">
            <a:avLst/>
          </a:prstGeom>
          <a:noFill/>
          <a:ln>
            <a:noFill/>
          </a:ln>
        </p:spPr>
      </p:pic>
      <p:pic>
        <p:nvPicPr>
          <p:cNvPr id="882" name="Google Shape;882;g38d3b90e186_1_118" title="Capture d’écran 2025-10-09 à 18.20.16.png"/>
          <p:cNvPicPr preferRelativeResize="0"/>
          <p:nvPr/>
        </p:nvPicPr>
        <p:blipFill>
          <a:blip r:embed="rId3">
            <a:alphaModFix/>
          </a:blip>
          <a:stretch>
            <a:fillRect/>
          </a:stretch>
        </p:blipFill>
        <p:spPr>
          <a:xfrm>
            <a:off x="201977" y="4123118"/>
            <a:ext cx="502918" cy="508800"/>
          </a:xfrm>
          <a:prstGeom prst="rect">
            <a:avLst/>
          </a:prstGeom>
          <a:noFill/>
          <a:ln>
            <a:noFill/>
          </a:ln>
        </p:spPr>
      </p:pic>
      <p:pic>
        <p:nvPicPr>
          <p:cNvPr id="883" name="Google Shape;883;g38d3b90e186_1_118" title="Copie de Copie de MAP&amp;MATCH-LOGO-FINAL.png"/>
          <p:cNvPicPr preferRelativeResize="0"/>
          <p:nvPr/>
        </p:nvPicPr>
        <p:blipFill>
          <a:blip r:embed="rId4">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87" name="Shape 887"/>
        <p:cNvGrpSpPr/>
        <p:nvPr/>
      </p:nvGrpSpPr>
      <p:grpSpPr>
        <a:xfrm>
          <a:off x="0" y="0"/>
          <a:ext cx="0" cy="0"/>
          <a:chOff x="0" y="0"/>
          <a:chExt cx="0" cy="0"/>
        </a:xfrm>
      </p:grpSpPr>
      <p:sp>
        <p:nvSpPr>
          <p:cNvPr id="888" name="Google Shape;888;g38d3b90e186_1_235"/>
          <p:cNvSpPr txBox="1"/>
          <p:nvPr/>
        </p:nvSpPr>
        <p:spPr>
          <a:xfrm>
            <a:off x="659778" y="652679"/>
            <a:ext cx="8240400" cy="4617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 rapport pensé pour l’action</a:t>
            </a:r>
            <a:endParaRPr sz="1200">
              <a:solidFill>
                <a:srgbClr val="2E3A8A"/>
              </a:solidFill>
              <a:latin typeface="Raleway SemiBold"/>
              <a:ea typeface="Raleway SemiBold"/>
              <a:cs typeface="Raleway SemiBold"/>
              <a:sym typeface="Raleway SemiBold"/>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Dans certains contextes (équipes sans budget DI), le PDF seul a suffi à enclencher des ajustements concrets.</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Les talents sont présentés dans un langage opérationnel, structuré par grandes familles de contribution.</a:t>
            </a:r>
            <a:endParaRPr sz="1200">
              <a:solidFill>
                <a:srgbClr val="2E3A8A"/>
              </a:solidFill>
              <a:latin typeface="Raleway"/>
              <a:ea typeface="Raleway"/>
              <a:cs typeface="Raleway"/>
              <a:sym typeface="Raleway"/>
            </a:endParaRPr>
          </a:p>
          <a:p>
            <a:pPr indent="-304800" lvl="0" marL="45720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map &amp; match travaille sur une nouvelle version du rapport conçue pour être immédiatement lisible et orienté vers la mise en action.</a:t>
            </a:r>
            <a:endParaRPr sz="1200">
              <a:solidFill>
                <a:srgbClr val="2E3A8A"/>
              </a:solidFill>
              <a:latin typeface="Raleway"/>
              <a:ea typeface="Raleway"/>
              <a:cs typeface="Raleway"/>
              <a:sym typeface="Raleway"/>
            </a:endParaRPr>
          </a:p>
          <a:p>
            <a:pPr indent="0" lvl="0" marL="457200" marR="0" rtl="0" algn="l">
              <a:lnSpc>
                <a:spcPct val="115000"/>
              </a:lnSpc>
              <a:spcBef>
                <a:spcPts val="0"/>
              </a:spcBef>
              <a:spcAft>
                <a:spcPts val="0"/>
              </a:spcAft>
              <a:buNone/>
            </a:pPr>
            <a:r>
              <a:t/>
            </a:r>
            <a:endParaRPr sz="1200">
              <a:solidFill>
                <a:srgbClr val="2E3A8A"/>
              </a:solidFill>
              <a:latin typeface="Raleway SemiBold"/>
              <a:ea typeface="Raleway SemiBold"/>
              <a:cs typeface="Raleway SemiBold"/>
              <a:sym typeface="Raleway SemiBold"/>
            </a:endParaRPr>
          </a:p>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Sur la lisibilité des talents</a:t>
            </a:r>
            <a:endParaRPr sz="1200">
              <a:solidFill>
                <a:srgbClr val="2E3A8A"/>
              </a:solidFill>
              <a:latin typeface="Raleway SemiBold"/>
              <a:ea typeface="Raleway SemiBold"/>
              <a:cs typeface="Raleway SemiBold"/>
              <a:sym typeface="Raleway SemiBold"/>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L'objection est très rare. Elle a été prise en compte dans l’évolution du référentiel des Energy Skills™ il y a plusieurs années..</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Si nécessaire, le coach, le consultant ou le RH peut contextualiser un talent pour le rendre plus parlant selon le rôle ou l’environnement.</a:t>
            </a:r>
            <a:endParaRPr sz="1200">
              <a:solidFill>
                <a:srgbClr val="2E3A8A"/>
              </a:solidFill>
              <a:latin typeface="Raleway"/>
              <a:ea typeface="Raleway"/>
              <a:cs typeface="Raleway"/>
              <a:sym typeface="Raleway"/>
            </a:endParaRPr>
          </a:p>
          <a:p>
            <a:pPr indent="0" lvl="0" marL="457200" marR="0" rtl="0" algn="l">
              <a:lnSpc>
                <a:spcPct val="115000"/>
              </a:lnSpc>
              <a:spcBef>
                <a:spcPts val="0"/>
              </a:spcBef>
              <a:spcAft>
                <a:spcPts val="0"/>
              </a:spcAft>
              <a:buNone/>
            </a:pPr>
            <a:r>
              <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Sur l’absence d’IA</a:t>
            </a:r>
            <a:endParaRPr sz="1200">
              <a:solidFill>
                <a:srgbClr val="2E3A8A"/>
              </a:solidFill>
              <a:latin typeface="Raleway SemiBold"/>
              <a:ea typeface="Raleway SemiBold"/>
              <a:cs typeface="Raleway SemiBold"/>
              <a:sym typeface="Raleway SemiBold"/>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Une IA d’assistance à la restitution est en cours de développement dans la roadmap produit.</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Objectif : faciliter les capacités de recommandation contextualisée, tout en préservant l’intervention et l’intelligence humaine.</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 positionnement clair</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map &amp; match est un outil de performance managériale, également utiliser par des RH dans des contextes de recrutement, mobilité et plan de succession, pour objectiver et enrichir les décisions ou identifier des candidats auxquels ils n’auraient pas pensé.</a:t>
            </a:r>
            <a:endParaRPr sz="1200">
              <a:solidFill>
                <a:srgbClr val="2E3A8A"/>
              </a:solidFill>
              <a:latin typeface="Raleway"/>
              <a:ea typeface="Raleway"/>
              <a:cs typeface="Raleway"/>
              <a:sym typeface="Raleway"/>
            </a:endParaRPr>
          </a:p>
        </p:txBody>
      </p:sp>
      <p:sp>
        <p:nvSpPr>
          <p:cNvPr id="889" name="Google Shape;889;g38d3b90e186_1_235"/>
          <p:cNvSpPr txBox="1"/>
          <p:nvPr/>
        </p:nvSpPr>
        <p:spPr>
          <a:xfrm>
            <a:off x="324150" y="143880"/>
            <a:ext cx="8495700" cy="508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fr" sz="2400">
                <a:solidFill>
                  <a:srgbClr val="04AFE3"/>
                </a:solidFill>
                <a:latin typeface="Raleway"/>
                <a:ea typeface="Raleway"/>
                <a:cs typeface="Raleway"/>
                <a:sym typeface="Raleway"/>
              </a:rPr>
              <a:t>map &amp; match : </a:t>
            </a:r>
            <a:r>
              <a:rPr b="1" lang="fr" sz="2400">
                <a:solidFill>
                  <a:srgbClr val="2E3A8A"/>
                </a:solidFill>
                <a:latin typeface="Raleway"/>
                <a:ea typeface="Raleway"/>
                <a:cs typeface="Raleway"/>
                <a:sym typeface="Raleway"/>
              </a:rPr>
              <a:t>usage &amp; restitution</a:t>
            </a:r>
            <a:endParaRPr b="1" sz="2400">
              <a:solidFill>
                <a:srgbClr val="2E3A8A"/>
              </a:solidFill>
              <a:latin typeface="Raleway"/>
              <a:ea typeface="Raleway"/>
              <a:cs typeface="Raleway"/>
              <a:sym typeface="Raleway"/>
            </a:endParaRPr>
          </a:p>
        </p:txBody>
      </p:sp>
      <p:pic>
        <p:nvPicPr>
          <p:cNvPr id="890" name="Google Shape;890;g38d3b90e186_1_235" title="Capture d’écran 2025-10-09 à 18.20.16.png"/>
          <p:cNvPicPr preferRelativeResize="0"/>
          <p:nvPr/>
        </p:nvPicPr>
        <p:blipFill>
          <a:blip r:embed="rId3">
            <a:alphaModFix/>
          </a:blip>
          <a:stretch>
            <a:fillRect/>
          </a:stretch>
        </p:blipFill>
        <p:spPr>
          <a:xfrm>
            <a:off x="201977" y="567854"/>
            <a:ext cx="502918" cy="508800"/>
          </a:xfrm>
          <a:prstGeom prst="rect">
            <a:avLst/>
          </a:prstGeom>
          <a:noFill/>
          <a:ln>
            <a:noFill/>
          </a:ln>
        </p:spPr>
      </p:pic>
      <p:pic>
        <p:nvPicPr>
          <p:cNvPr id="891" name="Google Shape;891;g38d3b90e186_1_235" title="Capture d’écran 2025-10-09 à 18.20.16.png"/>
          <p:cNvPicPr preferRelativeResize="0"/>
          <p:nvPr/>
        </p:nvPicPr>
        <p:blipFill>
          <a:blip r:embed="rId3">
            <a:alphaModFix/>
          </a:blip>
          <a:stretch>
            <a:fillRect/>
          </a:stretch>
        </p:blipFill>
        <p:spPr>
          <a:xfrm>
            <a:off x="201977" y="1835805"/>
            <a:ext cx="502918" cy="508800"/>
          </a:xfrm>
          <a:prstGeom prst="rect">
            <a:avLst/>
          </a:prstGeom>
          <a:noFill/>
          <a:ln>
            <a:noFill/>
          </a:ln>
        </p:spPr>
      </p:pic>
      <p:pic>
        <p:nvPicPr>
          <p:cNvPr id="892" name="Google Shape;892;g38d3b90e186_1_235" title="Capture d’écran 2025-10-09 à 18.20.16.png"/>
          <p:cNvPicPr preferRelativeResize="0"/>
          <p:nvPr/>
        </p:nvPicPr>
        <p:blipFill>
          <a:blip r:embed="rId3">
            <a:alphaModFix/>
          </a:blip>
          <a:stretch>
            <a:fillRect/>
          </a:stretch>
        </p:blipFill>
        <p:spPr>
          <a:xfrm>
            <a:off x="201977" y="3105769"/>
            <a:ext cx="502918" cy="508800"/>
          </a:xfrm>
          <a:prstGeom prst="rect">
            <a:avLst/>
          </a:prstGeom>
          <a:noFill/>
          <a:ln>
            <a:noFill/>
          </a:ln>
        </p:spPr>
      </p:pic>
      <p:pic>
        <p:nvPicPr>
          <p:cNvPr id="893" name="Google Shape;893;g38d3b90e186_1_235" title="Capture d’écran 2025-10-09 à 18.20.16.png"/>
          <p:cNvPicPr preferRelativeResize="0"/>
          <p:nvPr/>
        </p:nvPicPr>
        <p:blipFill>
          <a:blip r:embed="rId3">
            <a:alphaModFix/>
          </a:blip>
          <a:stretch>
            <a:fillRect/>
          </a:stretch>
        </p:blipFill>
        <p:spPr>
          <a:xfrm>
            <a:off x="201977" y="4135393"/>
            <a:ext cx="502918" cy="508800"/>
          </a:xfrm>
          <a:prstGeom prst="rect">
            <a:avLst/>
          </a:prstGeom>
          <a:noFill/>
          <a:ln>
            <a:noFill/>
          </a:ln>
        </p:spPr>
      </p:pic>
      <p:pic>
        <p:nvPicPr>
          <p:cNvPr id="894" name="Google Shape;894;g38d3b90e186_1_235" title="Copie de Copie de MAP&amp;MATCH-LOGO-FINAL.png"/>
          <p:cNvPicPr preferRelativeResize="0"/>
          <p:nvPr/>
        </p:nvPicPr>
        <p:blipFill>
          <a:blip r:embed="rId4">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98" name="Shape 898"/>
        <p:cNvGrpSpPr/>
        <p:nvPr/>
      </p:nvGrpSpPr>
      <p:grpSpPr>
        <a:xfrm>
          <a:off x="0" y="0"/>
          <a:ext cx="0" cy="0"/>
          <a:chOff x="0" y="0"/>
          <a:chExt cx="0" cy="0"/>
        </a:xfrm>
      </p:grpSpPr>
      <p:sp>
        <p:nvSpPr>
          <p:cNvPr id="899" name="Google Shape;899;g38d3b90e186_1_352"/>
          <p:cNvSpPr txBox="1"/>
          <p:nvPr/>
        </p:nvSpPr>
        <p:spPr>
          <a:xfrm>
            <a:off x="659778" y="941100"/>
            <a:ext cx="8240400" cy="3980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 modèle économique progressif</a:t>
            </a:r>
            <a:endParaRPr sz="1200">
              <a:solidFill>
                <a:srgbClr val="2E3A8A"/>
              </a:solidFill>
              <a:latin typeface="Raleway SemiBold"/>
              <a:ea typeface="Raleway SemiBold"/>
              <a:cs typeface="Raleway SemiBold"/>
              <a:sym typeface="Raleway SemiBold"/>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Le test individuel est accessible à 90 €, incluant un rapport complet.</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L’abonnement à la plateforme et les packs de profils M&amp;M permettent d’activer le collectif, avec différents niveaux d’usage (cartographie d’équipe, matching, casting…).</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On peut commencer à petite échelle, puis élargir à mesure des besoins.</a:t>
            </a:r>
            <a:endParaRPr sz="1200">
              <a:solidFill>
                <a:srgbClr val="2E3A8A"/>
              </a:solidFill>
              <a:latin typeface="Raleway SemiBold"/>
              <a:ea typeface="Raleway SemiBold"/>
              <a:cs typeface="Raleway SemiBold"/>
              <a:sym typeface="Raleway SemiBold"/>
            </a:endParaRPr>
          </a:p>
          <a:p>
            <a:pPr indent="0" lvl="0" marL="0" marR="0" rtl="0" algn="l">
              <a:lnSpc>
                <a:spcPct val="115000"/>
              </a:lnSpc>
              <a:spcBef>
                <a:spcPts val="0"/>
              </a:spcBef>
              <a:spcAft>
                <a:spcPts val="0"/>
              </a:spcAft>
              <a:buNone/>
            </a:pPr>
            <a:r>
              <a:t/>
            </a:r>
            <a:endParaRPr sz="1200">
              <a:solidFill>
                <a:srgbClr val="2E3A8A"/>
              </a:solidFill>
              <a:latin typeface="Raleway SemiBold"/>
              <a:ea typeface="Raleway SemiBold"/>
              <a:cs typeface="Raleway SemiBold"/>
              <a:sym typeface="Raleway SemiBold"/>
            </a:endParaRPr>
          </a:p>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Des modalités d’intervention adaptables</a:t>
            </a:r>
            <a:endParaRPr sz="1200">
              <a:solidFill>
                <a:srgbClr val="2E3A8A"/>
              </a:solidFill>
              <a:latin typeface="Raleway SemiBold"/>
              <a:ea typeface="Raleway SemiBold"/>
              <a:cs typeface="Raleway SemiBold"/>
              <a:sym typeface="Raleway SemiBold"/>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Les débriefs individuels peuvent être proposés en format collectif (lecture du rapport individuel puis session collective).</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Exemple : l’Armée de Terre opte pour une lecture du rapport individuel et des débriefs d’équipe afin d’optimiser la valeur apportée sans faire exploser les coûts.</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t/>
            </a:r>
            <a:endParaRPr sz="1200">
              <a:solidFill>
                <a:srgbClr val="2E3A8A"/>
              </a:solidFill>
              <a:latin typeface="Raleway SemiBold"/>
              <a:ea typeface="Raleway SemiBold"/>
              <a:cs typeface="Raleway SemiBold"/>
              <a:sym typeface="Raleway SemiBold"/>
            </a:endParaRPr>
          </a:p>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 dispositif finançable par les OPCO</a:t>
            </a:r>
            <a:endParaRPr sz="1200">
              <a:solidFill>
                <a:srgbClr val="2E3A8A"/>
              </a:solidFill>
              <a:latin typeface="Raleway SemiBold"/>
              <a:ea typeface="Raleway SemiBold"/>
              <a:cs typeface="Raleway SemiBold"/>
              <a:sym typeface="Raleway SemiBold"/>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Notre formation sur la performance collective est bien éligible Qualiopi (elle figure dans notre propre catalogue de formation).</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Si besoin, nous pouvons faire intervenir nos partenaires en tant que sous-traitants dans ce cadre, afin que leur accompagnement soit éligible à un financement OPCO. Dans ce cas, nous ne pouvons pas facturer à prix coûtant : une commission est appliquée pour la gestion administrative et le portage.</a:t>
            </a:r>
            <a:endParaRPr sz="1200">
              <a:solidFill>
                <a:srgbClr val="2E3A8A"/>
              </a:solidFill>
              <a:latin typeface="Raleway SemiBold"/>
              <a:ea typeface="Raleway SemiBold"/>
              <a:cs typeface="Raleway SemiBold"/>
              <a:sym typeface="Raleway SemiBold"/>
            </a:endParaRPr>
          </a:p>
        </p:txBody>
      </p:sp>
      <p:sp>
        <p:nvSpPr>
          <p:cNvPr id="900" name="Google Shape;900;g38d3b90e186_1_352"/>
          <p:cNvSpPr txBox="1"/>
          <p:nvPr/>
        </p:nvSpPr>
        <p:spPr>
          <a:xfrm>
            <a:off x="324150" y="199255"/>
            <a:ext cx="8495700" cy="508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fr" sz="2400">
                <a:solidFill>
                  <a:srgbClr val="04AFE3"/>
                </a:solidFill>
                <a:latin typeface="Raleway"/>
                <a:ea typeface="Raleway"/>
                <a:cs typeface="Raleway"/>
                <a:sym typeface="Raleway"/>
              </a:rPr>
              <a:t>Réponses map &amp; match : </a:t>
            </a:r>
            <a:r>
              <a:rPr b="1" lang="fr" sz="2400">
                <a:solidFill>
                  <a:srgbClr val="2E3A8A"/>
                </a:solidFill>
                <a:latin typeface="Raleway"/>
                <a:ea typeface="Raleway"/>
                <a:cs typeface="Raleway"/>
                <a:sym typeface="Raleway"/>
              </a:rPr>
              <a:t>prix &amp; financement</a:t>
            </a:r>
            <a:endParaRPr b="1" sz="2400">
              <a:solidFill>
                <a:srgbClr val="2E3A8A"/>
              </a:solidFill>
              <a:latin typeface="Raleway"/>
              <a:ea typeface="Raleway"/>
              <a:cs typeface="Raleway"/>
              <a:sym typeface="Raleway"/>
            </a:endParaRPr>
          </a:p>
        </p:txBody>
      </p:sp>
      <p:pic>
        <p:nvPicPr>
          <p:cNvPr id="901" name="Google Shape;901;g38d3b90e186_1_352" title="Capture d’écran 2025-10-09 à 18.20.16.png"/>
          <p:cNvPicPr preferRelativeResize="0"/>
          <p:nvPr/>
        </p:nvPicPr>
        <p:blipFill>
          <a:blip r:embed="rId3">
            <a:alphaModFix/>
          </a:blip>
          <a:stretch>
            <a:fillRect/>
          </a:stretch>
        </p:blipFill>
        <p:spPr>
          <a:xfrm>
            <a:off x="201977" y="856275"/>
            <a:ext cx="502918" cy="508800"/>
          </a:xfrm>
          <a:prstGeom prst="rect">
            <a:avLst/>
          </a:prstGeom>
          <a:noFill/>
          <a:ln>
            <a:noFill/>
          </a:ln>
        </p:spPr>
      </p:pic>
      <p:pic>
        <p:nvPicPr>
          <p:cNvPr id="902" name="Google Shape;902;g38d3b90e186_1_352" title="Capture d’écran 2025-10-09 à 18.20.16.png"/>
          <p:cNvPicPr preferRelativeResize="0"/>
          <p:nvPr/>
        </p:nvPicPr>
        <p:blipFill>
          <a:blip r:embed="rId3">
            <a:alphaModFix/>
          </a:blip>
          <a:stretch>
            <a:fillRect/>
          </a:stretch>
        </p:blipFill>
        <p:spPr>
          <a:xfrm>
            <a:off x="201977" y="2136243"/>
            <a:ext cx="502918" cy="508800"/>
          </a:xfrm>
          <a:prstGeom prst="rect">
            <a:avLst/>
          </a:prstGeom>
          <a:noFill/>
          <a:ln>
            <a:noFill/>
          </a:ln>
        </p:spPr>
      </p:pic>
      <p:pic>
        <p:nvPicPr>
          <p:cNvPr id="903" name="Google Shape;903;g38d3b90e186_1_352" title="Capture d’écran 2025-10-09 à 18.20.16.png"/>
          <p:cNvPicPr preferRelativeResize="0"/>
          <p:nvPr/>
        </p:nvPicPr>
        <p:blipFill>
          <a:blip r:embed="rId3">
            <a:alphaModFix/>
          </a:blip>
          <a:stretch>
            <a:fillRect/>
          </a:stretch>
        </p:blipFill>
        <p:spPr>
          <a:xfrm>
            <a:off x="201977" y="3382172"/>
            <a:ext cx="502918" cy="508800"/>
          </a:xfrm>
          <a:prstGeom prst="rect">
            <a:avLst/>
          </a:prstGeom>
          <a:noFill/>
          <a:ln>
            <a:noFill/>
          </a:ln>
        </p:spPr>
      </p:pic>
      <p:pic>
        <p:nvPicPr>
          <p:cNvPr id="904" name="Google Shape;904;g38d3b90e186_1_352" title="Copie de Copie de MAP&amp;MATCH-LOGO-FINAL.png"/>
          <p:cNvPicPr preferRelativeResize="0"/>
          <p:nvPr/>
        </p:nvPicPr>
        <p:blipFill>
          <a:blip r:embed="rId4">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8" name="Shape 908"/>
        <p:cNvGrpSpPr/>
        <p:nvPr/>
      </p:nvGrpSpPr>
      <p:grpSpPr>
        <a:xfrm>
          <a:off x="0" y="0"/>
          <a:ext cx="0" cy="0"/>
          <a:chOff x="0" y="0"/>
          <a:chExt cx="0" cy="0"/>
        </a:xfrm>
      </p:grpSpPr>
      <p:sp>
        <p:nvSpPr>
          <p:cNvPr id="909" name="Google Shape;909;g38d3b90e186_1_468"/>
          <p:cNvSpPr txBox="1"/>
          <p:nvPr/>
        </p:nvSpPr>
        <p:spPr>
          <a:xfrm>
            <a:off x="659778" y="763300"/>
            <a:ext cx="8240400" cy="4405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Une approche qui s’adapte à tout moment</a:t>
            </a:r>
            <a:endParaRPr sz="1200">
              <a:solidFill>
                <a:srgbClr val="2E3A8A"/>
              </a:solidFill>
              <a:latin typeface="Raleway SemiBold"/>
              <a:ea typeface="Raleway SemiBold"/>
              <a:cs typeface="Raleway SemiBold"/>
              <a:sym typeface="Raleway SemiBold"/>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Lorsqu’un interlocuteur vient de prendre ses fonctions, nous démontrons que map &amp; match va lui faire gagner du temps sur la connaissance de son équipe.</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Nous partageons un profil individuel pro bono, un cas client, un témoignage (avec les résultats) pour illustrer la valeur de la démarche dans un contexte proche du sien.</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t/>
            </a:r>
            <a:endParaRPr sz="1200">
              <a:solidFill>
                <a:srgbClr val="2E3A8A"/>
              </a:solidFill>
              <a:latin typeface="Raleway SemiBold"/>
              <a:ea typeface="Raleway SemiBold"/>
              <a:cs typeface="Raleway SemiBold"/>
              <a:sym typeface="Raleway SemiBold"/>
            </a:endParaRPr>
          </a:p>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Une complémentarité avec les outils existants</a:t>
            </a:r>
            <a:endParaRPr sz="1200">
              <a:solidFill>
                <a:srgbClr val="2E3A8A"/>
              </a:solidFill>
              <a:latin typeface="Raleway SemiBold"/>
              <a:ea typeface="Raleway SemiBold"/>
              <a:cs typeface="Raleway SemiBold"/>
              <a:sym typeface="Raleway SemiBold"/>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map &amp; match ne remplace aucun outil déjà en place, il apporte une lecture unique et complémentaire : celle des appétences et de la création de valeur.</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Là où les outils comportementaux ou psycho décrivent comment on agit, map &amp; match révèle pourquoi et dans quoi chacun investit naturellement son énergie.</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Les talents sont abordés sous l’angle du fonctionnement collectif et de la valeur produite, non de la simple interaction.</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Comme l’a souligné la DRH de Google Italie, aucun autre outil ne relie aussi directement la richesse humaine d’une entreprise à ses enjeux business.</a:t>
            </a:r>
            <a:endParaRPr sz="1200">
              <a:solidFill>
                <a:srgbClr val="2E3A8A"/>
              </a:solidFill>
              <a:latin typeface="Raleway"/>
              <a:ea typeface="Raleway"/>
              <a:cs typeface="Raleway"/>
              <a:sym typeface="Raleway"/>
            </a:endParaRPr>
          </a:p>
          <a:p>
            <a:pPr indent="0" lvl="0" marL="0" marR="0" rtl="0" algn="l">
              <a:lnSpc>
                <a:spcPct val="115000"/>
              </a:lnSpc>
              <a:spcBef>
                <a:spcPts val="0"/>
              </a:spcBef>
              <a:spcAft>
                <a:spcPts val="0"/>
              </a:spcAft>
              <a:buNone/>
            </a:pPr>
            <a:r>
              <a:t/>
            </a:r>
            <a:endParaRPr sz="1200">
              <a:solidFill>
                <a:srgbClr val="2E3A8A"/>
              </a:solidFill>
              <a:latin typeface="Raleway SemiBold"/>
              <a:ea typeface="Raleway SemiBold"/>
              <a:cs typeface="Raleway SemiBold"/>
              <a:sym typeface="Raleway SemiBold"/>
            </a:endParaRPr>
          </a:p>
          <a:p>
            <a:pPr indent="0" lvl="0" marL="0" marR="0" rtl="0" algn="l">
              <a:lnSpc>
                <a:spcPct val="115000"/>
              </a:lnSpc>
              <a:spcBef>
                <a:spcPts val="0"/>
              </a:spcBef>
              <a:spcAft>
                <a:spcPts val="0"/>
              </a:spcAft>
              <a:buNone/>
            </a:pPr>
            <a:r>
              <a:rPr lang="fr" sz="1200">
                <a:solidFill>
                  <a:srgbClr val="2E3A8A"/>
                </a:solidFill>
                <a:latin typeface="Raleway SemiBold"/>
                <a:ea typeface="Raleway SemiBold"/>
                <a:cs typeface="Raleway SemiBold"/>
                <a:sym typeface="Raleway SemiBold"/>
              </a:rPr>
              <a:t>Une relation dans la durée</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Quand le contexte n’est pas encore favorable à un projet, nous proposons de rester en lien pour favoriser la confiance  : partage d’un retour d’expérience, invitation à un webinaire, ou contact planifié à moyen terme.</a:t>
            </a:r>
            <a:endParaRPr sz="1200">
              <a:solidFill>
                <a:srgbClr val="2E3A8A"/>
              </a:solidFill>
              <a:latin typeface="Raleway"/>
              <a:ea typeface="Raleway"/>
              <a:cs typeface="Raleway"/>
              <a:sym typeface="Raleway"/>
            </a:endParaRPr>
          </a:p>
          <a:p>
            <a:pPr indent="-304800" lvl="0" marL="457200" marR="0" rtl="0" algn="l">
              <a:lnSpc>
                <a:spcPct val="115000"/>
              </a:lnSpc>
              <a:spcBef>
                <a:spcPts val="0"/>
              </a:spcBef>
              <a:spcAft>
                <a:spcPts val="0"/>
              </a:spcAft>
              <a:buClr>
                <a:srgbClr val="2E3A8A"/>
              </a:buClr>
              <a:buSzPts val="1200"/>
              <a:buFont typeface="Raleway"/>
              <a:buChar char="●"/>
            </a:pPr>
            <a:r>
              <a:rPr lang="fr" sz="1200">
                <a:solidFill>
                  <a:srgbClr val="2E3A8A"/>
                </a:solidFill>
                <a:latin typeface="Raleway"/>
                <a:ea typeface="Raleway"/>
                <a:cs typeface="Raleway"/>
                <a:sym typeface="Raleway"/>
              </a:rPr>
              <a:t>map &amp; match s’inscrit ainsi dans une logique de partenariat durable, au rythme du client.</a:t>
            </a:r>
            <a:endParaRPr sz="1200">
              <a:solidFill>
                <a:srgbClr val="2E3A8A"/>
              </a:solidFill>
              <a:latin typeface="Raleway"/>
              <a:ea typeface="Raleway"/>
              <a:cs typeface="Raleway"/>
              <a:sym typeface="Raleway"/>
            </a:endParaRPr>
          </a:p>
        </p:txBody>
      </p:sp>
      <p:sp>
        <p:nvSpPr>
          <p:cNvPr id="910" name="Google Shape;910;g38d3b90e186_1_468"/>
          <p:cNvSpPr txBox="1"/>
          <p:nvPr/>
        </p:nvSpPr>
        <p:spPr>
          <a:xfrm>
            <a:off x="324150" y="199255"/>
            <a:ext cx="8495700" cy="508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fr" sz="2400">
                <a:solidFill>
                  <a:srgbClr val="04AFE3"/>
                </a:solidFill>
                <a:latin typeface="Raleway"/>
                <a:ea typeface="Raleway"/>
                <a:cs typeface="Raleway"/>
                <a:sym typeface="Raleway"/>
              </a:rPr>
              <a:t>Réponses map &amp; match : </a:t>
            </a:r>
            <a:r>
              <a:rPr b="1" lang="fr" sz="2400">
                <a:solidFill>
                  <a:srgbClr val="2E3A8A"/>
                </a:solidFill>
                <a:latin typeface="Raleway"/>
                <a:ea typeface="Raleway"/>
                <a:cs typeface="Raleway"/>
                <a:sym typeface="Raleway"/>
              </a:rPr>
              <a:t>timing &amp; contexte</a:t>
            </a:r>
            <a:endParaRPr b="1" sz="2400">
              <a:solidFill>
                <a:srgbClr val="2E3A8A"/>
              </a:solidFill>
              <a:latin typeface="Raleway"/>
              <a:ea typeface="Raleway"/>
              <a:cs typeface="Raleway"/>
              <a:sym typeface="Raleway"/>
            </a:endParaRPr>
          </a:p>
        </p:txBody>
      </p:sp>
      <p:pic>
        <p:nvPicPr>
          <p:cNvPr id="911" name="Google Shape;911;g38d3b90e186_1_468" title="Capture d’écran 2025-10-09 à 18.20.16.png"/>
          <p:cNvPicPr preferRelativeResize="0"/>
          <p:nvPr/>
        </p:nvPicPr>
        <p:blipFill>
          <a:blip r:embed="rId3">
            <a:alphaModFix/>
          </a:blip>
          <a:stretch>
            <a:fillRect/>
          </a:stretch>
        </p:blipFill>
        <p:spPr>
          <a:xfrm>
            <a:off x="201977" y="678475"/>
            <a:ext cx="502918" cy="508800"/>
          </a:xfrm>
          <a:prstGeom prst="rect">
            <a:avLst/>
          </a:prstGeom>
          <a:noFill/>
          <a:ln>
            <a:noFill/>
          </a:ln>
        </p:spPr>
      </p:pic>
      <p:pic>
        <p:nvPicPr>
          <p:cNvPr id="912" name="Google Shape;912;g38d3b90e186_1_468" title="Capture d’écran 2025-10-09 à 18.20.16.png"/>
          <p:cNvPicPr preferRelativeResize="0"/>
          <p:nvPr/>
        </p:nvPicPr>
        <p:blipFill>
          <a:blip r:embed="rId3">
            <a:alphaModFix/>
          </a:blip>
          <a:stretch>
            <a:fillRect/>
          </a:stretch>
        </p:blipFill>
        <p:spPr>
          <a:xfrm>
            <a:off x="201977" y="1958443"/>
            <a:ext cx="502918" cy="508800"/>
          </a:xfrm>
          <a:prstGeom prst="rect">
            <a:avLst/>
          </a:prstGeom>
          <a:noFill/>
          <a:ln>
            <a:noFill/>
          </a:ln>
        </p:spPr>
      </p:pic>
      <p:pic>
        <p:nvPicPr>
          <p:cNvPr id="913" name="Google Shape;913;g38d3b90e186_1_468" title="Capture d’écran 2025-10-09 à 18.20.16.png"/>
          <p:cNvPicPr preferRelativeResize="0"/>
          <p:nvPr/>
        </p:nvPicPr>
        <p:blipFill>
          <a:blip r:embed="rId3">
            <a:alphaModFix/>
          </a:blip>
          <a:stretch>
            <a:fillRect/>
          </a:stretch>
        </p:blipFill>
        <p:spPr>
          <a:xfrm>
            <a:off x="201977" y="4245772"/>
            <a:ext cx="502918" cy="508800"/>
          </a:xfrm>
          <a:prstGeom prst="rect">
            <a:avLst/>
          </a:prstGeom>
          <a:noFill/>
          <a:ln>
            <a:noFill/>
          </a:ln>
        </p:spPr>
      </p:pic>
      <p:pic>
        <p:nvPicPr>
          <p:cNvPr id="914" name="Google Shape;914;g38d3b90e186_1_468" title="Copie de Copie de MAP&amp;MATCH-LOGO-FINAL.png"/>
          <p:cNvPicPr preferRelativeResize="0"/>
          <p:nvPr/>
        </p:nvPicPr>
        <p:blipFill>
          <a:blip r:embed="rId4">
            <a:alphaModFix/>
          </a:blip>
          <a:stretch>
            <a:fillRect/>
          </a:stretch>
        </p:blipFill>
        <p:spPr>
          <a:xfrm>
            <a:off x="7950547" y="4888840"/>
            <a:ext cx="965473" cy="191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4" name="Shape 164"/>
        <p:cNvGrpSpPr/>
        <p:nvPr/>
      </p:nvGrpSpPr>
      <p:grpSpPr>
        <a:xfrm>
          <a:off x="0" y="0"/>
          <a:ext cx="0" cy="0"/>
          <a:chOff x="0" y="0"/>
          <a:chExt cx="0" cy="0"/>
        </a:xfrm>
      </p:grpSpPr>
      <p:sp>
        <p:nvSpPr>
          <p:cNvPr id="165" name="Google Shape;165;g372fb979c34_0_0"/>
          <p:cNvSpPr/>
          <p:nvPr/>
        </p:nvSpPr>
        <p:spPr>
          <a:xfrm>
            <a:off x="236250" y="329250"/>
            <a:ext cx="8671500" cy="44850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pic>
        <p:nvPicPr>
          <p:cNvPr id="166" name="Google Shape;166;g372fb979c34_0_0"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cxnSp>
        <p:nvCxnSpPr>
          <p:cNvPr id="167" name="Google Shape;167;g372fb979c34_0_0"/>
          <p:cNvCxnSpPr/>
          <p:nvPr/>
        </p:nvCxnSpPr>
        <p:spPr>
          <a:xfrm>
            <a:off x="3032067" y="1320726"/>
            <a:ext cx="0" cy="3320100"/>
          </a:xfrm>
          <a:prstGeom prst="straightConnector1">
            <a:avLst/>
          </a:prstGeom>
          <a:noFill/>
          <a:ln cap="flat" cmpd="sng" w="19050">
            <a:solidFill>
              <a:srgbClr val="2E3A8A"/>
            </a:solidFill>
            <a:prstDash val="solid"/>
            <a:round/>
            <a:headEnd len="med" w="med" type="none"/>
            <a:tailEnd len="med" w="med" type="none"/>
          </a:ln>
        </p:spPr>
      </p:cxnSp>
      <p:sp>
        <p:nvSpPr>
          <p:cNvPr id="168" name="Google Shape;168;g372fb979c34_0_0"/>
          <p:cNvSpPr txBox="1"/>
          <p:nvPr>
            <p:ph idx="4294967295" type="title"/>
          </p:nvPr>
        </p:nvSpPr>
        <p:spPr>
          <a:xfrm>
            <a:off x="410250" y="499700"/>
            <a:ext cx="8323500" cy="50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rgbClr val="03045E"/>
              </a:buClr>
              <a:buSzPts val="2200"/>
              <a:buFont typeface="Raleway ExtraBold"/>
              <a:buNone/>
            </a:pPr>
            <a:r>
              <a:rPr b="1" lang="fr" sz="2100">
                <a:solidFill>
                  <a:srgbClr val="04AFE3"/>
                </a:solidFill>
                <a:latin typeface="Raleway"/>
                <a:ea typeface="Raleway"/>
                <a:cs typeface="Raleway"/>
                <a:sym typeface="Raleway"/>
              </a:rPr>
              <a:t>Pourquoi </a:t>
            </a:r>
            <a:r>
              <a:rPr b="1" lang="fr" sz="2100">
                <a:solidFill>
                  <a:srgbClr val="2E3A8A"/>
                </a:solidFill>
                <a:latin typeface="Raleway"/>
                <a:ea typeface="Raleway"/>
                <a:cs typeface="Raleway"/>
                <a:sym typeface="Raleway"/>
              </a:rPr>
              <a:t>intégrer le capital humain dans votre grille d’analyse ?</a:t>
            </a:r>
            <a:endParaRPr b="1" sz="2100">
              <a:solidFill>
                <a:srgbClr val="2E3A8A"/>
              </a:solidFill>
              <a:latin typeface="Raleway"/>
              <a:ea typeface="Raleway"/>
              <a:cs typeface="Raleway"/>
              <a:sym typeface="Raleway"/>
            </a:endParaRPr>
          </a:p>
        </p:txBody>
      </p:sp>
      <p:sp>
        <p:nvSpPr>
          <p:cNvPr id="169" name="Google Shape;169;g372fb979c34_0_0"/>
          <p:cNvSpPr txBox="1"/>
          <p:nvPr/>
        </p:nvSpPr>
        <p:spPr>
          <a:xfrm>
            <a:off x="321392" y="1943191"/>
            <a:ext cx="2661300" cy="18471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fr" sz="1200">
                <a:solidFill>
                  <a:srgbClr val="04AFE3"/>
                </a:solidFill>
                <a:latin typeface="Raleway"/>
                <a:ea typeface="Raleway"/>
                <a:cs typeface="Raleway"/>
                <a:sym typeface="Raleway"/>
              </a:rPr>
              <a:t>72%</a:t>
            </a:r>
            <a:r>
              <a:rPr lang="fr" sz="1200">
                <a:solidFill>
                  <a:srgbClr val="1A1B47"/>
                </a:solidFill>
                <a:latin typeface="Raleway"/>
                <a:ea typeface="Raleway"/>
                <a:cs typeface="Raleway"/>
                <a:sym typeface="Raleway"/>
              </a:rPr>
              <a:t> de divorces managériaux dans les participations; </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b="1" lang="fr" sz="1200">
                <a:solidFill>
                  <a:srgbClr val="04AFE3"/>
                </a:solidFill>
                <a:latin typeface="Raleway"/>
                <a:ea typeface="Raleway"/>
                <a:cs typeface="Raleway"/>
                <a:sym typeface="Raleway"/>
              </a:rPr>
              <a:t>75%</a:t>
            </a:r>
            <a:r>
              <a:rPr lang="fr" sz="1200">
                <a:solidFill>
                  <a:srgbClr val="1A1B47"/>
                </a:solidFill>
                <a:latin typeface="Raleway"/>
                <a:ea typeface="Raleway"/>
                <a:cs typeface="Raleway"/>
                <a:sym typeface="Raleway"/>
              </a:rPr>
              <a:t> des échecs d’investissement sont liés à des problématiques de gouvernance (McKinsey)</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b="1" lang="fr" sz="1200">
                <a:solidFill>
                  <a:srgbClr val="04AFE3"/>
                </a:solidFill>
                <a:latin typeface="Raleway"/>
                <a:ea typeface="Raleway"/>
                <a:cs typeface="Raleway"/>
                <a:sym typeface="Raleway"/>
              </a:rPr>
              <a:t>65%</a:t>
            </a:r>
            <a:r>
              <a:rPr lang="fr" sz="1200">
                <a:solidFill>
                  <a:srgbClr val="1A1B47"/>
                </a:solidFill>
                <a:latin typeface="Raleway"/>
                <a:ea typeface="Raleway"/>
                <a:cs typeface="Raleway"/>
                <a:sym typeface="Raleway"/>
              </a:rPr>
              <a:t> des startups échouent par désalignement des dirigeants</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p:txBody>
      </p:sp>
      <p:sp>
        <p:nvSpPr>
          <p:cNvPr id="170" name="Google Shape;170;g372fb979c34_0_0"/>
          <p:cNvSpPr txBox="1"/>
          <p:nvPr/>
        </p:nvSpPr>
        <p:spPr>
          <a:xfrm>
            <a:off x="3081450" y="1943191"/>
            <a:ext cx="2821200" cy="1348200"/>
          </a:xfrm>
          <a:prstGeom prst="rect">
            <a:avLst/>
          </a:prstGeom>
          <a:noFill/>
          <a:ln>
            <a:noFill/>
          </a:ln>
        </p:spPr>
        <p:txBody>
          <a:bodyPr anchorCtr="0" anchor="t" bIns="91425" lIns="91425" spcFirstLastPara="1" rIns="91425" wrap="square" tIns="91425">
            <a:spAutoFit/>
          </a:bodyPr>
          <a:lstStyle/>
          <a:p>
            <a:pPr indent="0" lvl="0" marL="72000" rtl="0" algn="l">
              <a:lnSpc>
                <a:spcPct val="90000"/>
              </a:lnSpc>
              <a:spcBef>
                <a:spcPts val="0"/>
              </a:spcBef>
              <a:spcAft>
                <a:spcPts val="0"/>
              </a:spcAft>
              <a:buNone/>
            </a:pPr>
            <a:r>
              <a:rPr lang="fr" sz="1200">
                <a:solidFill>
                  <a:srgbClr val="1A1B47"/>
                </a:solidFill>
                <a:latin typeface="Raleway"/>
                <a:ea typeface="Raleway"/>
                <a:cs typeface="Raleway"/>
                <a:sym typeface="Raleway"/>
              </a:rPr>
              <a:t>Les </a:t>
            </a:r>
            <a:r>
              <a:rPr b="1" lang="fr" sz="1200">
                <a:solidFill>
                  <a:srgbClr val="04AFE3"/>
                </a:solidFill>
                <a:latin typeface="Raleway"/>
                <a:ea typeface="Raleway"/>
                <a:cs typeface="Raleway"/>
                <a:sym typeface="Raleway"/>
              </a:rPr>
              <a:t>due diligences </a:t>
            </a:r>
            <a:r>
              <a:rPr lang="fr" sz="1200">
                <a:solidFill>
                  <a:srgbClr val="1A1B47"/>
                </a:solidFill>
                <a:latin typeface="Raleway"/>
                <a:ea typeface="Raleway"/>
                <a:cs typeface="Raleway"/>
                <a:sym typeface="Raleway"/>
              </a:rPr>
              <a:t>sont centrées sur :</a:t>
            </a:r>
            <a:endParaRPr sz="1200">
              <a:solidFill>
                <a:srgbClr val="1A1B47"/>
              </a:solidFill>
              <a:latin typeface="Raleway"/>
              <a:ea typeface="Raleway"/>
              <a:cs typeface="Raleway"/>
              <a:sym typeface="Raleway"/>
            </a:endParaRPr>
          </a:p>
          <a:p>
            <a:pPr indent="0" lvl="0" marL="7200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304800" lvl="0" marL="457200" rtl="0" algn="l">
              <a:lnSpc>
                <a:spcPct val="90000"/>
              </a:lnSpc>
              <a:spcBef>
                <a:spcPts val="0"/>
              </a:spcBef>
              <a:spcAft>
                <a:spcPts val="0"/>
              </a:spcAft>
              <a:buClr>
                <a:srgbClr val="04AFE3"/>
              </a:buClr>
              <a:buSzPts val="1200"/>
              <a:buFont typeface="Raleway"/>
              <a:buChar char="●"/>
            </a:pPr>
            <a:r>
              <a:rPr lang="fr" sz="1200">
                <a:solidFill>
                  <a:srgbClr val="1A1B47"/>
                </a:solidFill>
                <a:latin typeface="Raleway"/>
                <a:ea typeface="Raleway"/>
                <a:cs typeface="Raleway"/>
                <a:sym typeface="Raleway"/>
              </a:rPr>
              <a:t>les</a:t>
            </a:r>
            <a:r>
              <a:rPr lang="fr" sz="1200">
                <a:solidFill>
                  <a:srgbClr val="04AFE3"/>
                </a:solidFill>
                <a:latin typeface="Raleway"/>
                <a:ea typeface="Raleway"/>
                <a:cs typeface="Raleway"/>
                <a:sym typeface="Raleway"/>
              </a:rPr>
              <a:t> </a:t>
            </a:r>
            <a:r>
              <a:rPr b="1" lang="fr" sz="1200">
                <a:solidFill>
                  <a:srgbClr val="04AFE3"/>
                </a:solidFill>
                <a:latin typeface="Raleway"/>
                <a:ea typeface="Raleway"/>
                <a:cs typeface="Raleway"/>
                <a:sym typeface="Raleway"/>
              </a:rPr>
              <a:t>résultats</a:t>
            </a:r>
            <a:r>
              <a:rPr lang="fr" sz="1200">
                <a:solidFill>
                  <a:srgbClr val="1A1B47"/>
                </a:solidFill>
                <a:latin typeface="Raleway"/>
                <a:ea typeface="Raleway"/>
                <a:cs typeface="Raleway"/>
                <a:sym typeface="Raleway"/>
              </a:rPr>
              <a:t> passés, </a:t>
            </a:r>
            <a:endParaRPr sz="1200">
              <a:solidFill>
                <a:srgbClr val="1A1B47"/>
              </a:solidFill>
              <a:latin typeface="Raleway"/>
              <a:ea typeface="Raleway"/>
              <a:cs typeface="Raleway"/>
              <a:sym typeface="Raleway"/>
            </a:endParaRPr>
          </a:p>
          <a:p>
            <a:pPr indent="-304800" lvl="0" marL="457200" rtl="0" algn="l">
              <a:lnSpc>
                <a:spcPct val="90000"/>
              </a:lnSpc>
              <a:spcBef>
                <a:spcPts val="0"/>
              </a:spcBef>
              <a:spcAft>
                <a:spcPts val="0"/>
              </a:spcAft>
              <a:buClr>
                <a:srgbClr val="04AFE3"/>
              </a:buClr>
              <a:buSzPts val="1200"/>
              <a:buFont typeface="Raleway"/>
              <a:buChar char="●"/>
            </a:pPr>
            <a:r>
              <a:rPr lang="fr" sz="1200">
                <a:solidFill>
                  <a:srgbClr val="1A1B47"/>
                </a:solidFill>
                <a:latin typeface="Raleway"/>
                <a:ea typeface="Raleway"/>
                <a:cs typeface="Raleway"/>
                <a:sym typeface="Raleway"/>
              </a:rPr>
              <a:t>les </a:t>
            </a:r>
            <a:r>
              <a:rPr b="1" lang="fr" sz="1200">
                <a:solidFill>
                  <a:srgbClr val="04AFE3"/>
                </a:solidFill>
                <a:latin typeface="Raleway"/>
                <a:ea typeface="Raleway"/>
                <a:cs typeface="Raleway"/>
                <a:sym typeface="Raleway"/>
              </a:rPr>
              <a:t>organigrammes</a:t>
            </a:r>
            <a:r>
              <a:rPr lang="fr" sz="1200">
                <a:solidFill>
                  <a:srgbClr val="1A1B47"/>
                </a:solidFill>
                <a:latin typeface="Raleway"/>
                <a:ea typeface="Raleway"/>
                <a:cs typeface="Raleway"/>
                <a:sym typeface="Raleway"/>
              </a:rPr>
              <a:t>, </a:t>
            </a:r>
            <a:endParaRPr sz="1200">
              <a:solidFill>
                <a:srgbClr val="1A1B47"/>
              </a:solidFill>
              <a:latin typeface="Raleway"/>
              <a:ea typeface="Raleway"/>
              <a:cs typeface="Raleway"/>
              <a:sym typeface="Raleway"/>
            </a:endParaRPr>
          </a:p>
          <a:p>
            <a:pPr indent="-304800" lvl="0" marL="457200" rtl="0" algn="l">
              <a:lnSpc>
                <a:spcPct val="90000"/>
              </a:lnSpc>
              <a:spcBef>
                <a:spcPts val="0"/>
              </a:spcBef>
              <a:spcAft>
                <a:spcPts val="0"/>
              </a:spcAft>
              <a:buClr>
                <a:srgbClr val="04AFE3"/>
              </a:buClr>
              <a:buSzPts val="1200"/>
              <a:buFont typeface="Raleway"/>
              <a:buChar char="●"/>
            </a:pPr>
            <a:r>
              <a:rPr lang="fr" sz="1200">
                <a:solidFill>
                  <a:srgbClr val="1A1B47"/>
                </a:solidFill>
                <a:latin typeface="Raleway"/>
                <a:ea typeface="Raleway"/>
                <a:cs typeface="Raleway"/>
                <a:sym typeface="Raleway"/>
              </a:rPr>
              <a:t>les</a:t>
            </a:r>
            <a:r>
              <a:rPr lang="fr" sz="1200">
                <a:solidFill>
                  <a:srgbClr val="04AFE3"/>
                </a:solidFill>
                <a:latin typeface="Raleway"/>
                <a:ea typeface="Raleway"/>
                <a:cs typeface="Raleway"/>
                <a:sym typeface="Raleway"/>
              </a:rPr>
              <a:t> </a:t>
            </a:r>
            <a:r>
              <a:rPr b="1" lang="fr" sz="1200">
                <a:solidFill>
                  <a:srgbClr val="04AFE3"/>
                </a:solidFill>
                <a:latin typeface="Raleway"/>
                <a:ea typeface="Raleway"/>
                <a:cs typeface="Raleway"/>
                <a:sym typeface="Raleway"/>
              </a:rPr>
              <a:t>entretiens</a:t>
            </a:r>
            <a:r>
              <a:rPr lang="fr" sz="1200">
                <a:solidFill>
                  <a:srgbClr val="1A1B47"/>
                </a:solidFill>
                <a:latin typeface="Raleway"/>
                <a:ea typeface="Raleway"/>
                <a:cs typeface="Raleway"/>
                <a:sym typeface="Raleway"/>
              </a:rPr>
              <a:t>.</a:t>
            </a:r>
            <a:endParaRPr b="1" sz="1200">
              <a:solidFill>
                <a:srgbClr val="04AFE3"/>
              </a:solidFill>
              <a:latin typeface="Raleway"/>
              <a:ea typeface="Raleway"/>
              <a:cs typeface="Raleway"/>
              <a:sym typeface="Raleway"/>
            </a:endParaRPr>
          </a:p>
          <a:p>
            <a:pPr indent="0" lvl="0" marL="7200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p:txBody>
      </p:sp>
      <p:sp>
        <p:nvSpPr>
          <p:cNvPr id="171" name="Google Shape;171;g372fb979c34_0_0"/>
          <p:cNvSpPr txBox="1"/>
          <p:nvPr/>
        </p:nvSpPr>
        <p:spPr>
          <a:xfrm>
            <a:off x="6001408" y="1943191"/>
            <a:ext cx="2821200" cy="1743600"/>
          </a:xfrm>
          <a:prstGeom prst="rect">
            <a:avLst/>
          </a:prstGeom>
          <a:noFill/>
          <a:ln>
            <a:noFill/>
          </a:ln>
        </p:spPr>
        <p:txBody>
          <a:bodyPr anchorCtr="0" anchor="t" bIns="91425" lIns="91425" spcFirstLastPara="1" rIns="91425" wrap="square" tIns="91425">
            <a:spAutoFit/>
          </a:bodyPr>
          <a:lstStyle/>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La </a:t>
            </a:r>
            <a:r>
              <a:rPr b="1" lang="fr" sz="1200">
                <a:solidFill>
                  <a:srgbClr val="04AFE3"/>
                </a:solidFill>
                <a:latin typeface="Raleway"/>
                <a:ea typeface="Raleway"/>
                <a:cs typeface="Raleway"/>
                <a:sym typeface="Raleway"/>
              </a:rPr>
              <a:t>complémentarité</a:t>
            </a:r>
            <a:r>
              <a:rPr lang="fr" sz="1200">
                <a:solidFill>
                  <a:srgbClr val="1A1B47"/>
                </a:solidFill>
                <a:latin typeface="Raleway"/>
                <a:ea typeface="Raleway"/>
                <a:cs typeface="Raleway"/>
                <a:sym typeface="Raleway"/>
              </a:rPr>
              <a:t> des équipes fondatrices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L’</a:t>
            </a:r>
            <a:r>
              <a:rPr b="1" lang="fr" sz="1200">
                <a:solidFill>
                  <a:srgbClr val="04AFE3"/>
                </a:solidFill>
                <a:latin typeface="Raleway"/>
                <a:ea typeface="Raleway"/>
                <a:cs typeface="Raleway"/>
                <a:sym typeface="Raleway"/>
              </a:rPr>
              <a:t>alignement </a:t>
            </a:r>
            <a:r>
              <a:rPr lang="fr" sz="1200">
                <a:solidFill>
                  <a:srgbClr val="1A1B47"/>
                </a:solidFill>
                <a:latin typeface="Raleway"/>
                <a:ea typeface="Raleway"/>
                <a:cs typeface="Raleway"/>
                <a:sym typeface="Raleway"/>
              </a:rPr>
              <a:t>de l’équipe face à ses objectifs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Anticiper et accompagner la </a:t>
            </a:r>
            <a:r>
              <a:rPr b="1" lang="fr" sz="1200">
                <a:solidFill>
                  <a:srgbClr val="04AFE3"/>
                </a:solidFill>
                <a:latin typeface="Raleway"/>
                <a:ea typeface="Raleway"/>
                <a:cs typeface="Raleway"/>
                <a:sym typeface="Raleway"/>
              </a:rPr>
              <a:t>gestion des conflits</a:t>
            </a:r>
            <a:endParaRPr b="1" sz="1200">
              <a:solidFill>
                <a:srgbClr val="04AFE3"/>
              </a:solidFill>
              <a:latin typeface="Raleway"/>
              <a:ea typeface="Raleway"/>
              <a:cs typeface="Raleway"/>
              <a:sym typeface="Raleway"/>
            </a:endParaRPr>
          </a:p>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cxnSp>
        <p:nvCxnSpPr>
          <p:cNvPr id="172" name="Google Shape;172;g372fb979c34_0_0"/>
          <p:cNvCxnSpPr/>
          <p:nvPr/>
        </p:nvCxnSpPr>
        <p:spPr>
          <a:xfrm>
            <a:off x="5952042" y="1320726"/>
            <a:ext cx="0" cy="3320100"/>
          </a:xfrm>
          <a:prstGeom prst="straightConnector1">
            <a:avLst/>
          </a:prstGeom>
          <a:noFill/>
          <a:ln cap="flat" cmpd="sng" w="19050">
            <a:solidFill>
              <a:srgbClr val="2E3A8A"/>
            </a:solidFill>
            <a:prstDash val="solid"/>
            <a:round/>
            <a:headEnd len="med" w="med" type="none"/>
            <a:tailEnd len="med" w="med" type="none"/>
          </a:ln>
        </p:spPr>
      </p:cxnSp>
      <p:sp>
        <p:nvSpPr>
          <p:cNvPr id="173" name="Google Shape;173;g372fb979c34_0_0"/>
          <p:cNvSpPr txBox="1"/>
          <p:nvPr>
            <p:ph idx="4294967295" type="title"/>
          </p:nvPr>
        </p:nvSpPr>
        <p:spPr>
          <a:xfrm>
            <a:off x="247384" y="1273300"/>
            <a:ext cx="2760600" cy="50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rgbClr val="03045E"/>
              </a:buClr>
              <a:buSzPts val="2444"/>
              <a:buFont typeface="Raleway ExtraBold"/>
              <a:buNone/>
            </a:pPr>
            <a:r>
              <a:rPr b="1" lang="fr" sz="1500">
                <a:solidFill>
                  <a:srgbClr val="2E3A8A"/>
                </a:solidFill>
                <a:latin typeface="Raleway"/>
                <a:ea typeface="Raleway"/>
                <a:cs typeface="Raleway"/>
                <a:sym typeface="Raleway"/>
              </a:rPr>
              <a:t>Identifier les</a:t>
            </a:r>
            <a:r>
              <a:rPr b="1" lang="fr" sz="1500">
                <a:solidFill>
                  <a:srgbClr val="2E3A8A"/>
                </a:solidFill>
                <a:latin typeface="Raleway"/>
                <a:ea typeface="Raleway"/>
                <a:cs typeface="Raleway"/>
                <a:sym typeface="Raleway"/>
              </a:rPr>
              <a:t> </a:t>
            </a:r>
            <a:r>
              <a:rPr b="1" lang="fr" sz="1500">
                <a:solidFill>
                  <a:srgbClr val="04AFE3"/>
                </a:solidFill>
                <a:latin typeface="Raleway"/>
                <a:ea typeface="Raleway"/>
                <a:cs typeface="Raleway"/>
                <a:sym typeface="Raleway"/>
              </a:rPr>
              <a:t>signaux</a:t>
            </a:r>
            <a:r>
              <a:rPr b="1" lang="fr" sz="1500">
                <a:solidFill>
                  <a:srgbClr val="2E3A8A"/>
                </a:solidFill>
                <a:latin typeface="Raleway"/>
                <a:ea typeface="Raleway"/>
                <a:cs typeface="Raleway"/>
                <a:sym typeface="Raleway"/>
              </a:rPr>
              <a:t> </a:t>
            </a:r>
            <a:r>
              <a:rPr b="1" lang="fr" sz="1500">
                <a:solidFill>
                  <a:srgbClr val="2E3A8A"/>
                </a:solidFill>
                <a:latin typeface="Raleway"/>
                <a:ea typeface="Raleway"/>
                <a:cs typeface="Raleway"/>
                <a:sym typeface="Raleway"/>
              </a:rPr>
              <a:t>faibles</a:t>
            </a:r>
            <a:endParaRPr b="1" sz="1500">
              <a:solidFill>
                <a:srgbClr val="2E3A8A"/>
              </a:solidFill>
              <a:latin typeface="Raleway"/>
              <a:ea typeface="Raleway"/>
              <a:cs typeface="Raleway"/>
              <a:sym typeface="Raleway"/>
            </a:endParaRPr>
          </a:p>
        </p:txBody>
      </p:sp>
      <p:sp>
        <p:nvSpPr>
          <p:cNvPr id="174" name="Google Shape;174;g372fb979c34_0_0"/>
          <p:cNvSpPr txBox="1"/>
          <p:nvPr>
            <p:ph idx="4294967295" type="title"/>
          </p:nvPr>
        </p:nvSpPr>
        <p:spPr>
          <a:xfrm>
            <a:off x="3168753" y="1349500"/>
            <a:ext cx="2661300" cy="50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rgbClr val="03045E"/>
              </a:buClr>
              <a:buSzPts val="2444"/>
              <a:buFont typeface="Raleway ExtraBold"/>
              <a:buNone/>
            </a:pPr>
            <a:r>
              <a:rPr b="1" lang="fr" sz="1500">
                <a:solidFill>
                  <a:srgbClr val="2E3A8A"/>
                </a:solidFill>
                <a:latin typeface="Raleway"/>
                <a:ea typeface="Raleway"/>
                <a:cs typeface="Raleway"/>
                <a:sym typeface="Raleway"/>
              </a:rPr>
              <a:t>Ce que les</a:t>
            </a:r>
            <a:r>
              <a:rPr b="1" lang="fr" sz="1500">
                <a:solidFill>
                  <a:srgbClr val="04AFE3"/>
                </a:solidFill>
                <a:latin typeface="Raleway"/>
                <a:ea typeface="Raleway"/>
                <a:cs typeface="Raleway"/>
                <a:sym typeface="Raleway"/>
              </a:rPr>
              <a:t> assessments classiques</a:t>
            </a:r>
            <a:r>
              <a:rPr b="1" lang="fr" sz="1500">
                <a:solidFill>
                  <a:srgbClr val="2E3A8A"/>
                </a:solidFill>
                <a:latin typeface="Raleway"/>
                <a:ea typeface="Raleway"/>
                <a:cs typeface="Raleway"/>
                <a:sym typeface="Raleway"/>
              </a:rPr>
              <a:t> ne révèlent pas</a:t>
            </a:r>
            <a:endParaRPr b="1" sz="1500">
              <a:solidFill>
                <a:srgbClr val="2E3A8A"/>
              </a:solidFill>
              <a:latin typeface="Raleway"/>
              <a:ea typeface="Raleway"/>
              <a:cs typeface="Raleway"/>
              <a:sym typeface="Raleway"/>
            </a:endParaRPr>
          </a:p>
        </p:txBody>
      </p:sp>
      <p:sp>
        <p:nvSpPr>
          <p:cNvPr id="175" name="Google Shape;175;g372fb979c34_0_0"/>
          <p:cNvSpPr txBox="1"/>
          <p:nvPr>
            <p:ph idx="4294967295" type="title"/>
          </p:nvPr>
        </p:nvSpPr>
        <p:spPr>
          <a:xfrm>
            <a:off x="6037850" y="1273304"/>
            <a:ext cx="2821200" cy="50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rgbClr val="03045E"/>
              </a:buClr>
              <a:buSzPts val="2444"/>
              <a:buFont typeface="Raleway ExtraBold"/>
              <a:buNone/>
            </a:pPr>
            <a:r>
              <a:rPr b="1" lang="fr" sz="1500">
                <a:solidFill>
                  <a:srgbClr val="2E3A8A"/>
                </a:solidFill>
                <a:latin typeface="Raleway"/>
                <a:ea typeface="Raleway"/>
                <a:cs typeface="Raleway"/>
                <a:sym typeface="Raleway"/>
              </a:rPr>
              <a:t>Les </a:t>
            </a:r>
            <a:r>
              <a:rPr b="1" lang="fr" sz="1500">
                <a:solidFill>
                  <a:srgbClr val="04AFE3"/>
                </a:solidFill>
                <a:latin typeface="Raleway"/>
                <a:ea typeface="Raleway"/>
                <a:cs typeface="Raleway"/>
                <a:sym typeface="Raleway"/>
              </a:rPr>
              <a:t>problématiques</a:t>
            </a:r>
            <a:r>
              <a:rPr b="1" lang="fr" sz="1500">
                <a:solidFill>
                  <a:srgbClr val="2E3A8A"/>
                </a:solidFill>
                <a:latin typeface="Raleway"/>
                <a:ea typeface="Raleway"/>
                <a:cs typeface="Raleway"/>
                <a:sym typeface="Raleway"/>
              </a:rPr>
              <a:t> à traiter</a:t>
            </a:r>
            <a:endParaRPr b="1" sz="1500">
              <a:solidFill>
                <a:srgbClr val="2E3A8A"/>
              </a:solidFill>
              <a:latin typeface="Raleway"/>
              <a:ea typeface="Raleway"/>
              <a:cs typeface="Raleway"/>
              <a:sym typeface="Raleway"/>
            </a:endParaRPr>
          </a:p>
        </p:txBody>
      </p:sp>
      <p:sp>
        <p:nvSpPr>
          <p:cNvPr id="176" name="Google Shape;176;g372fb979c34_0_0"/>
          <p:cNvSpPr/>
          <p:nvPr/>
        </p:nvSpPr>
        <p:spPr>
          <a:xfrm rot="5400000">
            <a:off x="2923230" y="4265488"/>
            <a:ext cx="258450" cy="219875"/>
          </a:xfrm>
          <a:prstGeom prst="flowChartExtra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72fb979c34_0_0"/>
          <p:cNvSpPr/>
          <p:nvPr/>
        </p:nvSpPr>
        <p:spPr>
          <a:xfrm rot="5400000">
            <a:off x="5843180" y="4265488"/>
            <a:ext cx="258450" cy="219875"/>
          </a:xfrm>
          <a:prstGeom prst="flowChartExtract">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8" name="Google Shape;178;g372fb979c34_0_0" title="icônes pour présentation (2).png"/>
          <p:cNvPicPr preferRelativeResize="0"/>
          <p:nvPr/>
        </p:nvPicPr>
        <p:blipFill rotWithShape="1">
          <a:blip r:embed="rId4">
            <a:alphaModFix/>
          </a:blip>
          <a:srcRect b="64088" l="76903" r="1856" t="3124"/>
          <a:stretch/>
        </p:blipFill>
        <p:spPr>
          <a:xfrm>
            <a:off x="7828726" y="3862143"/>
            <a:ext cx="965477" cy="83828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8" name="Shape 918"/>
        <p:cNvGrpSpPr/>
        <p:nvPr/>
      </p:nvGrpSpPr>
      <p:grpSpPr>
        <a:xfrm>
          <a:off x="0" y="0"/>
          <a:ext cx="0" cy="0"/>
          <a:chOff x="0" y="0"/>
          <a:chExt cx="0" cy="0"/>
        </a:xfrm>
      </p:grpSpPr>
      <p:pic>
        <p:nvPicPr>
          <p:cNvPr id="919" name="Google Shape;919;g38d3b90e186_1_584" title="Capture d’écran 2025-09-18 à 17.03.17.png"/>
          <p:cNvPicPr preferRelativeResize="0"/>
          <p:nvPr/>
        </p:nvPicPr>
        <p:blipFill>
          <a:blip r:embed="rId3">
            <a:alphaModFix/>
          </a:blip>
          <a:stretch>
            <a:fillRect/>
          </a:stretch>
        </p:blipFill>
        <p:spPr>
          <a:xfrm rot="747192">
            <a:off x="6565727" y="3920185"/>
            <a:ext cx="2298700" cy="729400"/>
          </a:xfrm>
          <a:prstGeom prst="rect">
            <a:avLst/>
          </a:prstGeom>
          <a:noFill/>
          <a:ln>
            <a:noFill/>
          </a:ln>
        </p:spPr>
      </p:pic>
      <p:sp>
        <p:nvSpPr>
          <p:cNvPr id="920" name="Google Shape;920;g38d3b90e186_1_584"/>
          <p:cNvSpPr/>
          <p:nvPr/>
        </p:nvSpPr>
        <p:spPr>
          <a:xfrm>
            <a:off x="236250" y="329250"/>
            <a:ext cx="8671500" cy="44850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sp>
        <p:nvSpPr>
          <p:cNvPr id="921" name="Google Shape;921;g38d3b90e186_1_584"/>
          <p:cNvSpPr/>
          <p:nvPr/>
        </p:nvSpPr>
        <p:spPr>
          <a:xfrm>
            <a:off x="0" y="0"/>
            <a:ext cx="9144000" cy="5143500"/>
          </a:xfrm>
          <a:prstGeom prst="rect">
            <a:avLst/>
          </a:prstGeom>
          <a:noFill/>
          <a:ln cap="flat" cmpd="sng" w="7620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922" name="Google Shape;922;g38d3b90e186_1_584" title="Copie de Copie de MAP&amp;MATCH-LOGO-FINAL.png"/>
          <p:cNvPicPr preferRelativeResize="0"/>
          <p:nvPr/>
        </p:nvPicPr>
        <p:blipFill>
          <a:blip r:embed="rId4">
            <a:alphaModFix/>
          </a:blip>
          <a:stretch>
            <a:fillRect/>
          </a:stretch>
        </p:blipFill>
        <p:spPr>
          <a:xfrm>
            <a:off x="7950547" y="4888840"/>
            <a:ext cx="965473" cy="191875"/>
          </a:xfrm>
          <a:prstGeom prst="rect">
            <a:avLst/>
          </a:prstGeom>
          <a:noFill/>
          <a:ln>
            <a:noFill/>
          </a:ln>
        </p:spPr>
      </p:pic>
      <p:sp>
        <p:nvSpPr>
          <p:cNvPr id="923" name="Google Shape;923;g38d3b90e186_1_584"/>
          <p:cNvSpPr txBox="1"/>
          <p:nvPr>
            <p:ph idx="4294967295" type="title"/>
          </p:nvPr>
        </p:nvSpPr>
        <p:spPr>
          <a:xfrm>
            <a:off x="1935750" y="505300"/>
            <a:ext cx="5272500" cy="508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Clr>
                <a:srgbClr val="03045E"/>
              </a:buClr>
              <a:buSzPct val="87301"/>
              <a:buFont typeface="Raleway ExtraBold"/>
              <a:buNone/>
            </a:pPr>
            <a:r>
              <a:rPr b="1" lang="fr">
                <a:solidFill>
                  <a:srgbClr val="04AFE3"/>
                </a:solidFill>
                <a:latin typeface="Raleway"/>
                <a:ea typeface="Raleway"/>
                <a:cs typeface="Raleway"/>
                <a:sym typeface="Raleway"/>
              </a:rPr>
              <a:t>Ressources</a:t>
            </a:r>
            <a:endParaRPr b="1">
              <a:solidFill>
                <a:srgbClr val="1A1B47"/>
              </a:solidFill>
              <a:latin typeface="Raleway"/>
              <a:ea typeface="Raleway"/>
              <a:cs typeface="Raleway"/>
              <a:sym typeface="Raleway"/>
            </a:endParaRPr>
          </a:p>
        </p:txBody>
      </p:sp>
      <p:sp>
        <p:nvSpPr>
          <p:cNvPr id="924" name="Google Shape;924;g38d3b90e186_1_584"/>
          <p:cNvSpPr txBox="1"/>
          <p:nvPr/>
        </p:nvSpPr>
        <p:spPr>
          <a:xfrm>
            <a:off x="343600" y="1253075"/>
            <a:ext cx="8508300" cy="26967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0"/>
              </a:spcBef>
              <a:spcAft>
                <a:spcPts val="0"/>
              </a:spcAft>
              <a:buClr>
                <a:srgbClr val="2E3A8A"/>
              </a:buClr>
              <a:buSzPts val="1600"/>
              <a:buFont typeface="Raleway Medium"/>
              <a:buChar char="●"/>
            </a:pPr>
            <a:r>
              <a:rPr lang="fr" sz="1600" u="sng">
                <a:solidFill>
                  <a:schemeClr val="hlink"/>
                </a:solidFill>
                <a:latin typeface="Raleway Medium"/>
                <a:ea typeface="Raleway Medium"/>
                <a:cs typeface="Raleway Medium"/>
                <a:sym typeface="Raleway Medium"/>
                <a:hlinkClick r:id="rId5"/>
              </a:rPr>
              <a:t>Pitch</a:t>
            </a:r>
            <a:endParaRPr sz="1600">
              <a:solidFill>
                <a:srgbClr val="2E3A8A"/>
              </a:solidFill>
              <a:latin typeface="Raleway Medium"/>
              <a:ea typeface="Raleway Medium"/>
              <a:cs typeface="Raleway Medium"/>
              <a:sym typeface="Raleway Medium"/>
            </a:endParaRPr>
          </a:p>
          <a:p>
            <a:pPr indent="-330200" lvl="0" marL="457200" marR="0" rtl="0" algn="l">
              <a:lnSpc>
                <a:spcPct val="115000"/>
              </a:lnSpc>
              <a:spcBef>
                <a:spcPts val="0"/>
              </a:spcBef>
              <a:spcAft>
                <a:spcPts val="0"/>
              </a:spcAft>
              <a:buClr>
                <a:srgbClr val="2E3A8A"/>
              </a:buClr>
              <a:buSzPts val="1600"/>
              <a:buFont typeface="Raleway Medium"/>
              <a:buChar char="●"/>
            </a:pPr>
            <a:r>
              <a:rPr lang="fr" sz="1600" u="sng">
                <a:solidFill>
                  <a:schemeClr val="hlink"/>
                </a:solidFill>
                <a:latin typeface="Raleway Medium"/>
                <a:ea typeface="Raleway Medium"/>
                <a:cs typeface="Raleway Medium"/>
                <a:sym typeface="Raleway Medium"/>
                <a:hlinkClick r:id="rId6"/>
              </a:rPr>
              <a:t>Antisèche</a:t>
            </a:r>
            <a:endParaRPr sz="1600">
              <a:solidFill>
                <a:srgbClr val="2E3A8A"/>
              </a:solidFill>
              <a:latin typeface="Raleway Medium"/>
              <a:ea typeface="Raleway Medium"/>
              <a:cs typeface="Raleway Medium"/>
              <a:sym typeface="Raleway Medium"/>
            </a:endParaRPr>
          </a:p>
          <a:p>
            <a:pPr indent="-330200" lvl="0" marL="457200" marR="0" rtl="0" algn="l">
              <a:lnSpc>
                <a:spcPct val="115000"/>
              </a:lnSpc>
              <a:spcBef>
                <a:spcPts val="0"/>
              </a:spcBef>
              <a:spcAft>
                <a:spcPts val="0"/>
              </a:spcAft>
              <a:buClr>
                <a:srgbClr val="2E3A8A"/>
              </a:buClr>
              <a:buSzPts val="1600"/>
              <a:buFont typeface="Raleway Medium"/>
              <a:buChar char="●"/>
            </a:pPr>
            <a:r>
              <a:rPr lang="fr" sz="1600" u="sng">
                <a:solidFill>
                  <a:schemeClr val="hlink"/>
                </a:solidFill>
                <a:latin typeface="Raleway Medium"/>
                <a:ea typeface="Raleway Medium"/>
                <a:cs typeface="Raleway Medium"/>
                <a:sym typeface="Raleway Medium"/>
                <a:hlinkClick r:id="rId7"/>
              </a:rPr>
              <a:t>Vidéo de présentation</a:t>
            </a:r>
            <a:r>
              <a:rPr lang="fr" sz="1600">
                <a:solidFill>
                  <a:srgbClr val="2E3A8A"/>
                </a:solidFill>
                <a:latin typeface="Raleway Medium"/>
                <a:ea typeface="Raleway Medium"/>
                <a:cs typeface="Raleway Medium"/>
                <a:sym typeface="Raleway Medium"/>
              </a:rPr>
              <a:t> </a:t>
            </a:r>
            <a:endParaRPr sz="1600">
              <a:solidFill>
                <a:srgbClr val="2E3A8A"/>
              </a:solidFill>
              <a:latin typeface="Raleway Medium"/>
              <a:ea typeface="Raleway Medium"/>
              <a:cs typeface="Raleway Medium"/>
              <a:sym typeface="Raleway Medium"/>
            </a:endParaRPr>
          </a:p>
          <a:p>
            <a:pPr indent="-330200" lvl="0" marL="457200" marR="0" rtl="0" algn="l">
              <a:lnSpc>
                <a:spcPct val="115000"/>
              </a:lnSpc>
              <a:spcBef>
                <a:spcPts val="0"/>
              </a:spcBef>
              <a:spcAft>
                <a:spcPts val="0"/>
              </a:spcAft>
              <a:buClr>
                <a:srgbClr val="2E3A8A"/>
              </a:buClr>
              <a:buSzPts val="1600"/>
              <a:buFont typeface="Raleway Medium"/>
              <a:buChar char="●"/>
            </a:pPr>
            <a:r>
              <a:rPr lang="fr" sz="1600" u="sng">
                <a:solidFill>
                  <a:schemeClr val="hlink"/>
                </a:solidFill>
                <a:latin typeface="Raleway Medium"/>
                <a:ea typeface="Raleway Medium"/>
                <a:cs typeface="Raleway Medium"/>
                <a:sym typeface="Raleway Medium"/>
                <a:hlinkClick r:id="rId8"/>
              </a:rPr>
              <a:t>Vidéo de démo de la plateforme</a:t>
            </a:r>
            <a:endParaRPr sz="1600">
              <a:solidFill>
                <a:srgbClr val="2E3A8A"/>
              </a:solidFill>
              <a:latin typeface="Raleway Medium"/>
              <a:ea typeface="Raleway Medium"/>
              <a:cs typeface="Raleway Medium"/>
              <a:sym typeface="Raleway Medium"/>
            </a:endParaRPr>
          </a:p>
          <a:p>
            <a:pPr indent="-330200" lvl="0" marL="457200" marR="0" rtl="0" algn="l">
              <a:lnSpc>
                <a:spcPct val="115000"/>
              </a:lnSpc>
              <a:spcBef>
                <a:spcPts val="0"/>
              </a:spcBef>
              <a:spcAft>
                <a:spcPts val="0"/>
              </a:spcAft>
              <a:buClr>
                <a:srgbClr val="2E3A8A"/>
              </a:buClr>
              <a:buSzPts val="1600"/>
              <a:buFont typeface="Raleway Medium"/>
              <a:buChar char="●"/>
            </a:pPr>
            <a:r>
              <a:rPr lang="fr" sz="1600" u="sng">
                <a:solidFill>
                  <a:schemeClr val="hlink"/>
                </a:solidFill>
                <a:latin typeface="Raleway Medium"/>
                <a:ea typeface="Raleway Medium"/>
                <a:cs typeface="Raleway Medium"/>
                <a:sym typeface="Raleway Medium"/>
                <a:hlinkClick r:id="rId9"/>
              </a:rPr>
              <a:t>Espace de démonstration map &amp; match</a:t>
            </a:r>
            <a:r>
              <a:rPr lang="fr" sz="1600">
                <a:solidFill>
                  <a:srgbClr val="2E3A8A"/>
                </a:solidFill>
                <a:latin typeface="Raleway Medium"/>
                <a:ea typeface="Raleway Medium"/>
                <a:cs typeface="Raleway Medium"/>
                <a:sym typeface="Raleway Medium"/>
              </a:rPr>
              <a:t> (plateforme fictive pour réaliser vos démos)</a:t>
            </a:r>
            <a:endParaRPr sz="1600">
              <a:solidFill>
                <a:srgbClr val="2E3A8A"/>
              </a:solidFill>
              <a:latin typeface="Raleway Medium"/>
              <a:ea typeface="Raleway Medium"/>
              <a:cs typeface="Raleway Medium"/>
              <a:sym typeface="Raleway Medium"/>
            </a:endParaRPr>
          </a:p>
          <a:p>
            <a:pPr indent="-330200" lvl="0" marL="457200" marR="0" rtl="0" algn="l">
              <a:lnSpc>
                <a:spcPct val="115000"/>
              </a:lnSpc>
              <a:spcBef>
                <a:spcPts val="0"/>
              </a:spcBef>
              <a:spcAft>
                <a:spcPts val="0"/>
              </a:spcAft>
              <a:buClr>
                <a:srgbClr val="2E3A8A"/>
              </a:buClr>
              <a:buSzPts val="1600"/>
              <a:buFont typeface="Raleway Medium"/>
              <a:buChar char="●"/>
            </a:pPr>
            <a:r>
              <a:rPr lang="fr" sz="1600" u="sng">
                <a:solidFill>
                  <a:schemeClr val="hlink"/>
                </a:solidFill>
                <a:latin typeface="Raleway Medium"/>
                <a:ea typeface="Raleway Medium"/>
                <a:cs typeface="Raleway Medium"/>
                <a:sym typeface="Raleway Medium"/>
                <a:hlinkClick r:id="rId10"/>
              </a:rPr>
              <a:t>Tableau récapitulatif des cas d’usage et des tarifs à appliquer </a:t>
            </a:r>
            <a:endParaRPr sz="1600">
              <a:solidFill>
                <a:srgbClr val="2E3A8A"/>
              </a:solidFill>
              <a:latin typeface="Raleway Medium"/>
              <a:ea typeface="Raleway Medium"/>
              <a:cs typeface="Raleway Medium"/>
              <a:sym typeface="Raleway Medium"/>
            </a:endParaRPr>
          </a:p>
          <a:p>
            <a:pPr indent="-330200" lvl="0" marL="457200" marR="0" rtl="0" algn="l">
              <a:lnSpc>
                <a:spcPct val="115000"/>
              </a:lnSpc>
              <a:spcBef>
                <a:spcPts val="0"/>
              </a:spcBef>
              <a:spcAft>
                <a:spcPts val="0"/>
              </a:spcAft>
              <a:buClr>
                <a:srgbClr val="2E3A8A"/>
              </a:buClr>
              <a:buSzPts val="1600"/>
              <a:buFont typeface="Raleway Medium"/>
              <a:buChar char="●"/>
            </a:pPr>
            <a:r>
              <a:rPr lang="fr" sz="1600" u="sng">
                <a:solidFill>
                  <a:schemeClr val="hlink"/>
                </a:solidFill>
                <a:latin typeface="Raleway Medium"/>
                <a:ea typeface="Raleway Medium"/>
                <a:cs typeface="Raleway Medium"/>
                <a:sym typeface="Raleway Medium"/>
                <a:hlinkClick r:id="rId11"/>
              </a:rPr>
              <a:t>La science de map &amp; match</a:t>
            </a:r>
            <a:endParaRPr sz="1600">
              <a:solidFill>
                <a:srgbClr val="2E3A8A"/>
              </a:solidFill>
              <a:latin typeface="Raleway Medium"/>
              <a:ea typeface="Raleway Medium"/>
              <a:cs typeface="Raleway Medium"/>
              <a:sym typeface="Raleway Medium"/>
            </a:endParaRPr>
          </a:p>
          <a:p>
            <a:pPr indent="-330200" lvl="0" marL="457200" rtl="0" algn="l">
              <a:lnSpc>
                <a:spcPct val="115000"/>
              </a:lnSpc>
              <a:spcBef>
                <a:spcPts val="0"/>
              </a:spcBef>
              <a:spcAft>
                <a:spcPts val="0"/>
              </a:spcAft>
              <a:buClr>
                <a:srgbClr val="2E3A8A"/>
              </a:buClr>
              <a:buSzPts val="1600"/>
              <a:buFont typeface="Raleway Medium"/>
              <a:buChar char="●"/>
            </a:pPr>
            <a:r>
              <a:rPr lang="fr" sz="1600" u="sng">
                <a:solidFill>
                  <a:schemeClr val="hlink"/>
                </a:solidFill>
                <a:latin typeface="Raleway Medium"/>
                <a:ea typeface="Raleway Medium"/>
                <a:cs typeface="Raleway Medium"/>
                <a:sym typeface="Raleway Medium"/>
                <a:hlinkClick r:id="rId12"/>
              </a:rPr>
              <a:t>Vidéo de présentation du support générale disponible sur l’espace partenaires</a:t>
            </a:r>
            <a:endParaRPr sz="1600">
              <a:solidFill>
                <a:srgbClr val="2E3A8A"/>
              </a:solidFill>
              <a:latin typeface="Raleway Medium"/>
              <a:ea typeface="Raleway Medium"/>
              <a:cs typeface="Raleway Medium"/>
              <a:sym typeface="Raleway Medium"/>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pic>
        <p:nvPicPr>
          <p:cNvPr id="929" name="Google Shape;929;g373417752b1_2_59" title="Design sans titre.png"/>
          <p:cNvPicPr preferRelativeResize="0"/>
          <p:nvPr/>
        </p:nvPicPr>
        <p:blipFill>
          <a:blip r:embed="rId3">
            <a:alphaModFix/>
          </a:blip>
          <a:stretch>
            <a:fillRect/>
          </a:stretch>
        </p:blipFill>
        <p:spPr>
          <a:xfrm>
            <a:off x="2323250" y="2393625"/>
            <a:ext cx="4497500" cy="2630874"/>
          </a:xfrm>
          <a:prstGeom prst="rect">
            <a:avLst/>
          </a:prstGeom>
          <a:noFill/>
          <a:ln>
            <a:noFill/>
          </a:ln>
        </p:spPr>
      </p:pic>
      <p:sp>
        <p:nvSpPr>
          <p:cNvPr id="930" name="Google Shape;930;g373417752b1_2_59"/>
          <p:cNvSpPr txBox="1"/>
          <p:nvPr/>
        </p:nvSpPr>
        <p:spPr>
          <a:xfrm>
            <a:off x="2068200" y="1038650"/>
            <a:ext cx="5007600" cy="816000"/>
          </a:xfrm>
          <a:prstGeom prst="rect">
            <a:avLst/>
          </a:prstGeom>
          <a:noFill/>
          <a:ln>
            <a:noFill/>
          </a:ln>
        </p:spPr>
        <p:txBody>
          <a:bodyPr anchorCtr="0" anchor="ctr" bIns="45725" lIns="45725" spcFirstLastPara="1" rIns="45725" wrap="square" tIns="45725">
            <a:noAutofit/>
          </a:bodyPr>
          <a:lstStyle/>
          <a:p>
            <a:pPr indent="0" lvl="0" marL="0" marR="0" rtl="0" algn="ctr">
              <a:lnSpc>
                <a:spcPct val="115000"/>
              </a:lnSpc>
              <a:spcBef>
                <a:spcPts val="0"/>
              </a:spcBef>
              <a:spcAft>
                <a:spcPts val="0"/>
              </a:spcAft>
              <a:buClr>
                <a:srgbClr val="000000"/>
              </a:buClr>
              <a:buSzPts val="2100"/>
              <a:buFont typeface="Arial"/>
              <a:buNone/>
            </a:pPr>
            <a:r>
              <a:rPr b="1" lang="fr" sz="2800">
                <a:solidFill>
                  <a:srgbClr val="2E3A8A"/>
                </a:solidFill>
                <a:latin typeface="Raleway"/>
                <a:ea typeface="Raleway"/>
                <a:cs typeface="Raleway"/>
                <a:sym typeface="Raleway"/>
              </a:rPr>
              <a:t>MERCI !</a:t>
            </a:r>
            <a:endParaRPr b="1" i="0" sz="2400" u="none" cap="none" strike="noStrike">
              <a:solidFill>
                <a:srgbClr val="2E3A8A"/>
              </a:solidFill>
              <a:latin typeface="Raleway"/>
              <a:ea typeface="Raleway"/>
              <a:cs typeface="Raleway"/>
              <a:sym typeface="Raleway"/>
            </a:endParaRPr>
          </a:p>
        </p:txBody>
      </p:sp>
      <p:cxnSp>
        <p:nvCxnSpPr>
          <p:cNvPr id="931" name="Google Shape;931;g373417752b1_2_59"/>
          <p:cNvCxnSpPr/>
          <p:nvPr/>
        </p:nvCxnSpPr>
        <p:spPr>
          <a:xfrm>
            <a:off x="2801850" y="1979300"/>
            <a:ext cx="3540300" cy="0"/>
          </a:xfrm>
          <a:prstGeom prst="straightConnector1">
            <a:avLst/>
          </a:prstGeom>
          <a:noFill/>
          <a:ln cap="flat" cmpd="sng" w="28575">
            <a:solidFill>
              <a:srgbClr val="2E3A8A"/>
            </a:solidFill>
            <a:prstDash val="solid"/>
            <a:round/>
            <a:headEnd len="med" w="med" type="none"/>
            <a:tailEnd len="med" w="med" type="none"/>
          </a:ln>
        </p:spPr>
      </p:cxnSp>
      <p:grpSp>
        <p:nvGrpSpPr>
          <p:cNvPr id="932" name="Google Shape;932;g373417752b1_2_59"/>
          <p:cNvGrpSpPr/>
          <p:nvPr/>
        </p:nvGrpSpPr>
        <p:grpSpPr>
          <a:xfrm>
            <a:off x="-37913" y="4537621"/>
            <a:ext cx="880199" cy="561673"/>
            <a:chOff x="416925" y="2393625"/>
            <a:chExt cx="3192596" cy="2037260"/>
          </a:xfrm>
        </p:grpSpPr>
        <p:pic>
          <p:nvPicPr>
            <p:cNvPr id="933" name="Google Shape;933;g373417752b1_2_59" title="LogoQualiopi-300dpi-Avec Marianne.png"/>
            <p:cNvPicPr preferRelativeResize="0"/>
            <p:nvPr/>
          </p:nvPicPr>
          <p:blipFill>
            <a:blip r:embed="rId4">
              <a:alphaModFix/>
            </a:blip>
            <a:stretch>
              <a:fillRect/>
            </a:stretch>
          </p:blipFill>
          <p:spPr>
            <a:xfrm>
              <a:off x="416925" y="2393625"/>
              <a:ext cx="3192596" cy="1704750"/>
            </a:xfrm>
            <a:prstGeom prst="rect">
              <a:avLst/>
            </a:prstGeom>
            <a:noFill/>
            <a:ln>
              <a:noFill/>
            </a:ln>
          </p:spPr>
        </p:pic>
        <p:sp>
          <p:nvSpPr>
            <p:cNvPr id="934" name="Google Shape;934;g373417752b1_2_59"/>
            <p:cNvSpPr txBox="1"/>
            <p:nvPr/>
          </p:nvSpPr>
          <p:spPr>
            <a:xfrm>
              <a:off x="664209" y="3738185"/>
              <a:ext cx="2727300" cy="692700"/>
            </a:xfrm>
            <a:prstGeom prst="rect">
              <a:avLst/>
            </a:prstGeom>
            <a:noFill/>
            <a:ln>
              <a:noFill/>
            </a:ln>
          </p:spPr>
          <p:txBody>
            <a:bodyPr anchorCtr="0" anchor="t" bIns="25200" lIns="25200" spcFirstLastPara="1" rIns="25200" wrap="square" tIns="25200">
              <a:spAutoFit/>
            </a:bodyPr>
            <a:lstStyle/>
            <a:p>
              <a:pPr indent="0" lvl="0" marL="0" rtl="0" algn="l">
                <a:spcBef>
                  <a:spcPts val="0"/>
                </a:spcBef>
                <a:spcAft>
                  <a:spcPts val="0"/>
                </a:spcAft>
                <a:buNone/>
              </a:pPr>
              <a:r>
                <a:rPr lang="fr" sz="303">
                  <a:solidFill>
                    <a:srgbClr val="1C2978"/>
                  </a:solidFill>
                </a:rPr>
                <a:t>La certification qualité a été délivrée</a:t>
              </a:r>
              <a:endParaRPr sz="303">
                <a:solidFill>
                  <a:srgbClr val="1C2978"/>
                </a:solidFill>
              </a:endParaRPr>
            </a:p>
            <a:p>
              <a:pPr indent="0" lvl="0" marL="0" rtl="0" algn="l">
                <a:spcBef>
                  <a:spcPts val="0"/>
                </a:spcBef>
                <a:spcAft>
                  <a:spcPts val="0"/>
                </a:spcAft>
                <a:buNone/>
              </a:pPr>
              <a:r>
                <a:rPr lang="fr" sz="303">
                  <a:solidFill>
                    <a:srgbClr val="1C2978"/>
                  </a:solidFill>
                </a:rPr>
                <a:t>au titre de la catégorie d’action suivante : </a:t>
              </a:r>
              <a:endParaRPr sz="303">
                <a:solidFill>
                  <a:srgbClr val="1C2978"/>
                </a:solidFill>
              </a:endParaRPr>
            </a:p>
            <a:p>
              <a:pPr indent="0" lvl="0" marL="0" rtl="0" algn="l">
                <a:spcBef>
                  <a:spcPts val="0"/>
                </a:spcBef>
                <a:spcAft>
                  <a:spcPts val="0"/>
                </a:spcAft>
                <a:buNone/>
              </a:pPr>
              <a:r>
                <a:rPr b="1" lang="fr" sz="303">
                  <a:solidFill>
                    <a:srgbClr val="1C2978"/>
                  </a:solidFill>
                </a:rPr>
                <a:t>Actions de formation</a:t>
              </a:r>
              <a:endParaRPr b="1" sz="303">
                <a:solidFill>
                  <a:srgbClr val="1C2978"/>
                </a:solidFill>
              </a:endParaRPr>
            </a:p>
          </p:txBody>
        </p:sp>
      </p:grpSp>
      <p:pic>
        <p:nvPicPr>
          <p:cNvPr id="935" name="Google Shape;935;g373417752b1_2_59" title="Copie de Copie de MAP&amp;MATCH-LOGO-FINAL.png"/>
          <p:cNvPicPr preferRelativeResize="0"/>
          <p:nvPr/>
        </p:nvPicPr>
        <p:blipFill>
          <a:blip r:embed="rId5">
            <a:alphaModFix/>
          </a:blip>
          <a:stretch>
            <a:fillRect/>
          </a:stretch>
        </p:blipFill>
        <p:spPr>
          <a:xfrm>
            <a:off x="7737998" y="4842900"/>
            <a:ext cx="1290173" cy="256400"/>
          </a:xfrm>
          <a:prstGeom prst="rect">
            <a:avLst/>
          </a:prstGeom>
          <a:noFill/>
          <a:ln>
            <a:noFill/>
          </a:ln>
        </p:spPr>
      </p:pic>
      <p:pic>
        <p:nvPicPr>
          <p:cNvPr id="936" name="Google Shape;936;g373417752b1_2_59" title="2018-Certifee-B-Logo-Black-L.png"/>
          <p:cNvPicPr preferRelativeResize="0"/>
          <p:nvPr/>
        </p:nvPicPr>
        <p:blipFill>
          <a:blip r:embed="rId6">
            <a:alphaModFix/>
          </a:blip>
          <a:stretch>
            <a:fillRect/>
          </a:stretch>
        </p:blipFill>
        <p:spPr>
          <a:xfrm>
            <a:off x="7313869" y="4567725"/>
            <a:ext cx="394288" cy="60151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2" name="Shape 182"/>
        <p:cNvGrpSpPr/>
        <p:nvPr/>
      </p:nvGrpSpPr>
      <p:grpSpPr>
        <a:xfrm>
          <a:off x="0" y="0"/>
          <a:ext cx="0" cy="0"/>
          <a:chOff x="0" y="0"/>
          <a:chExt cx="0" cy="0"/>
        </a:xfrm>
      </p:grpSpPr>
      <p:sp>
        <p:nvSpPr>
          <p:cNvPr id="183" name="Google Shape;183;g372fb979c34_0_34"/>
          <p:cNvSpPr/>
          <p:nvPr/>
        </p:nvSpPr>
        <p:spPr>
          <a:xfrm>
            <a:off x="236250" y="329250"/>
            <a:ext cx="8671500" cy="44850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pic>
        <p:nvPicPr>
          <p:cNvPr id="184" name="Google Shape;184;g372fb979c34_0_34"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cxnSp>
        <p:nvCxnSpPr>
          <p:cNvPr id="185" name="Google Shape;185;g372fb979c34_0_34"/>
          <p:cNvCxnSpPr/>
          <p:nvPr/>
        </p:nvCxnSpPr>
        <p:spPr>
          <a:xfrm>
            <a:off x="4572000" y="1710475"/>
            <a:ext cx="0" cy="2930400"/>
          </a:xfrm>
          <a:prstGeom prst="straightConnector1">
            <a:avLst/>
          </a:prstGeom>
          <a:noFill/>
          <a:ln cap="flat" cmpd="sng" w="19050">
            <a:solidFill>
              <a:srgbClr val="2E3A8A"/>
            </a:solidFill>
            <a:prstDash val="solid"/>
            <a:round/>
            <a:headEnd len="med" w="med" type="none"/>
            <a:tailEnd len="med" w="med" type="none"/>
          </a:ln>
        </p:spPr>
      </p:cxnSp>
      <p:sp>
        <p:nvSpPr>
          <p:cNvPr id="186" name="Google Shape;186;g372fb979c34_0_34"/>
          <p:cNvSpPr txBox="1"/>
          <p:nvPr>
            <p:ph idx="4294967295" type="title"/>
          </p:nvPr>
        </p:nvSpPr>
        <p:spPr>
          <a:xfrm>
            <a:off x="3567900" y="499700"/>
            <a:ext cx="2008200" cy="508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Clr>
                <a:srgbClr val="03045E"/>
              </a:buClr>
              <a:buSzPct val="87301"/>
              <a:buFont typeface="Raleway ExtraBold"/>
              <a:buNone/>
            </a:pPr>
            <a:r>
              <a:rPr b="1" lang="fr">
                <a:solidFill>
                  <a:srgbClr val="04AFE3"/>
                </a:solidFill>
                <a:latin typeface="Raleway"/>
                <a:ea typeface="Raleway"/>
                <a:cs typeface="Raleway"/>
                <a:sym typeface="Raleway"/>
              </a:rPr>
              <a:t>Pourquoi ?</a:t>
            </a:r>
            <a:endParaRPr b="1">
              <a:solidFill>
                <a:srgbClr val="1A1B47"/>
              </a:solidFill>
              <a:latin typeface="Raleway"/>
              <a:ea typeface="Raleway"/>
              <a:cs typeface="Raleway"/>
              <a:sym typeface="Raleway"/>
            </a:endParaRPr>
          </a:p>
        </p:txBody>
      </p:sp>
      <p:sp>
        <p:nvSpPr>
          <p:cNvPr id="187" name="Google Shape;187;g372fb979c34_0_34"/>
          <p:cNvSpPr txBox="1"/>
          <p:nvPr/>
        </p:nvSpPr>
        <p:spPr>
          <a:xfrm>
            <a:off x="4729575" y="1838402"/>
            <a:ext cx="4124100" cy="2789100"/>
          </a:xfrm>
          <a:prstGeom prst="rect">
            <a:avLst/>
          </a:prstGeom>
          <a:noFill/>
          <a:ln>
            <a:noFill/>
          </a:ln>
        </p:spPr>
        <p:txBody>
          <a:bodyPr anchorCtr="0" anchor="t" bIns="91425" lIns="91425" spcFirstLastPara="1" rIns="91425" wrap="square" tIns="91425">
            <a:spAutoFit/>
          </a:bodyPr>
          <a:lstStyle/>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Engagement</a:t>
            </a:r>
            <a:r>
              <a:rPr lang="fr" sz="1200">
                <a:solidFill>
                  <a:srgbClr val="1A1B47"/>
                </a:solidFill>
                <a:latin typeface="Raleway"/>
                <a:ea typeface="Raleway"/>
                <a:cs typeface="Raleway"/>
                <a:sym typeface="Raleway"/>
              </a:rPr>
              <a:t> : seulement </a:t>
            </a:r>
            <a:r>
              <a:rPr b="1" lang="fr" sz="1200">
                <a:solidFill>
                  <a:srgbClr val="04AFE3"/>
                </a:solidFill>
                <a:latin typeface="Raleway"/>
                <a:ea typeface="Raleway"/>
                <a:cs typeface="Raleway"/>
                <a:sym typeface="Raleway"/>
              </a:rPr>
              <a:t>13 % </a:t>
            </a:r>
            <a:r>
              <a:rPr lang="fr" sz="1200">
                <a:solidFill>
                  <a:srgbClr val="1A1B47"/>
                </a:solidFill>
                <a:latin typeface="Raleway"/>
                <a:ea typeface="Raleway"/>
                <a:cs typeface="Raleway"/>
                <a:sym typeface="Raleway"/>
              </a:rPr>
              <a:t>des collaborateurs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en Europe sont engagés*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Management :</a:t>
            </a:r>
            <a:r>
              <a:rPr lang="fr" sz="1200">
                <a:solidFill>
                  <a:srgbClr val="1A1B47"/>
                </a:solidFill>
                <a:latin typeface="Raleway"/>
                <a:ea typeface="Raleway"/>
                <a:cs typeface="Raleway"/>
                <a:sym typeface="Raleway"/>
              </a:rPr>
              <a:t> influe pour</a:t>
            </a:r>
            <a:r>
              <a:rPr b="1" lang="fr" sz="1200">
                <a:solidFill>
                  <a:srgbClr val="04AFE3"/>
                </a:solidFill>
                <a:latin typeface="Raleway"/>
                <a:ea typeface="Raleway"/>
                <a:cs typeface="Raleway"/>
                <a:sym typeface="Raleway"/>
              </a:rPr>
              <a:t> 70%</a:t>
            </a:r>
            <a:r>
              <a:rPr lang="fr" sz="1200">
                <a:solidFill>
                  <a:srgbClr val="1A1B47"/>
                </a:solidFill>
                <a:latin typeface="Raleway"/>
                <a:ea typeface="Raleway"/>
                <a:cs typeface="Raleway"/>
                <a:sym typeface="Raleway"/>
              </a:rPr>
              <a:t>  l’engagement*,</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des collaborateurs mais souvent sont eux mêmes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en quiet quitting</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Transformation : ⅔</a:t>
            </a:r>
            <a:r>
              <a:rPr lang="fr" sz="1200">
                <a:solidFill>
                  <a:srgbClr val="1A1B47"/>
                </a:solidFill>
                <a:latin typeface="Raleway"/>
                <a:ea typeface="Raleway"/>
                <a:cs typeface="Raleway"/>
                <a:sym typeface="Raleway"/>
              </a:rPr>
              <a:t> des projets de transformation n’atteignent pas leur objectifs faute d’engagement</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des équipes*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50 %</a:t>
            </a:r>
            <a:r>
              <a:rPr lang="fr" sz="1200">
                <a:solidFill>
                  <a:srgbClr val="1A1B47"/>
                </a:solidFill>
                <a:latin typeface="Raleway"/>
                <a:ea typeface="Raleway"/>
                <a:cs typeface="Raleway"/>
                <a:sym typeface="Raleway"/>
              </a:rPr>
              <a:t> des recrutements échouent dans la 1ère année*</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lang="fr" sz="800">
                <a:solidFill>
                  <a:srgbClr val="1A1B47"/>
                </a:solidFill>
                <a:latin typeface="Raleway"/>
                <a:ea typeface="Raleway"/>
                <a:cs typeface="Raleway"/>
                <a:sym typeface="Raleway"/>
              </a:rPr>
              <a:t>*Source Gallup - étude 2023</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75% </a:t>
            </a:r>
            <a:r>
              <a:rPr lang="fr" sz="1200">
                <a:solidFill>
                  <a:srgbClr val="1A1B47"/>
                </a:solidFill>
                <a:latin typeface="Raleway"/>
                <a:ea typeface="Raleway"/>
                <a:cs typeface="Raleway"/>
                <a:sym typeface="Raleway"/>
              </a:rPr>
              <a:t>des projets échouent par un manque d’alignement et d'implication des dirigeants</a:t>
            </a:r>
            <a:endParaRPr sz="1200">
              <a:solidFill>
                <a:srgbClr val="1A1B47"/>
              </a:solidFill>
              <a:latin typeface="Raleway"/>
              <a:ea typeface="Raleway"/>
              <a:cs typeface="Raleway"/>
              <a:sym typeface="Raleway"/>
            </a:endParaRPr>
          </a:p>
        </p:txBody>
      </p:sp>
      <p:sp>
        <p:nvSpPr>
          <p:cNvPr id="188" name="Google Shape;188;g372fb979c34_0_34"/>
          <p:cNvSpPr txBox="1"/>
          <p:nvPr>
            <p:ph idx="4294967295" type="title"/>
          </p:nvPr>
        </p:nvSpPr>
        <p:spPr>
          <a:xfrm>
            <a:off x="564071" y="1197100"/>
            <a:ext cx="3378300" cy="50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rgbClr val="03045E"/>
              </a:buClr>
              <a:buSzPts val="2444"/>
              <a:buFont typeface="Raleway ExtraBold"/>
              <a:buNone/>
            </a:pPr>
            <a:r>
              <a:rPr b="1" lang="fr" sz="1500">
                <a:solidFill>
                  <a:srgbClr val="2E3A8A"/>
                </a:solidFill>
                <a:latin typeface="Raleway"/>
                <a:ea typeface="Raleway"/>
                <a:cs typeface="Raleway"/>
                <a:sym typeface="Raleway"/>
              </a:rPr>
              <a:t>Les collaborateurs en recherche</a:t>
            </a:r>
            <a:endParaRPr b="1" sz="1500">
              <a:solidFill>
                <a:srgbClr val="2E3A8A"/>
              </a:solidFill>
              <a:latin typeface="Raleway"/>
              <a:ea typeface="Raleway"/>
              <a:cs typeface="Raleway"/>
              <a:sym typeface="Raleway"/>
            </a:endParaRPr>
          </a:p>
          <a:p>
            <a:pPr indent="0" lvl="0" marL="0" rtl="0" algn="ctr">
              <a:lnSpc>
                <a:spcPct val="100000"/>
              </a:lnSpc>
              <a:spcBef>
                <a:spcPts val="0"/>
              </a:spcBef>
              <a:spcAft>
                <a:spcPts val="0"/>
              </a:spcAft>
              <a:buClr>
                <a:srgbClr val="03045E"/>
              </a:buClr>
              <a:buSzPts val="2444"/>
              <a:buFont typeface="Raleway ExtraBold"/>
              <a:buNone/>
            </a:pPr>
            <a:r>
              <a:rPr b="1" lang="fr" sz="1500">
                <a:solidFill>
                  <a:srgbClr val="2E3A8A"/>
                </a:solidFill>
                <a:latin typeface="Raleway"/>
                <a:ea typeface="Raleway"/>
                <a:cs typeface="Raleway"/>
                <a:sym typeface="Raleway"/>
              </a:rPr>
              <a:t>de </a:t>
            </a:r>
            <a:r>
              <a:rPr b="1" lang="fr" sz="1500">
                <a:solidFill>
                  <a:srgbClr val="04AFE3"/>
                </a:solidFill>
                <a:latin typeface="Raleway"/>
                <a:ea typeface="Raleway"/>
                <a:cs typeface="Raleway"/>
                <a:sym typeface="Raleway"/>
              </a:rPr>
              <a:t>sens</a:t>
            </a:r>
            <a:r>
              <a:rPr b="1" lang="fr" sz="1500">
                <a:solidFill>
                  <a:srgbClr val="2E3A8A"/>
                </a:solidFill>
                <a:latin typeface="Raleway"/>
                <a:ea typeface="Raleway"/>
                <a:cs typeface="Raleway"/>
                <a:sym typeface="Raleway"/>
              </a:rPr>
              <a:t> et de </a:t>
            </a:r>
            <a:r>
              <a:rPr b="1" lang="fr" sz="1500">
                <a:solidFill>
                  <a:srgbClr val="04AFE3"/>
                </a:solidFill>
                <a:latin typeface="Raleway"/>
                <a:ea typeface="Raleway"/>
                <a:cs typeface="Raleway"/>
                <a:sym typeface="Raleway"/>
              </a:rPr>
              <a:t>reconnaissance</a:t>
            </a:r>
            <a:endParaRPr b="1" sz="1500">
              <a:solidFill>
                <a:srgbClr val="04AFE3"/>
              </a:solidFill>
              <a:latin typeface="Raleway"/>
              <a:ea typeface="Raleway"/>
              <a:cs typeface="Raleway"/>
              <a:sym typeface="Raleway"/>
            </a:endParaRPr>
          </a:p>
        </p:txBody>
      </p:sp>
      <p:sp>
        <p:nvSpPr>
          <p:cNvPr id="189" name="Google Shape;189;g372fb979c34_0_34"/>
          <p:cNvSpPr txBox="1"/>
          <p:nvPr>
            <p:ph idx="4294967295" type="title"/>
          </p:nvPr>
        </p:nvSpPr>
        <p:spPr>
          <a:xfrm>
            <a:off x="5141400" y="1197100"/>
            <a:ext cx="3378300" cy="508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Clr>
                <a:srgbClr val="03045E"/>
              </a:buClr>
              <a:buSzPts val="2444"/>
              <a:buFont typeface="Raleway ExtraBold"/>
              <a:buNone/>
            </a:pPr>
            <a:r>
              <a:rPr b="1" lang="fr" sz="1500">
                <a:solidFill>
                  <a:srgbClr val="2E3A8A"/>
                </a:solidFill>
                <a:latin typeface="Raleway"/>
                <a:ea typeface="Raleway"/>
                <a:cs typeface="Raleway"/>
                <a:sym typeface="Raleway"/>
              </a:rPr>
              <a:t>L’entreprise en recherche</a:t>
            </a:r>
            <a:endParaRPr b="1" sz="1500">
              <a:solidFill>
                <a:srgbClr val="2E3A8A"/>
              </a:solidFill>
              <a:latin typeface="Raleway"/>
              <a:ea typeface="Raleway"/>
              <a:cs typeface="Raleway"/>
              <a:sym typeface="Raleway"/>
            </a:endParaRPr>
          </a:p>
          <a:p>
            <a:pPr indent="0" lvl="0" marL="0" rtl="0" algn="ctr">
              <a:lnSpc>
                <a:spcPct val="100000"/>
              </a:lnSpc>
              <a:spcBef>
                <a:spcPts val="0"/>
              </a:spcBef>
              <a:spcAft>
                <a:spcPts val="0"/>
              </a:spcAft>
              <a:buClr>
                <a:srgbClr val="03045E"/>
              </a:buClr>
              <a:buSzPts val="2444"/>
              <a:buFont typeface="Raleway ExtraBold"/>
              <a:buNone/>
            </a:pPr>
            <a:r>
              <a:rPr b="1" lang="fr" sz="1500">
                <a:solidFill>
                  <a:srgbClr val="2E3A8A"/>
                </a:solidFill>
                <a:latin typeface="Raleway"/>
                <a:ea typeface="Raleway"/>
                <a:cs typeface="Raleway"/>
                <a:sym typeface="Raleway"/>
              </a:rPr>
              <a:t>d’une </a:t>
            </a:r>
            <a:r>
              <a:rPr b="1" lang="fr" sz="1500">
                <a:solidFill>
                  <a:srgbClr val="04AFE3"/>
                </a:solidFill>
                <a:latin typeface="Raleway"/>
                <a:ea typeface="Raleway"/>
                <a:cs typeface="Raleway"/>
                <a:sym typeface="Raleway"/>
              </a:rPr>
              <a:t>performance durable</a:t>
            </a:r>
            <a:endParaRPr b="1" sz="1500">
              <a:solidFill>
                <a:srgbClr val="04AFE3"/>
              </a:solidFill>
              <a:latin typeface="Raleway"/>
              <a:ea typeface="Raleway"/>
              <a:cs typeface="Raleway"/>
              <a:sym typeface="Raleway"/>
            </a:endParaRPr>
          </a:p>
        </p:txBody>
      </p:sp>
      <p:pic>
        <p:nvPicPr>
          <p:cNvPr id="190" name="Google Shape;190;g372fb979c34_0_34" title="icônes pour présentation (2).png"/>
          <p:cNvPicPr preferRelativeResize="0"/>
          <p:nvPr/>
        </p:nvPicPr>
        <p:blipFill rotWithShape="1">
          <a:blip r:embed="rId4">
            <a:alphaModFix/>
          </a:blip>
          <a:srcRect b="64088" l="76903" r="1856" t="3124"/>
          <a:stretch/>
        </p:blipFill>
        <p:spPr>
          <a:xfrm>
            <a:off x="8045587" y="4050424"/>
            <a:ext cx="748608" cy="650001"/>
          </a:xfrm>
          <a:prstGeom prst="rect">
            <a:avLst/>
          </a:prstGeom>
          <a:noFill/>
          <a:ln>
            <a:noFill/>
          </a:ln>
        </p:spPr>
      </p:pic>
      <p:grpSp>
        <p:nvGrpSpPr>
          <p:cNvPr id="191" name="Google Shape;191;g372fb979c34_0_34"/>
          <p:cNvGrpSpPr/>
          <p:nvPr/>
        </p:nvGrpSpPr>
        <p:grpSpPr>
          <a:xfrm>
            <a:off x="447553" y="2247996"/>
            <a:ext cx="3971658" cy="1969913"/>
            <a:chOff x="4843657" y="2459475"/>
            <a:chExt cx="3942093" cy="1969913"/>
          </a:xfrm>
        </p:grpSpPr>
        <p:sp>
          <p:nvSpPr>
            <p:cNvPr id="192" name="Google Shape;192;g372fb979c34_0_34"/>
            <p:cNvSpPr txBox="1"/>
            <p:nvPr/>
          </p:nvSpPr>
          <p:spPr>
            <a:xfrm>
              <a:off x="6289002" y="2459475"/>
              <a:ext cx="23739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fr" sz="1200" u="none" cap="none" strike="noStrike">
                  <a:solidFill>
                    <a:srgbClr val="04AFE3"/>
                  </a:solidFill>
                  <a:latin typeface="Raleway"/>
                  <a:ea typeface="Raleway"/>
                  <a:cs typeface="Raleway"/>
                  <a:sym typeface="Raleway"/>
                </a:rPr>
                <a:t>Besoin de s’accomplir</a:t>
              </a:r>
              <a:endParaRPr b="1" i="0" sz="1200" u="none" cap="none" strike="noStrike">
                <a:solidFill>
                  <a:srgbClr val="04AFE3"/>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191919"/>
                  </a:solidFill>
                  <a:latin typeface="Raleway"/>
                  <a:ea typeface="Raleway"/>
                  <a:cs typeface="Raleway"/>
                  <a:sym typeface="Raleway"/>
                </a:rPr>
                <a:t>Développer ses compétences et ses valeurs</a:t>
              </a:r>
              <a:endParaRPr b="0" i="0" sz="900" u="none" cap="none" strike="noStrike">
                <a:solidFill>
                  <a:srgbClr val="191919"/>
                </a:solidFill>
                <a:latin typeface="Raleway"/>
                <a:ea typeface="Raleway"/>
                <a:cs typeface="Raleway"/>
                <a:sym typeface="Raleway"/>
              </a:endParaRPr>
            </a:p>
          </p:txBody>
        </p:sp>
        <p:sp>
          <p:nvSpPr>
            <p:cNvPr id="193" name="Google Shape;193;g372fb979c34_0_34"/>
            <p:cNvSpPr txBox="1"/>
            <p:nvPr/>
          </p:nvSpPr>
          <p:spPr>
            <a:xfrm>
              <a:off x="6727750" y="3244913"/>
              <a:ext cx="20580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fr" sz="1200" u="none" cap="none" strike="noStrike">
                  <a:solidFill>
                    <a:srgbClr val="04AFE3"/>
                  </a:solidFill>
                  <a:latin typeface="Raleway"/>
                  <a:ea typeface="Raleway"/>
                  <a:cs typeface="Raleway"/>
                  <a:sym typeface="Raleway"/>
                </a:rPr>
                <a:t>Besoin d’appartenance</a:t>
              </a:r>
              <a:endParaRPr b="1" i="0" sz="1200" u="none" cap="none" strike="noStrike">
                <a:solidFill>
                  <a:srgbClr val="04AFE3"/>
                </a:solidFill>
                <a:latin typeface="Raleway"/>
                <a:ea typeface="Raleway"/>
                <a:cs typeface="Raleway"/>
                <a:sym typeface="Raleway"/>
              </a:endParaRPr>
            </a:p>
            <a:p>
              <a:pPr indent="0" lvl="0" marL="0" marR="0" rtl="0" algn="l">
                <a:lnSpc>
                  <a:spcPct val="120000"/>
                </a:lnSpc>
                <a:spcBef>
                  <a:spcPts val="0"/>
                </a:spcBef>
                <a:spcAft>
                  <a:spcPts val="0"/>
                </a:spcAft>
                <a:buClr>
                  <a:srgbClr val="000000"/>
                </a:buClr>
                <a:buSzPts val="900"/>
                <a:buFont typeface="Arial"/>
                <a:buNone/>
              </a:pPr>
              <a:r>
                <a:rPr b="0" i="0" lang="fr" sz="900" u="none" cap="none" strike="noStrike">
                  <a:solidFill>
                    <a:srgbClr val="191919"/>
                  </a:solidFill>
                  <a:latin typeface="Raleway"/>
                  <a:ea typeface="Raleway"/>
                  <a:cs typeface="Raleway"/>
                  <a:sym typeface="Raleway"/>
                </a:rPr>
                <a:t>Être écouté et compris, avoir un statut</a:t>
              </a:r>
              <a:endParaRPr b="0" i="0" sz="900" u="none" cap="none" strike="noStrike">
                <a:solidFill>
                  <a:srgbClr val="191919"/>
                </a:solidFill>
                <a:latin typeface="Raleway"/>
                <a:ea typeface="Raleway"/>
                <a:cs typeface="Raleway"/>
                <a:sym typeface="Raleway"/>
              </a:endParaRPr>
            </a:p>
          </p:txBody>
        </p:sp>
        <p:sp>
          <p:nvSpPr>
            <p:cNvPr id="194" name="Google Shape;194;g372fb979c34_0_34"/>
            <p:cNvSpPr txBox="1"/>
            <p:nvPr/>
          </p:nvSpPr>
          <p:spPr>
            <a:xfrm>
              <a:off x="7139075" y="4060088"/>
              <a:ext cx="1626000" cy="36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fr" sz="1200" u="none" cap="none" strike="noStrike">
                  <a:solidFill>
                    <a:srgbClr val="04AFE3"/>
                  </a:solidFill>
                  <a:latin typeface="Raleway"/>
                  <a:ea typeface="Raleway"/>
                  <a:cs typeface="Raleway"/>
                  <a:sym typeface="Raleway"/>
                </a:rPr>
                <a:t>Besoins physiologiques</a:t>
              </a:r>
              <a:endParaRPr b="0" i="0" sz="900" u="none" cap="none" strike="noStrike">
                <a:solidFill>
                  <a:srgbClr val="04AFE3"/>
                </a:solidFill>
                <a:latin typeface="Raleway"/>
                <a:ea typeface="Raleway"/>
                <a:cs typeface="Raleway"/>
                <a:sym typeface="Raleway"/>
              </a:endParaRPr>
            </a:p>
          </p:txBody>
        </p:sp>
        <p:sp>
          <p:nvSpPr>
            <p:cNvPr id="195" name="Google Shape;195;g372fb979c34_0_34"/>
            <p:cNvSpPr txBox="1"/>
            <p:nvPr/>
          </p:nvSpPr>
          <p:spPr>
            <a:xfrm>
              <a:off x="6510524" y="2863000"/>
              <a:ext cx="18138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fr" sz="1200" u="none" cap="none" strike="noStrike">
                  <a:solidFill>
                    <a:srgbClr val="04AFE3"/>
                  </a:solidFill>
                  <a:latin typeface="Raleway"/>
                  <a:ea typeface="Raleway"/>
                  <a:cs typeface="Raleway"/>
                  <a:sym typeface="Raleway"/>
                </a:rPr>
                <a:t>Besoin d’estime</a:t>
              </a:r>
              <a:endParaRPr b="1" i="0" sz="1200" u="none" cap="none" strike="noStrike">
                <a:solidFill>
                  <a:srgbClr val="04AFE3"/>
                </a:solidFill>
                <a:latin typeface="Raleway"/>
                <a:ea typeface="Raleway"/>
                <a:cs typeface="Raleway"/>
                <a:sym typeface="Raleway"/>
              </a:endParaRPr>
            </a:p>
            <a:p>
              <a:pPr indent="0" lvl="0" marL="0" marR="0" rtl="0" algn="l">
                <a:lnSpc>
                  <a:spcPct val="120000"/>
                </a:lnSpc>
                <a:spcBef>
                  <a:spcPts val="0"/>
                </a:spcBef>
                <a:spcAft>
                  <a:spcPts val="0"/>
                </a:spcAft>
                <a:buClr>
                  <a:srgbClr val="000000"/>
                </a:buClr>
                <a:buSzPts val="900"/>
                <a:buFont typeface="Arial"/>
                <a:buNone/>
              </a:pPr>
              <a:r>
                <a:rPr b="0" i="0" lang="fr" sz="900" u="none" cap="none" strike="noStrike">
                  <a:solidFill>
                    <a:srgbClr val="191919"/>
                  </a:solidFill>
                  <a:latin typeface="Raleway"/>
                  <a:ea typeface="Raleway"/>
                  <a:cs typeface="Raleway"/>
                  <a:sym typeface="Raleway"/>
                </a:rPr>
                <a:t>Se sentir utile, valorisé et reconnu</a:t>
              </a:r>
              <a:endParaRPr b="0" i="0" sz="900" u="none" cap="none" strike="noStrike">
                <a:solidFill>
                  <a:srgbClr val="191919"/>
                </a:solidFill>
                <a:latin typeface="Raleway"/>
                <a:ea typeface="Raleway"/>
                <a:cs typeface="Raleway"/>
                <a:sym typeface="Raleway"/>
              </a:endParaRPr>
            </a:p>
          </p:txBody>
        </p:sp>
        <p:sp>
          <p:nvSpPr>
            <p:cNvPr id="196" name="Google Shape;196;g372fb979c34_0_34"/>
            <p:cNvSpPr txBox="1"/>
            <p:nvPr/>
          </p:nvSpPr>
          <p:spPr>
            <a:xfrm>
              <a:off x="6929000" y="3615738"/>
              <a:ext cx="1626000" cy="323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fr" sz="1200" u="none" cap="none" strike="noStrike">
                  <a:solidFill>
                    <a:srgbClr val="04AFE3"/>
                  </a:solidFill>
                  <a:latin typeface="Raleway"/>
                  <a:ea typeface="Raleway"/>
                  <a:cs typeface="Raleway"/>
                  <a:sym typeface="Raleway"/>
                </a:rPr>
                <a:t>Besoin de sécurité</a:t>
              </a:r>
              <a:endParaRPr b="1" i="0" sz="1200" u="none" cap="none" strike="noStrike">
                <a:solidFill>
                  <a:srgbClr val="04AFE3"/>
                </a:solidFill>
                <a:latin typeface="Raleway"/>
                <a:ea typeface="Raleway"/>
                <a:cs typeface="Raleway"/>
                <a:sym typeface="Raleway"/>
              </a:endParaRPr>
            </a:p>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191919"/>
                  </a:solidFill>
                  <a:latin typeface="Raleway"/>
                  <a:ea typeface="Raleway"/>
                  <a:cs typeface="Raleway"/>
                  <a:sym typeface="Raleway"/>
                </a:rPr>
                <a:t>Se sentir en confiance</a:t>
              </a:r>
              <a:endParaRPr b="0" i="0" sz="900" u="none" cap="none" strike="noStrike">
                <a:solidFill>
                  <a:srgbClr val="191919"/>
                </a:solidFill>
                <a:latin typeface="Raleway"/>
                <a:ea typeface="Raleway"/>
                <a:cs typeface="Raleway"/>
                <a:sym typeface="Raleway"/>
              </a:endParaRPr>
            </a:p>
          </p:txBody>
        </p:sp>
        <p:sp>
          <p:nvSpPr>
            <p:cNvPr id="197" name="Google Shape;197;g372fb979c34_0_34"/>
            <p:cNvSpPr/>
            <p:nvPr/>
          </p:nvSpPr>
          <p:spPr>
            <a:xfrm rot="-7211497">
              <a:off x="6949175" y="4113985"/>
              <a:ext cx="64764" cy="52250"/>
            </a:xfrm>
            <a:custGeom>
              <a:rect b="b" l="l" r="r" t="t"/>
              <a:pathLst>
                <a:path extrusionOk="0" h="408940" w="407115">
                  <a:moveTo>
                    <a:pt x="203558" y="0"/>
                  </a:moveTo>
                  <a:cubicBezTo>
                    <a:pt x="316127" y="503"/>
                    <a:pt x="407116" y="91900"/>
                    <a:pt x="407116" y="204470"/>
                  </a:cubicBezTo>
                  <a:cubicBezTo>
                    <a:pt x="407116" y="317040"/>
                    <a:pt x="316127" y="408437"/>
                    <a:pt x="203558" y="408940"/>
                  </a:cubicBezTo>
                  <a:cubicBezTo>
                    <a:pt x="90989" y="408437"/>
                    <a:pt x="0" y="317040"/>
                    <a:pt x="0" y="204470"/>
                  </a:cubicBezTo>
                  <a:cubicBezTo>
                    <a:pt x="0" y="91900"/>
                    <a:pt x="90989" y="503"/>
                    <a:pt x="203558" y="0"/>
                  </a:cubicBezTo>
                  <a:close/>
                </a:path>
              </a:pathLst>
            </a:custGeom>
            <a:solidFill>
              <a:srgbClr val="13538A"/>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g372fb979c34_0_34"/>
            <p:cNvSpPr/>
            <p:nvPr/>
          </p:nvSpPr>
          <p:spPr>
            <a:xfrm rot="-7211497">
              <a:off x="6087630" y="2623892"/>
              <a:ext cx="64764" cy="52250"/>
            </a:xfrm>
            <a:custGeom>
              <a:rect b="b" l="l" r="r" t="t"/>
              <a:pathLst>
                <a:path extrusionOk="0" h="408940" w="407115">
                  <a:moveTo>
                    <a:pt x="203558" y="0"/>
                  </a:moveTo>
                  <a:cubicBezTo>
                    <a:pt x="316127" y="503"/>
                    <a:pt x="407115" y="91900"/>
                    <a:pt x="407115" y="204470"/>
                  </a:cubicBezTo>
                  <a:cubicBezTo>
                    <a:pt x="407115" y="317040"/>
                    <a:pt x="316127" y="408437"/>
                    <a:pt x="203558" y="408940"/>
                  </a:cubicBezTo>
                  <a:cubicBezTo>
                    <a:pt x="90988" y="408437"/>
                    <a:pt x="0" y="317040"/>
                    <a:pt x="0" y="204470"/>
                  </a:cubicBezTo>
                  <a:cubicBezTo>
                    <a:pt x="0" y="91900"/>
                    <a:pt x="90988" y="503"/>
                    <a:pt x="203558" y="0"/>
                  </a:cubicBezTo>
                  <a:close/>
                </a:path>
              </a:pathLst>
            </a:custGeom>
            <a:solidFill>
              <a:srgbClr val="2C92D5"/>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372fb979c34_0_34"/>
            <p:cNvSpPr/>
            <p:nvPr/>
          </p:nvSpPr>
          <p:spPr>
            <a:xfrm rot="-7211497">
              <a:off x="5647277" y="3363891"/>
              <a:ext cx="1801327" cy="61986"/>
            </a:xfrm>
            <a:custGeom>
              <a:rect b="b" l="l" r="r" t="t"/>
              <a:pathLst>
                <a:path extrusionOk="0" h="485140" w="11323450">
                  <a:moveTo>
                    <a:pt x="11079611" y="0"/>
                  </a:moveTo>
                  <a:cubicBezTo>
                    <a:pt x="10958961" y="0"/>
                    <a:pt x="10858630" y="88900"/>
                    <a:pt x="10839580" y="204470"/>
                  </a:cubicBezTo>
                  <a:lnTo>
                    <a:pt x="482600" y="204470"/>
                  </a:lnTo>
                  <a:cubicBezTo>
                    <a:pt x="464820" y="88900"/>
                    <a:pt x="364490" y="0"/>
                    <a:pt x="242570" y="0"/>
                  </a:cubicBezTo>
                  <a:cubicBezTo>
                    <a:pt x="109220" y="0"/>
                    <a:pt x="0" y="107950"/>
                    <a:pt x="0" y="242570"/>
                  </a:cubicBezTo>
                  <a:cubicBezTo>
                    <a:pt x="0" y="377190"/>
                    <a:pt x="109220" y="485140"/>
                    <a:pt x="242570" y="485140"/>
                  </a:cubicBezTo>
                  <a:cubicBezTo>
                    <a:pt x="363220" y="485140"/>
                    <a:pt x="463550" y="396240"/>
                    <a:pt x="482600" y="280670"/>
                  </a:cubicBezTo>
                  <a:lnTo>
                    <a:pt x="10839580" y="280670"/>
                  </a:lnTo>
                  <a:cubicBezTo>
                    <a:pt x="10857360" y="396240"/>
                    <a:pt x="10958960" y="485140"/>
                    <a:pt x="11079610" y="485140"/>
                  </a:cubicBezTo>
                  <a:cubicBezTo>
                    <a:pt x="11214230" y="485140"/>
                    <a:pt x="11322180" y="375920"/>
                    <a:pt x="11322180" y="242570"/>
                  </a:cubicBezTo>
                  <a:cubicBezTo>
                    <a:pt x="11323450" y="107950"/>
                    <a:pt x="11214230" y="0"/>
                    <a:pt x="11079610" y="0"/>
                  </a:cubicBezTo>
                  <a:close/>
                  <a:moveTo>
                    <a:pt x="242570" y="408940"/>
                  </a:moveTo>
                  <a:cubicBezTo>
                    <a:pt x="151130" y="408940"/>
                    <a:pt x="76200" y="334010"/>
                    <a:pt x="76200" y="242570"/>
                  </a:cubicBezTo>
                  <a:cubicBezTo>
                    <a:pt x="76200" y="151130"/>
                    <a:pt x="151130" y="76200"/>
                    <a:pt x="242570" y="76200"/>
                  </a:cubicBezTo>
                  <a:cubicBezTo>
                    <a:pt x="334010" y="76200"/>
                    <a:pt x="410210" y="151130"/>
                    <a:pt x="410210" y="242570"/>
                  </a:cubicBezTo>
                  <a:cubicBezTo>
                    <a:pt x="410210" y="334010"/>
                    <a:pt x="335280" y="408940"/>
                    <a:pt x="242570" y="408940"/>
                  </a:cubicBezTo>
                  <a:close/>
                  <a:moveTo>
                    <a:pt x="11079611" y="408940"/>
                  </a:moveTo>
                  <a:cubicBezTo>
                    <a:pt x="10988170" y="408940"/>
                    <a:pt x="10913240" y="334010"/>
                    <a:pt x="10913240" y="242570"/>
                  </a:cubicBezTo>
                  <a:cubicBezTo>
                    <a:pt x="10913240" y="151130"/>
                    <a:pt x="10988170" y="76200"/>
                    <a:pt x="11079611" y="76200"/>
                  </a:cubicBezTo>
                  <a:cubicBezTo>
                    <a:pt x="11171050" y="76200"/>
                    <a:pt x="11245980" y="151130"/>
                    <a:pt x="11245980" y="242570"/>
                  </a:cubicBezTo>
                  <a:cubicBezTo>
                    <a:pt x="11245980" y="334010"/>
                    <a:pt x="11172320" y="408940"/>
                    <a:pt x="11079611" y="408940"/>
                  </a:cubicBezTo>
                  <a:close/>
                </a:path>
              </a:pathLst>
            </a:custGeom>
            <a:solidFill>
              <a:srgbClr val="191919"/>
            </a:solidFill>
            <a:ln>
              <a:noFill/>
            </a:ln>
          </p:spPr>
          <p:txBody>
            <a:bodyPr anchorCtr="0" anchor="ctr" bIns="45725" lIns="45725" spcFirstLastPara="1" rIns="45725" wrap="square" tIns="457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372fb979c34_0_34"/>
            <p:cNvSpPr/>
            <p:nvPr/>
          </p:nvSpPr>
          <p:spPr>
            <a:xfrm rot="-1796517">
              <a:off x="6694491" y="3708772"/>
              <a:ext cx="165725" cy="165725"/>
            </a:xfrm>
            <a:custGeom>
              <a:rect b="b" l="l" r="r" t="t"/>
              <a:pathLst>
                <a:path extrusionOk="0" h="459538" w="459538">
                  <a:moveTo>
                    <a:pt x="0" y="0"/>
                  </a:moveTo>
                  <a:lnTo>
                    <a:pt x="459538" y="0"/>
                  </a:lnTo>
                  <a:lnTo>
                    <a:pt x="459538" y="459538"/>
                  </a:lnTo>
                  <a:lnTo>
                    <a:pt x="0" y="45953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g372fb979c34_0_34"/>
            <p:cNvSpPr/>
            <p:nvPr/>
          </p:nvSpPr>
          <p:spPr>
            <a:xfrm rot="-1806392">
              <a:off x="6927938" y="4077739"/>
              <a:ext cx="158032" cy="158032"/>
            </a:xfrm>
            <a:custGeom>
              <a:rect b="b" l="l" r="r" t="t"/>
              <a:pathLst>
                <a:path extrusionOk="0" h="459538" w="459538">
                  <a:moveTo>
                    <a:pt x="0" y="0"/>
                  </a:moveTo>
                  <a:lnTo>
                    <a:pt x="459538" y="0"/>
                  </a:lnTo>
                  <a:lnTo>
                    <a:pt x="459538" y="459538"/>
                  </a:lnTo>
                  <a:lnTo>
                    <a:pt x="0" y="45953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372fb979c34_0_34"/>
            <p:cNvSpPr/>
            <p:nvPr/>
          </p:nvSpPr>
          <p:spPr>
            <a:xfrm rot="-1796517">
              <a:off x="6487179" y="3338452"/>
              <a:ext cx="165725" cy="165725"/>
            </a:xfrm>
            <a:custGeom>
              <a:rect b="b" l="l" r="r" t="t"/>
              <a:pathLst>
                <a:path extrusionOk="0" h="459538" w="459538">
                  <a:moveTo>
                    <a:pt x="0" y="0"/>
                  </a:moveTo>
                  <a:lnTo>
                    <a:pt x="459538" y="0"/>
                  </a:lnTo>
                  <a:lnTo>
                    <a:pt x="459538" y="459538"/>
                  </a:lnTo>
                  <a:lnTo>
                    <a:pt x="0" y="459538"/>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372fb979c34_0_34"/>
            <p:cNvSpPr/>
            <p:nvPr/>
          </p:nvSpPr>
          <p:spPr>
            <a:xfrm rot="-1806392">
              <a:off x="6284083" y="2984828"/>
              <a:ext cx="158032" cy="158032"/>
            </a:xfrm>
            <a:custGeom>
              <a:rect b="b" l="l" r="r" t="t"/>
              <a:pathLst>
                <a:path extrusionOk="0" h="459538" w="459538">
                  <a:moveTo>
                    <a:pt x="0" y="0"/>
                  </a:moveTo>
                  <a:lnTo>
                    <a:pt x="459538" y="0"/>
                  </a:lnTo>
                  <a:lnTo>
                    <a:pt x="459538" y="459537"/>
                  </a:lnTo>
                  <a:lnTo>
                    <a:pt x="0" y="45953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372fb979c34_0_34"/>
            <p:cNvSpPr/>
            <p:nvPr/>
          </p:nvSpPr>
          <p:spPr>
            <a:xfrm rot="-1790427">
              <a:off x="6040828" y="2558527"/>
              <a:ext cx="170854" cy="170854"/>
            </a:xfrm>
            <a:custGeom>
              <a:rect b="b" l="l" r="r" t="t"/>
              <a:pathLst>
                <a:path extrusionOk="0" h="459538" w="459538">
                  <a:moveTo>
                    <a:pt x="0" y="0"/>
                  </a:moveTo>
                  <a:lnTo>
                    <a:pt x="459538" y="0"/>
                  </a:lnTo>
                  <a:lnTo>
                    <a:pt x="459538" y="459538"/>
                  </a:lnTo>
                  <a:lnTo>
                    <a:pt x="0" y="45953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5" name="Google Shape;205;g372fb979c34_0_34"/>
            <p:cNvGrpSpPr/>
            <p:nvPr/>
          </p:nvGrpSpPr>
          <p:grpSpPr>
            <a:xfrm>
              <a:off x="4843657" y="2527965"/>
              <a:ext cx="2048996" cy="1794560"/>
              <a:chOff x="4691248" y="2487468"/>
              <a:chExt cx="2182104" cy="1911140"/>
            </a:xfrm>
          </p:grpSpPr>
          <p:sp>
            <p:nvSpPr>
              <p:cNvPr id="206" name="Google Shape;206;g372fb979c34_0_34"/>
              <p:cNvSpPr/>
              <p:nvPr/>
            </p:nvSpPr>
            <p:spPr>
              <a:xfrm>
                <a:off x="4920375" y="3679453"/>
                <a:ext cx="1724008" cy="333042"/>
              </a:xfrm>
              <a:custGeom>
                <a:rect b="b" l="l" r="r" t="t"/>
                <a:pathLst>
                  <a:path extrusionOk="0" h="1268730" w="6567650">
                    <a:moveTo>
                      <a:pt x="735330" y="0"/>
                    </a:moveTo>
                    <a:lnTo>
                      <a:pt x="0" y="1268730"/>
                    </a:lnTo>
                    <a:lnTo>
                      <a:pt x="6567650" y="1268730"/>
                    </a:lnTo>
                    <a:lnTo>
                      <a:pt x="5832320" y="0"/>
                    </a:lnTo>
                    <a:close/>
                  </a:path>
                </a:pathLst>
              </a:custGeom>
              <a:solidFill>
                <a:srgbClr val="2E3A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g372fb979c34_0_34"/>
              <p:cNvSpPr/>
              <p:nvPr/>
            </p:nvSpPr>
            <p:spPr>
              <a:xfrm>
                <a:off x="5340841" y="2938898"/>
                <a:ext cx="883364" cy="333042"/>
              </a:xfrm>
              <a:custGeom>
                <a:rect b="b" l="l" r="r" t="t"/>
                <a:pathLst>
                  <a:path extrusionOk="0" h="1268730" w="3365197">
                    <a:moveTo>
                      <a:pt x="735330" y="0"/>
                    </a:moveTo>
                    <a:lnTo>
                      <a:pt x="0" y="1268730"/>
                    </a:lnTo>
                    <a:lnTo>
                      <a:pt x="3365197" y="1268730"/>
                    </a:lnTo>
                    <a:lnTo>
                      <a:pt x="2629867" y="0"/>
                    </a:lnTo>
                    <a:close/>
                  </a:path>
                </a:pathLst>
              </a:custGeom>
              <a:solidFill>
                <a:srgbClr val="4AD3F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g372fb979c34_0_34"/>
              <p:cNvSpPr/>
              <p:nvPr/>
            </p:nvSpPr>
            <p:spPr>
              <a:xfrm>
                <a:off x="5127997" y="3312059"/>
                <a:ext cx="1308906" cy="333042"/>
              </a:xfrm>
              <a:custGeom>
                <a:rect b="b" l="l" r="r" t="t"/>
                <a:pathLst>
                  <a:path extrusionOk="0" h="1268730" w="4986307">
                    <a:moveTo>
                      <a:pt x="735330" y="0"/>
                    </a:moveTo>
                    <a:lnTo>
                      <a:pt x="0" y="1268730"/>
                    </a:lnTo>
                    <a:lnTo>
                      <a:pt x="4986307" y="1268730"/>
                    </a:lnTo>
                    <a:lnTo>
                      <a:pt x="4250977" y="0"/>
                    </a:lnTo>
                    <a:close/>
                  </a:path>
                </a:pathLst>
              </a:custGeom>
              <a:solidFill>
                <a:srgbClr val="04AF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372fb979c34_0_34"/>
              <p:cNvSpPr/>
              <p:nvPr/>
            </p:nvSpPr>
            <p:spPr>
              <a:xfrm>
                <a:off x="4691248" y="4065566"/>
                <a:ext cx="2182104" cy="333042"/>
              </a:xfrm>
              <a:custGeom>
                <a:rect b="b" l="l" r="r" t="t"/>
                <a:pathLst>
                  <a:path extrusionOk="0" h="1268730" w="8312779">
                    <a:moveTo>
                      <a:pt x="735330" y="0"/>
                    </a:moveTo>
                    <a:lnTo>
                      <a:pt x="0" y="1268730"/>
                    </a:lnTo>
                    <a:lnTo>
                      <a:pt x="8312779" y="1268730"/>
                    </a:lnTo>
                    <a:lnTo>
                      <a:pt x="7577449" y="0"/>
                    </a:lnTo>
                    <a:close/>
                  </a:path>
                </a:pathLst>
              </a:custGeom>
              <a:solidFill>
                <a:srgbClr val="1A1B4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372fb979c34_0_34"/>
              <p:cNvSpPr/>
              <p:nvPr/>
            </p:nvSpPr>
            <p:spPr>
              <a:xfrm>
                <a:off x="5546476" y="2487468"/>
                <a:ext cx="471332" cy="407703"/>
              </a:xfrm>
              <a:custGeom>
                <a:rect b="b" l="l" r="r" t="t"/>
                <a:pathLst>
                  <a:path extrusionOk="0" h="1418096" w="1639417">
                    <a:moveTo>
                      <a:pt x="0" y="0"/>
                    </a:moveTo>
                    <a:lnTo>
                      <a:pt x="1639417" y="0"/>
                    </a:lnTo>
                    <a:lnTo>
                      <a:pt x="1639417" y="1418096"/>
                    </a:lnTo>
                    <a:lnTo>
                      <a:pt x="0" y="1418096"/>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372fb979c34_0_34"/>
              <p:cNvSpPr/>
              <p:nvPr/>
            </p:nvSpPr>
            <p:spPr>
              <a:xfrm>
                <a:off x="5722071" y="4164896"/>
                <a:ext cx="129804" cy="129804"/>
              </a:xfrm>
              <a:custGeom>
                <a:rect b="b" l="l" r="r" t="t"/>
                <a:pathLst>
                  <a:path extrusionOk="0" h="451493" w="451493">
                    <a:moveTo>
                      <a:pt x="0" y="0"/>
                    </a:moveTo>
                    <a:lnTo>
                      <a:pt x="451493" y="0"/>
                    </a:lnTo>
                    <a:lnTo>
                      <a:pt x="451493" y="451493"/>
                    </a:lnTo>
                    <a:lnTo>
                      <a:pt x="0" y="451493"/>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g372fb979c34_0_34"/>
              <p:cNvSpPr/>
              <p:nvPr/>
            </p:nvSpPr>
            <p:spPr>
              <a:xfrm>
                <a:off x="5722057" y="3398417"/>
                <a:ext cx="129804" cy="129804"/>
              </a:xfrm>
              <a:custGeom>
                <a:rect b="b" l="l" r="r" t="t"/>
                <a:pathLst>
                  <a:path extrusionOk="0" h="451493" w="451493">
                    <a:moveTo>
                      <a:pt x="0" y="0"/>
                    </a:moveTo>
                    <a:lnTo>
                      <a:pt x="451493" y="0"/>
                    </a:lnTo>
                    <a:lnTo>
                      <a:pt x="451493" y="451493"/>
                    </a:lnTo>
                    <a:lnTo>
                      <a:pt x="0" y="451493"/>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372fb979c34_0_34"/>
              <p:cNvSpPr/>
              <p:nvPr/>
            </p:nvSpPr>
            <p:spPr>
              <a:xfrm>
                <a:off x="5717634" y="2683785"/>
                <a:ext cx="129804" cy="129804"/>
              </a:xfrm>
              <a:custGeom>
                <a:rect b="b" l="l" r="r" t="t"/>
                <a:pathLst>
                  <a:path extrusionOk="0" h="451493" w="451493">
                    <a:moveTo>
                      <a:pt x="0" y="0"/>
                    </a:moveTo>
                    <a:lnTo>
                      <a:pt x="451493" y="0"/>
                    </a:lnTo>
                    <a:lnTo>
                      <a:pt x="451493" y="451493"/>
                    </a:lnTo>
                    <a:lnTo>
                      <a:pt x="0" y="451493"/>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372fb979c34_0_34"/>
              <p:cNvSpPr/>
              <p:nvPr/>
            </p:nvSpPr>
            <p:spPr>
              <a:xfrm>
                <a:off x="5722071" y="3791022"/>
                <a:ext cx="129804" cy="129804"/>
              </a:xfrm>
              <a:custGeom>
                <a:rect b="b" l="l" r="r" t="t"/>
                <a:pathLst>
                  <a:path extrusionOk="0" h="451493" w="451493">
                    <a:moveTo>
                      <a:pt x="0" y="0"/>
                    </a:moveTo>
                    <a:lnTo>
                      <a:pt x="451493" y="0"/>
                    </a:lnTo>
                    <a:lnTo>
                      <a:pt x="451493" y="451493"/>
                    </a:lnTo>
                    <a:lnTo>
                      <a:pt x="0" y="451493"/>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372fb979c34_0_34"/>
              <p:cNvSpPr/>
              <p:nvPr/>
            </p:nvSpPr>
            <p:spPr>
              <a:xfrm>
                <a:off x="5722064" y="3039032"/>
                <a:ext cx="129804" cy="129804"/>
              </a:xfrm>
              <a:custGeom>
                <a:rect b="b" l="l" r="r" t="t"/>
                <a:pathLst>
                  <a:path extrusionOk="0" h="451493" w="451493">
                    <a:moveTo>
                      <a:pt x="0" y="0"/>
                    </a:moveTo>
                    <a:lnTo>
                      <a:pt x="451493" y="0"/>
                    </a:lnTo>
                    <a:lnTo>
                      <a:pt x="451493" y="451493"/>
                    </a:lnTo>
                    <a:lnTo>
                      <a:pt x="0" y="451493"/>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216" name="Google Shape;216;g372fb979c34_0_34"/>
          <p:cNvSpPr txBox="1"/>
          <p:nvPr/>
        </p:nvSpPr>
        <p:spPr>
          <a:xfrm>
            <a:off x="231050" y="4521188"/>
            <a:ext cx="4124100" cy="295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fr" sz="800">
                <a:solidFill>
                  <a:srgbClr val="1A1B47"/>
                </a:solidFill>
                <a:latin typeface="Raleway"/>
                <a:ea typeface="Raleway"/>
                <a:cs typeface="Raleway"/>
                <a:sym typeface="Raleway"/>
              </a:rPr>
              <a:t>Pyramide de Maslow</a:t>
            </a:r>
            <a:endParaRPr sz="1200">
              <a:solidFill>
                <a:srgbClr val="1A1B47"/>
              </a:solidFill>
              <a:latin typeface="Raleway"/>
              <a:ea typeface="Raleway"/>
              <a:cs typeface="Raleway"/>
              <a:sym typeface="Raleway"/>
            </a:endParaRPr>
          </a:p>
        </p:txBody>
      </p:sp>
      <p:pic>
        <p:nvPicPr>
          <p:cNvPr id="217" name="Google Shape;217;g372fb979c34_0_34" title="icônes pour présentation (4).png"/>
          <p:cNvPicPr preferRelativeResize="0"/>
          <p:nvPr/>
        </p:nvPicPr>
        <p:blipFill rotWithShape="1">
          <a:blip r:embed="rId16">
            <a:alphaModFix/>
          </a:blip>
          <a:srcRect b="7172" l="9711" r="68326" t="53483"/>
          <a:stretch/>
        </p:blipFill>
        <p:spPr>
          <a:xfrm>
            <a:off x="4249483" y="1014100"/>
            <a:ext cx="645034" cy="6500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3650e3c5c76_0_0"/>
          <p:cNvSpPr/>
          <p:nvPr/>
        </p:nvSpPr>
        <p:spPr>
          <a:xfrm>
            <a:off x="236250" y="329250"/>
            <a:ext cx="8671500" cy="44850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cxnSp>
        <p:nvCxnSpPr>
          <p:cNvPr id="223" name="Google Shape;223;g3650e3c5c76_0_0"/>
          <p:cNvCxnSpPr/>
          <p:nvPr/>
        </p:nvCxnSpPr>
        <p:spPr>
          <a:xfrm>
            <a:off x="4572000" y="1710475"/>
            <a:ext cx="0" cy="2930400"/>
          </a:xfrm>
          <a:prstGeom prst="straightConnector1">
            <a:avLst/>
          </a:prstGeom>
          <a:noFill/>
          <a:ln cap="flat" cmpd="sng" w="19050">
            <a:solidFill>
              <a:srgbClr val="2E3A8A"/>
            </a:solidFill>
            <a:prstDash val="solid"/>
            <a:round/>
            <a:headEnd len="med" w="med" type="none"/>
            <a:tailEnd len="med" w="med" type="none"/>
          </a:ln>
        </p:spPr>
      </p:cxnSp>
      <p:sp>
        <p:nvSpPr>
          <p:cNvPr id="224" name="Google Shape;224;g3650e3c5c76_0_0"/>
          <p:cNvSpPr txBox="1"/>
          <p:nvPr/>
        </p:nvSpPr>
        <p:spPr>
          <a:xfrm>
            <a:off x="4729575" y="1838402"/>
            <a:ext cx="4124100" cy="2789100"/>
          </a:xfrm>
          <a:prstGeom prst="rect">
            <a:avLst/>
          </a:prstGeom>
          <a:noFill/>
          <a:ln>
            <a:noFill/>
          </a:ln>
        </p:spPr>
        <p:txBody>
          <a:bodyPr anchorCtr="0" anchor="t" bIns="91425" lIns="91425" spcFirstLastPara="1" rIns="91425" wrap="square" tIns="91425">
            <a:spAutoFit/>
          </a:bodyPr>
          <a:lstStyle/>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Engagement</a:t>
            </a:r>
            <a:r>
              <a:rPr lang="fr" sz="1200">
                <a:solidFill>
                  <a:srgbClr val="1A1B47"/>
                </a:solidFill>
                <a:latin typeface="Raleway"/>
                <a:ea typeface="Raleway"/>
                <a:cs typeface="Raleway"/>
                <a:sym typeface="Raleway"/>
              </a:rPr>
              <a:t> : seulement </a:t>
            </a:r>
            <a:r>
              <a:rPr b="1" lang="fr" sz="1200">
                <a:solidFill>
                  <a:srgbClr val="04AFE3"/>
                </a:solidFill>
                <a:latin typeface="Raleway"/>
                <a:ea typeface="Raleway"/>
                <a:cs typeface="Raleway"/>
                <a:sym typeface="Raleway"/>
              </a:rPr>
              <a:t>13 % </a:t>
            </a:r>
            <a:r>
              <a:rPr lang="fr" sz="1200">
                <a:solidFill>
                  <a:srgbClr val="1A1B47"/>
                </a:solidFill>
                <a:latin typeface="Raleway"/>
                <a:ea typeface="Raleway"/>
                <a:cs typeface="Raleway"/>
                <a:sym typeface="Raleway"/>
              </a:rPr>
              <a:t>des collaborateurs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en Europe sont engagés*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Management :</a:t>
            </a:r>
            <a:r>
              <a:rPr lang="fr" sz="1200">
                <a:solidFill>
                  <a:srgbClr val="1A1B47"/>
                </a:solidFill>
                <a:latin typeface="Raleway"/>
                <a:ea typeface="Raleway"/>
                <a:cs typeface="Raleway"/>
                <a:sym typeface="Raleway"/>
              </a:rPr>
              <a:t> influe pour</a:t>
            </a:r>
            <a:r>
              <a:rPr b="1" lang="fr" sz="1200">
                <a:solidFill>
                  <a:srgbClr val="04AFE3"/>
                </a:solidFill>
                <a:latin typeface="Raleway"/>
                <a:ea typeface="Raleway"/>
                <a:cs typeface="Raleway"/>
                <a:sym typeface="Raleway"/>
              </a:rPr>
              <a:t> 70%</a:t>
            </a:r>
            <a:r>
              <a:rPr lang="fr" sz="1200">
                <a:solidFill>
                  <a:srgbClr val="1A1B47"/>
                </a:solidFill>
                <a:latin typeface="Raleway"/>
                <a:ea typeface="Raleway"/>
                <a:cs typeface="Raleway"/>
                <a:sym typeface="Raleway"/>
              </a:rPr>
              <a:t>  l’engagement*,</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des collaborateurs mais souvent sont eux mêmes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en quiet quitting</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Transformation : ⅔</a:t>
            </a:r>
            <a:r>
              <a:rPr lang="fr" sz="1200">
                <a:solidFill>
                  <a:srgbClr val="1A1B47"/>
                </a:solidFill>
                <a:latin typeface="Raleway"/>
                <a:ea typeface="Raleway"/>
                <a:cs typeface="Raleway"/>
                <a:sym typeface="Raleway"/>
              </a:rPr>
              <a:t> des projets de transformation n’atteignent pas leur objectifs faute d’engagement</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lang="fr" sz="1200">
                <a:solidFill>
                  <a:srgbClr val="1A1B47"/>
                </a:solidFill>
                <a:latin typeface="Raleway"/>
                <a:ea typeface="Raleway"/>
                <a:cs typeface="Raleway"/>
                <a:sym typeface="Raleway"/>
              </a:rPr>
              <a:t>des équipes*</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50 %</a:t>
            </a:r>
            <a:r>
              <a:rPr lang="fr" sz="1200">
                <a:solidFill>
                  <a:srgbClr val="1A1B47"/>
                </a:solidFill>
                <a:latin typeface="Raleway"/>
                <a:ea typeface="Raleway"/>
                <a:cs typeface="Raleway"/>
                <a:sym typeface="Raleway"/>
              </a:rPr>
              <a:t> des recrutements échouent dans la 1ère année*</a:t>
            </a:r>
            <a:endParaRPr sz="1200">
              <a:solidFill>
                <a:srgbClr val="1A1B47"/>
              </a:solidFill>
              <a:latin typeface="Raleway"/>
              <a:ea typeface="Raleway"/>
              <a:cs typeface="Raleway"/>
              <a:sym typeface="Raleway"/>
            </a:endParaRPr>
          </a:p>
          <a:p>
            <a:pPr indent="0" lvl="0" marL="0" rtl="0" algn="l">
              <a:lnSpc>
                <a:spcPct val="90000"/>
              </a:lnSpc>
              <a:spcBef>
                <a:spcPts val="0"/>
              </a:spcBef>
              <a:spcAft>
                <a:spcPts val="0"/>
              </a:spcAft>
              <a:buNone/>
            </a:pPr>
            <a:r>
              <a:rPr lang="fr" sz="800">
                <a:solidFill>
                  <a:srgbClr val="1A1B47"/>
                </a:solidFill>
                <a:latin typeface="Raleway"/>
                <a:ea typeface="Raleway"/>
                <a:cs typeface="Raleway"/>
                <a:sym typeface="Raleway"/>
              </a:rPr>
              <a:t>*Source Gallup - étude 2023</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t/>
            </a:r>
            <a:endParaRPr sz="1200">
              <a:solidFill>
                <a:srgbClr val="1A1B47"/>
              </a:solidFill>
              <a:latin typeface="Raleway"/>
              <a:ea typeface="Raleway"/>
              <a:cs typeface="Raleway"/>
              <a:sym typeface="Raleway"/>
            </a:endParaRPr>
          </a:p>
          <a:p>
            <a:pPr indent="0" lvl="0" marL="72000" marR="0" rtl="0" algn="l">
              <a:lnSpc>
                <a:spcPct val="90000"/>
              </a:lnSpc>
              <a:spcBef>
                <a:spcPts val="0"/>
              </a:spcBef>
              <a:spcAft>
                <a:spcPts val="0"/>
              </a:spcAft>
              <a:buNone/>
            </a:pPr>
            <a:r>
              <a:rPr b="1" lang="fr" sz="1200">
                <a:solidFill>
                  <a:srgbClr val="04AFE3"/>
                </a:solidFill>
                <a:latin typeface="Raleway"/>
                <a:ea typeface="Raleway"/>
                <a:cs typeface="Raleway"/>
                <a:sym typeface="Raleway"/>
              </a:rPr>
              <a:t>75% </a:t>
            </a:r>
            <a:r>
              <a:rPr lang="fr" sz="1200">
                <a:solidFill>
                  <a:srgbClr val="1A1B47"/>
                </a:solidFill>
                <a:latin typeface="Raleway"/>
                <a:ea typeface="Raleway"/>
                <a:cs typeface="Raleway"/>
                <a:sym typeface="Raleway"/>
              </a:rPr>
              <a:t>des projets échouent par un manque d’alignement et d'implication des dirigeants</a:t>
            </a:r>
            <a:endParaRPr sz="1200">
              <a:solidFill>
                <a:srgbClr val="1A1B47"/>
              </a:solidFill>
              <a:latin typeface="Raleway"/>
              <a:ea typeface="Raleway"/>
              <a:cs typeface="Raleway"/>
              <a:sym typeface="Raleway"/>
            </a:endParaRPr>
          </a:p>
        </p:txBody>
      </p:sp>
      <p:sp>
        <p:nvSpPr>
          <p:cNvPr id="225" name="Google Shape;225;g3650e3c5c76_0_0"/>
          <p:cNvSpPr txBox="1"/>
          <p:nvPr/>
        </p:nvSpPr>
        <p:spPr>
          <a:xfrm>
            <a:off x="656946" y="1197100"/>
            <a:ext cx="3378300" cy="508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fr" sz="1500">
                <a:solidFill>
                  <a:srgbClr val="2E3A8A"/>
                </a:solidFill>
                <a:latin typeface="Raleway"/>
                <a:ea typeface="Raleway"/>
                <a:cs typeface="Raleway"/>
                <a:sym typeface="Raleway"/>
              </a:rPr>
              <a:t>Aujourd’hui, on </a:t>
            </a:r>
            <a:r>
              <a:rPr b="1" lang="fr" sz="1500">
                <a:solidFill>
                  <a:srgbClr val="04AFE3"/>
                </a:solidFill>
                <a:latin typeface="Raleway"/>
                <a:ea typeface="Raleway"/>
                <a:cs typeface="Raleway"/>
                <a:sym typeface="Raleway"/>
              </a:rPr>
              <a:t>accompagne</a:t>
            </a:r>
            <a:r>
              <a:rPr b="1" lang="fr" sz="1500">
                <a:solidFill>
                  <a:srgbClr val="2E3A8A"/>
                </a:solidFill>
                <a:latin typeface="Raleway"/>
                <a:ea typeface="Raleway"/>
                <a:cs typeface="Raleway"/>
                <a:sym typeface="Raleway"/>
              </a:rPr>
              <a:t> les </a:t>
            </a:r>
            <a:r>
              <a:rPr b="1" lang="fr" sz="1500">
                <a:solidFill>
                  <a:srgbClr val="04AFE3"/>
                </a:solidFill>
                <a:latin typeface="Raleway"/>
                <a:ea typeface="Raleway"/>
                <a:cs typeface="Raleway"/>
                <a:sym typeface="Raleway"/>
              </a:rPr>
              <a:t>talents</a:t>
            </a:r>
            <a:r>
              <a:rPr b="1" lang="fr" sz="1500">
                <a:solidFill>
                  <a:srgbClr val="2E3A8A"/>
                </a:solidFill>
                <a:latin typeface="Raleway"/>
                <a:ea typeface="Raleway"/>
                <a:cs typeface="Raleway"/>
                <a:sym typeface="Raleway"/>
              </a:rPr>
              <a:t> dans l’entreprise par :</a:t>
            </a:r>
            <a:endParaRPr b="1" sz="1500">
              <a:solidFill>
                <a:srgbClr val="04AFE3"/>
              </a:solidFill>
              <a:latin typeface="Raleway"/>
              <a:ea typeface="Raleway"/>
              <a:cs typeface="Raleway"/>
              <a:sym typeface="Raleway"/>
            </a:endParaRPr>
          </a:p>
        </p:txBody>
      </p:sp>
      <p:sp>
        <p:nvSpPr>
          <p:cNvPr id="226" name="Google Shape;226;g3650e3c5c76_0_0"/>
          <p:cNvSpPr txBox="1"/>
          <p:nvPr/>
        </p:nvSpPr>
        <p:spPr>
          <a:xfrm>
            <a:off x="5141400" y="1197100"/>
            <a:ext cx="3378300" cy="508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fr" sz="1500">
                <a:solidFill>
                  <a:srgbClr val="2E3A8A"/>
                </a:solidFill>
                <a:latin typeface="Raleway"/>
                <a:ea typeface="Raleway"/>
                <a:cs typeface="Raleway"/>
                <a:sym typeface="Raleway"/>
              </a:rPr>
              <a:t>L’entreprise en recherche</a:t>
            </a:r>
            <a:endParaRPr b="1" sz="1500">
              <a:solidFill>
                <a:srgbClr val="2E3A8A"/>
              </a:solidFill>
              <a:latin typeface="Raleway"/>
              <a:ea typeface="Raleway"/>
              <a:cs typeface="Raleway"/>
              <a:sym typeface="Raleway"/>
            </a:endParaRPr>
          </a:p>
          <a:p>
            <a:pPr indent="0" lvl="0" marL="0" rtl="0" algn="ctr">
              <a:spcBef>
                <a:spcPts val="0"/>
              </a:spcBef>
              <a:spcAft>
                <a:spcPts val="0"/>
              </a:spcAft>
              <a:buNone/>
            </a:pPr>
            <a:r>
              <a:rPr b="1" lang="fr" sz="1500">
                <a:solidFill>
                  <a:srgbClr val="2E3A8A"/>
                </a:solidFill>
                <a:latin typeface="Raleway"/>
                <a:ea typeface="Raleway"/>
                <a:cs typeface="Raleway"/>
                <a:sym typeface="Raleway"/>
              </a:rPr>
              <a:t>d’une </a:t>
            </a:r>
            <a:r>
              <a:rPr b="1" lang="fr" sz="1500">
                <a:solidFill>
                  <a:srgbClr val="04AFE3"/>
                </a:solidFill>
                <a:latin typeface="Raleway"/>
                <a:ea typeface="Raleway"/>
                <a:cs typeface="Raleway"/>
                <a:sym typeface="Raleway"/>
              </a:rPr>
              <a:t>performance durable</a:t>
            </a:r>
            <a:endParaRPr b="1" sz="1500">
              <a:solidFill>
                <a:srgbClr val="04AFE3"/>
              </a:solidFill>
              <a:latin typeface="Raleway"/>
              <a:ea typeface="Raleway"/>
              <a:cs typeface="Raleway"/>
              <a:sym typeface="Raleway"/>
            </a:endParaRPr>
          </a:p>
        </p:txBody>
      </p:sp>
      <p:pic>
        <p:nvPicPr>
          <p:cNvPr id="227" name="Google Shape;227;g3650e3c5c76_0_0" title="icônes pour présentation (2).png"/>
          <p:cNvPicPr preferRelativeResize="0"/>
          <p:nvPr/>
        </p:nvPicPr>
        <p:blipFill rotWithShape="1">
          <a:blip r:embed="rId3">
            <a:alphaModFix/>
          </a:blip>
          <a:srcRect b="64088" l="76903" r="1856" t="3124"/>
          <a:stretch/>
        </p:blipFill>
        <p:spPr>
          <a:xfrm>
            <a:off x="8045587" y="4050424"/>
            <a:ext cx="748608" cy="650001"/>
          </a:xfrm>
          <a:prstGeom prst="rect">
            <a:avLst/>
          </a:prstGeom>
          <a:noFill/>
          <a:ln>
            <a:noFill/>
          </a:ln>
        </p:spPr>
      </p:pic>
      <p:sp>
        <p:nvSpPr>
          <p:cNvPr id="228" name="Google Shape;228;g3650e3c5c76_0_0"/>
          <p:cNvSpPr txBox="1"/>
          <p:nvPr/>
        </p:nvSpPr>
        <p:spPr>
          <a:xfrm>
            <a:off x="3567900" y="499700"/>
            <a:ext cx="2008200" cy="508800"/>
          </a:xfrm>
          <a:prstGeom prst="rect">
            <a:avLst/>
          </a:prstGeom>
          <a:noFill/>
          <a:ln>
            <a:noFill/>
          </a:ln>
        </p:spPr>
        <p:txBody>
          <a:bodyPr anchorCtr="0" anchor="b" bIns="91425" lIns="91425" spcFirstLastPara="1" rIns="91425" wrap="square" tIns="91425">
            <a:normAutofit fontScale="92500" lnSpcReduction="20000"/>
          </a:bodyPr>
          <a:lstStyle/>
          <a:p>
            <a:pPr indent="0" lvl="0" marL="0" rtl="0" algn="ctr">
              <a:spcBef>
                <a:spcPts val="0"/>
              </a:spcBef>
              <a:spcAft>
                <a:spcPts val="0"/>
              </a:spcAft>
              <a:buNone/>
            </a:pPr>
            <a:r>
              <a:rPr b="1" lang="fr" sz="2800">
                <a:solidFill>
                  <a:srgbClr val="04AFE3"/>
                </a:solidFill>
                <a:latin typeface="Raleway"/>
                <a:ea typeface="Raleway"/>
                <a:cs typeface="Raleway"/>
                <a:sym typeface="Raleway"/>
              </a:rPr>
              <a:t>Pourquoi ?</a:t>
            </a:r>
            <a:endParaRPr b="1" sz="2800">
              <a:solidFill>
                <a:srgbClr val="1A1B47"/>
              </a:solidFill>
              <a:latin typeface="Raleway"/>
              <a:ea typeface="Raleway"/>
              <a:cs typeface="Raleway"/>
              <a:sym typeface="Raleway"/>
            </a:endParaRPr>
          </a:p>
        </p:txBody>
      </p:sp>
      <p:grpSp>
        <p:nvGrpSpPr>
          <p:cNvPr id="229" name="Google Shape;229;g3650e3c5c76_0_0"/>
          <p:cNvGrpSpPr/>
          <p:nvPr/>
        </p:nvGrpSpPr>
        <p:grpSpPr>
          <a:xfrm>
            <a:off x="214092" y="2199150"/>
            <a:ext cx="4416407" cy="1901236"/>
            <a:chOff x="214092" y="2199150"/>
            <a:chExt cx="4416407" cy="1901236"/>
          </a:xfrm>
        </p:grpSpPr>
        <p:sp>
          <p:nvSpPr>
            <p:cNvPr id="230" name="Google Shape;230;g3650e3c5c76_0_0"/>
            <p:cNvSpPr txBox="1"/>
            <p:nvPr/>
          </p:nvSpPr>
          <p:spPr>
            <a:xfrm>
              <a:off x="214092" y="3546287"/>
              <a:ext cx="23739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lang="fr" sz="1200">
                  <a:solidFill>
                    <a:srgbClr val="04AFE3"/>
                  </a:solidFill>
                  <a:latin typeface="Raleway"/>
                  <a:ea typeface="Raleway"/>
                  <a:cs typeface="Raleway"/>
                  <a:sym typeface="Raleway"/>
                </a:rPr>
                <a:t>Les compétences</a:t>
              </a:r>
              <a:endParaRPr b="1" sz="1200">
                <a:solidFill>
                  <a:srgbClr val="04AFE3"/>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100"/>
                <a:buFont typeface="Arial"/>
                <a:buNone/>
              </a:pPr>
              <a:r>
                <a:rPr b="1" lang="fr" sz="1200">
                  <a:solidFill>
                    <a:srgbClr val="04AFE3"/>
                  </a:solidFill>
                  <a:latin typeface="Raleway"/>
                  <a:ea typeface="Raleway"/>
                  <a:cs typeface="Raleway"/>
                  <a:sym typeface="Raleway"/>
                </a:rPr>
                <a:t>techniques</a:t>
              </a:r>
              <a:endParaRPr b="1" i="0" sz="1200" u="none" cap="none" strike="noStrike">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lang="fr" sz="1200">
                  <a:solidFill>
                    <a:srgbClr val="1A1B47"/>
                  </a:solidFill>
                  <a:latin typeface="Raleway"/>
                  <a:ea typeface="Raleway"/>
                  <a:cs typeface="Raleway"/>
                  <a:sym typeface="Raleway"/>
                </a:rPr>
                <a:t>(hard skills)</a:t>
              </a:r>
              <a:endParaRPr b="0" i="0" sz="1200" cap="none" strike="noStrike">
                <a:solidFill>
                  <a:srgbClr val="1A1B47"/>
                </a:solidFill>
                <a:latin typeface="Raleway"/>
                <a:ea typeface="Raleway"/>
                <a:cs typeface="Raleway"/>
                <a:sym typeface="Raleway"/>
              </a:endParaRPr>
            </a:p>
          </p:txBody>
        </p:sp>
        <p:sp>
          <p:nvSpPr>
            <p:cNvPr id="231" name="Google Shape;231;g3650e3c5c76_0_0"/>
            <p:cNvSpPr txBox="1"/>
            <p:nvPr/>
          </p:nvSpPr>
          <p:spPr>
            <a:xfrm>
              <a:off x="1997699" y="3546287"/>
              <a:ext cx="26328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100"/>
                <a:buFont typeface="Arial"/>
                <a:buNone/>
              </a:pPr>
              <a:r>
                <a:rPr b="1" lang="fr" sz="1200">
                  <a:solidFill>
                    <a:srgbClr val="04AFE3"/>
                  </a:solidFill>
                  <a:latin typeface="Raleway"/>
                  <a:ea typeface="Raleway"/>
                  <a:cs typeface="Raleway"/>
                  <a:sym typeface="Raleway"/>
                </a:rPr>
                <a:t>Les compétences comportementales</a:t>
              </a:r>
              <a:endParaRPr b="1" i="0" sz="1200" u="none" cap="none" strike="noStrike">
                <a:solidFill>
                  <a:srgbClr val="2E3A8A"/>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900"/>
                <a:buFont typeface="Arial"/>
                <a:buNone/>
              </a:pPr>
              <a:r>
                <a:rPr lang="fr" sz="1200">
                  <a:solidFill>
                    <a:srgbClr val="1A1B47"/>
                  </a:solidFill>
                  <a:latin typeface="Raleway"/>
                  <a:ea typeface="Raleway"/>
                  <a:cs typeface="Raleway"/>
                  <a:sym typeface="Raleway"/>
                </a:rPr>
                <a:t>(soft skills)</a:t>
              </a:r>
              <a:endParaRPr b="0" i="0" sz="1200" u="none" cap="none" strike="noStrike">
                <a:solidFill>
                  <a:srgbClr val="1A1B47"/>
                </a:solidFill>
                <a:latin typeface="Raleway"/>
                <a:ea typeface="Raleway"/>
                <a:cs typeface="Raleway"/>
                <a:sym typeface="Raleway"/>
              </a:endParaRPr>
            </a:p>
          </p:txBody>
        </p:sp>
        <p:pic>
          <p:nvPicPr>
            <p:cNvPr id="232" name="Google Shape;232;g3650e3c5c76_0_0" title="icônes pour présentation (25).png"/>
            <p:cNvPicPr preferRelativeResize="0"/>
            <p:nvPr/>
          </p:nvPicPr>
          <p:blipFill rotWithShape="1">
            <a:blip r:embed="rId4">
              <a:alphaModFix/>
            </a:blip>
            <a:srcRect b="2285" l="24594" r="54898" t="55470"/>
            <a:stretch/>
          </p:blipFill>
          <p:spPr>
            <a:xfrm>
              <a:off x="819717" y="2199150"/>
              <a:ext cx="1162651" cy="1347125"/>
            </a:xfrm>
            <a:prstGeom prst="rect">
              <a:avLst/>
            </a:prstGeom>
            <a:noFill/>
            <a:ln>
              <a:noFill/>
            </a:ln>
          </p:spPr>
        </p:pic>
        <p:pic>
          <p:nvPicPr>
            <p:cNvPr id="233" name="Google Shape;233;g3650e3c5c76_0_0" title="icônes pour présentation (25).png"/>
            <p:cNvPicPr preferRelativeResize="0"/>
            <p:nvPr/>
          </p:nvPicPr>
          <p:blipFill rotWithShape="1">
            <a:blip r:embed="rId4">
              <a:alphaModFix/>
            </a:blip>
            <a:srcRect b="2803" l="60792" r="14613" t="55481"/>
            <a:stretch/>
          </p:blipFill>
          <p:spPr>
            <a:xfrm flipH="1">
              <a:off x="2672325" y="2260400"/>
              <a:ext cx="1283549" cy="1224626"/>
            </a:xfrm>
            <a:prstGeom prst="rect">
              <a:avLst/>
            </a:prstGeom>
            <a:noFill/>
            <a:ln>
              <a:noFill/>
            </a:ln>
          </p:spPr>
        </p:pic>
      </p:grpSp>
      <p:pic>
        <p:nvPicPr>
          <p:cNvPr id="234" name="Google Shape;234;g3650e3c5c76_0_0" title="Copie de Copie de MAP&amp;MATCH-LOGO-FINAL.png"/>
          <p:cNvPicPr preferRelativeResize="0"/>
          <p:nvPr/>
        </p:nvPicPr>
        <p:blipFill>
          <a:blip r:embed="rId5">
            <a:alphaModFix/>
          </a:blip>
          <a:stretch>
            <a:fillRect/>
          </a:stretch>
        </p:blipFill>
        <p:spPr>
          <a:xfrm>
            <a:off x="8026747" y="4812640"/>
            <a:ext cx="965473" cy="191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
          <p:cNvSpPr/>
          <p:nvPr/>
        </p:nvSpPr>
        <p:spPr>
          <a:xfrm>
            <a:off x="254121" y="912825"/>
            <a:ext cx="4034400" cy="39300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sp>
        <p:nvSpPr>
          <p:cNvPr id="240" name="Google Shape;240;p3"/>
          <p:cNvSpPr txBox="1"/>
          <p:nvPr>
            <p:ph idx="4294967295" type="title"/>
          </p:nvPr>
        </p:nvSpPr>
        <p:spPr>
          <a:xfrm>
            <a:off x="138900" y="271100"/>
            <a:ext cx="2008200" cy="508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Clr>
                <a:srgbClr val="03045E"/>
              </a:buClr>
              <a:buSzPct val="87301"/>
              <a:buFont typeface="Raleway ExtraBold"/>
              <a:buNone/>
            </a:pPr>
            <a:r>
              <a:rPr b="1" lang="fr">
                <a:solidFill>
                  <a:srgbClr val="04AFE3"/>
                </a:solidFill>
                <a:latin typeface="Raleway"/>
                <a:ea typeface="Raleway"/>
                <a:cs typeface="Raleway"/>
                <a:sym typeface="Raleway"/>
                <a:extLst>
                  <a:ext uri="http://customooxmlschemas.google.com/">
                    <go:slidesCustomData xmlns:go="http://customooxmlschemas.google.com/" textRoundtripDataId="0"/>
                  </a:ext>
                </a:extLst>
              </a:rPr>
              <a:t>Comment</a:t>
            </a:r>
            <a:r>
              <a:rPr b="1" lang="fr">
                <a:solidFill>
                  <a:srgbClr val="04AFE3"/>
                </a:solidFill>
                <a:latin typeface="Raleway"/>
                <a:ea typeface="Raleway"/>
                <a:cs typeface="Raleway"/>
                <a:sym typeface="Raleway"/>
              </a:rPr>
              <a:t> ?</a:t>
            </a:r>
            <a:endParaRPr b="1">
              <a:solidFill>
                <a:srgbClr val="1A1B47"/>
              </a:solidFill>
              <a:latin typeface="Raleway"/>
              <a:ea typeface="Raleway"/>
              <a:cs typeface="Raleway"/>
              <a:sym typeface="Raleway"/>
            </a:endParaRPr>
          </a:p>
        </p:txBody>
      </p:sp>
      <p:sp>
        <p:nvSpPr>
          <p:cNvPr id="241" name="Google Shape;241;p3"/>
          <p:cNvSpPr txBox="1"/>
          <p:nvPr/>
        </p:nvSpPr>
        <p:spPr>
          <a:xfrm>
            <a:off x="619071" y="1686770"/>
            <a:ext cx="3304500" cy="830100"/>
          </a:xfrm>
          <a:prstGeom prst="rect">
            <a:avLst/>
          </a:prstGeom>
          <a:noFill/>
          <a:ln>
            <a:noFill/>
          </a:ln>
        </p:spPr>
        <p:txBody>
          <a:bodyPr anchorCtr="0" anchor="ctr" bIns="34275" lIns="68575" spcFirstLastPara="1" rIns="68575" wrap="square" tIns="34275">
            <a:noAutofit/>
          </a:bodyPr>
          <a:lstStyle/>
          <a:p>
            <a:pPr indent="0" lvl="0" marL="0" marR="0" rtl="0" algn="ctr">
              <a:lnSpc>
                <a:spcPct val="80000"/>
              </a:lnSpc>
              <a:spcBef>
                <a:spcPts val="0"/>
              </a:spcBef>
              <a:spcAft>
                <a:spcPts val="0"/>
              </a:spcAft>
              <a:buClr>
                <a:srgbClr val="000000"/>
              </a:buClr>
              <a:buSzPts val="2000"/>
              <a:buFont typeface="Arial"/>
              <a:buNone/>
            </a:pPr>
            <a:r>
              <a:rPr b="0" i="0" lang="fr" sz="1900" u="none" cap="none" strike="noStrike">
                <a:solidFill>
                  <a:srgbClr val="03045E"/>
                </a:solidFill>
                <a:latin typeface="Raleway"/>
                <a:ea typeface="Raleway"/>
                <a:cs typeface="Raleway"/>
                <a:sym typeface="Raleway"/>
              </a:rPr>
              <a:t>En révélant et en activant</a:t>
            </a:r>
            <a:endParaRPr sz="1900">
              <a:solidFill>
                <a:srgbClr val="03045E"/>
              </a:solidFill>
              <a:latin typeface="Raleway"/>
              <a:ea typeface="Raleway"/>
              <a:cs typeface="Raleway"/>
              <a:sym typeface="Raleway"/>
            </a:endParaRPr>
          </a:p>
          <a:p>
            <a:pPr indent="0" lvl="0" marL="0" marR="0" rtl="0" algn="ctr">
              <a:lnSpc>
                <a:spcPct val="80000"/>
              </a:lnSpc>
              <a:spcBef>
                <a:spcPts val="0"/>
              </a:spcBef>
              <a:spcAft>
                <a:spcPts val="0"/>
              </a:spcAft>
              <a:buClr>
                <a:srgbClr val="000000"/>
              </a:buClr>
              <a:buSzPts val="2000"/>
              <a:buFont typeface="Arial"/>
              <a:buNone/>
            </a:pPr>
            <a:r>
              <a:rPr b="0" i="0" lang="fr" sz="1900" u="none" cap="none" strike="noStrike">
                <a:solidFill>
                  <a:srgbClr val="03045E"/>
                </a:solidFill>
                <a:latin typeface="Raleway"/>
                <a:ea typeface="Raleway"/>
                <a:cs typeface="Raleway"/>
                <a:sym typeface="Raleway"/>
              </a:rPr>
              <a:t>les </a:t>
            </a:r>
            <a:r>
              <a:rPr b="1" i="0" lang="fr" sz="1900" u="none" cap="none" strike="noStrike">
                <a:solidFill>
                  <a:srgbClr val="00B0F0"/>
                </a:solidFill>
                <a:latin typeface="Raleway"/>
                <a:ea typeface="Raleway"/>
                <a:cs typeface="Raleway"/>
                <a:sym typeface="Raleway"/>
              </a:rPr>
              <a:t>Energy Skills™</a:t>
            </a:r>
            <a:endParaRPr b="0" i="0" sz="2000" u="none" cap="none" strike="noStrike">
              <a:solidFill>
                <a:srgbClr val="03045E"/>
              </a:solidFill>
              <a:latin typeface="Raleway"/>
              <a:ea typeface="Raleway"/>
              <a:cs typeface="Raleway"/>
              <a:sym typeface="Raleway"/>
            </a:endParaRPr>
          </a:p>
        </p:txBody>
      </p:sp>
      <p:grpSp>
        <p:nvGrpSpPr>
          <p:cNvPr id="242" name="Google Shape;242;p3"/>
          <p:cNvGrpSpPr/>
          <p:nvPr/>
        </p:nvGrpSpPr>
        <p:grpSpPr>
          <a:xfrm>
            <a:off x="5372627" y="292292"/>
            <a:ext cx="2652890" cy="3774900"/>
            <a:chOff x="5154748" y="394646"/>
            <a:chExt cx="2652890" cy="3774900"/>
          </a:xfrm>
        </p:grpSpPr>
        <p:sp>
          <p:nvSpPr>
            <p:cNvPr id="243" name="Google Shape;243;p3"/>
            <p:cNvSpPr/>
            <p:nvPr/>
          </p:nvSpPr>
          <p:spPr>
            <a:xfrm rot="5400000">
              <a:off x="5924088" y="139580"/>
              <a:ext cx="1125900" cy="2453100"/>
            </a:xfrm>
            <a:prstGeom prst="chevron">
              <a:avLst>
                <a:gd fmla="val 47773" name="adj"/>
              </a:avLst>
            </a:prstGeom>
            <a:solidFill>
              <a:srgbClr val="4AD3F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44" name="Google Shape;244;p3"/>
            <p:cNvSpPr/>
            <p:nvPr/>
          </p:nvSpPr>
          <p:spPr>
            <a:xfrm rot="5400000">
              <a:off x="5924088" y="879791"/>
              <a:ext cx="1125900" cy="2453100"/>
            </a:xfrm>
            <a:prstGeom prst="chevron">
              <a:avLst>
                <a:gd fmla="val 47773" name="adj"/>
              </a:avLst>
            </a:prstGeom>
            <a:solidFill>
              <a:srgbClr val="04AFE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45" name="Google Shape;245;p3"/>
            <p:cNvSpPr/>
            <p:nvPr/>
          </p:nvSpPr>
          <p:spPr>
            <a:xfrm rot="5400000">
              <a:off x="5924088" y="1614073"/>
              <a:ext cx="1125900" cy="2453100"/>
            </a:xfrm>
            <a:prstGeom prst="chevron">
              <a:avLst>
                <a:gd fmla="val 47773" name="adj"/>
              </a:avLst>
            </a:prstGeom>
            <a:solidFill>
              <a:srgbClr val="2E3A8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46" name="Google Shape;246;p3"/>
            <p:cNvSpPr/>
            <p:nvPr/>
          </p:nvSpPr>
          <p:spPr>
            <a:xfrm rot="5400000">
              <a:off x="5918563" y="2380046"/>
              <a:ext cx="1125900" cy="2453100"/>
            </a:xfrm>
            <a:prstGeom prst="chevron">
              <a:avLst>
                <a:gd fmla="val 47773" name="adj"/>
              </a:avLst>
            </a:prstGeom>
            <a:solidFill>
              <a:srgbClr val="1A1B4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47" name="Google Shape;247;p3"/>
            <p:cNvSpPr txBox="1"/>
            <p:nvPr/>
          </p:nvSpPr>
          <p:spPr>
            <a:xfrm>
              <a:off x="5154748" y="3546720"/>
              <a:ext cx="26433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
                <a:buFont typeface="Arial"/>
                <a:buNone/>
              </a:pPr>
              <a:r>
                <a:rPr b="1" i="0" lang="fr" sz="1500" u="none" cap="none" strike="noStrike">
                  <a:solidFill>
                    <a:schemeClr val="lt1"/>
                  </a:solidFill>
                  <a:latin typeface="Raleway"/>
                  <a:ea typeface="Raleway"/>
                  <a:cs typeface="Raleway"/>
                  <a:sym typeface="Raleway"/>
                </a:rPr>
                <a:t>Performance</a:t>
              </a:r>
              <a:endParaRPr b="1" i="0" sz="1500" u="none" cap="none" strike="noStrike">
                <a:solidFill>
                  <a:schemeClr val="lt1"/>
                </a:solidFill>
                <a:latin typeface="Raleway ExtraBold"/>
                <a:ea typeface="Raleway ExtraBold"/>
                <a:cs typeface="Raleway ExtraBold"/>
                <a:sym typeface="Raleway ExtraBold"/>
              </a:endParaRPr>
            </a:p>
          </p:txBody>
        </p:sp>
        <p:sp>
          <p:nvSpPr>
            <p:cNvPr id="248" name="Google Shape;248;p3"/>
            <p:cNvSpPr/>
            <p:nvPr/>
          </p:nvSpPr>
          <p:spPr>
            <a:xfrm>
              <a:off x="5408626" y="2006735"/>
              <a:ext cx="2226958" cy="396646"/>
            </a:xfrm>
            <a:custGeom>
              <a:rect b="b" l="l" r="r" t="t"/>
              <a:pathLst>
                <a:path extrusionOk="0" h="34893" w="34893">
                  <a:moveTo>
                    <a:pt x="1" y="1"/>
                  </a:moveTo>
                  <a:lnTo>
                    <a:pt x="1" y="34892"/>
                  </a:lnTo>
                  <a:lnTo>
                    <a:pt x="34892" y="34892"/>
                  </a:lnTo>
                  <a:lnTo>
                    <a:pt x="34892" y="1"/>
                  </a:lnTo>
                  <a:close/>
                </a:path>
              </a:pathLst>
            </a:custGeom>
            <a:noFill/>
            <a:ln>
              <a:noFill/>
            </a:ln>
          </p:spPr>
          <p:txBody>
            <a:bodyPr anchorCtr="0" anchor="ctr" bIns="91425" lIns="91425" spcFirstLastPara="1" rIns="91425" wrap="square" tIns="91425">
              <a:noAutofit/>
            </a:bodyPr>
            <a:lstStyle/>
            <a:p>
              <a:pPr indent="0" lvl="0" marL="0" marR="0" rtl="0" algn="ctr">
                <a:lnSpc>
                  <a:spcPct val="138000"/>
                </a:lnSpc>
                <a:spcBef>
                  <a:spcPts val="0"/>
                </a:spcBef>
                <a:spcAft>
                  <a:spcPts val="0"/>
                </a:spcAft>
                <a:buClr>
                  <a:srgbClr val="000000"/>
                </a:buClr>
                <a:buSzPts val="800"/>
                <a:buFont typeface="Arial"/>
                <a:buNone/>
              </a:pPr>
              <a:r>
                <a:rPr b="1" i="0" lang="fr" sz="1500" u="none" cap="none" strike="noStrike">
                  <a:solidFill>
                    <a:schemeClr val="lt1"/>
                  </a:solidFill>
                  <a:latin typeface="Raleway"/>
                  <a:ea typeface="Raleway"/>
                  <a:cs typeface="Raleway"/>
                  <a:sym typeface="Raleway"/>
                </a:rPr>
                <a:t>Engagement</a:t>
              </a:r>
              <a:endParaRPr b="0" i="0" sz="1500" u="none" cap="none" strike="noStrike">
                <a:solidFill>
                  <a:schemeClr val="lt1"/>
                </a:solidFill>
                <a:latin typeface="Arial"/>
                <a:ea typeface="Arial"/>
                <a:cs typeface="Arial"/>
                <a:sym typeface="Arial"/>
              </a:endParaRPr>
            </a:p>
          </p:txBody>
        </p:sp>
        <p:sp>
          <p:nvSpPr>
            <p:cNvPr id="249" name="Google Shape;249;p3"/>
            <p:cNvSpPr txBox="1"/>
            <p:nvPr/>
          </p:nvSpPr>
          <p:spPr>
            <a:xfrm>
              <a:off x="5652350" y="1263357"/>
              <a:ext cx="1669800" cy="350400"/>
            </a:xfrm>
            <a:prstGeom prst="rect">
              <a:avLst/>
            </a:prstGeom>
            <a:noFill/>
            <a:ln>
              <a:noFill/>
            </a:ln>
          </p:spPr>
          <p:txBody>
            <a:bodyPr anchorCtr="0" anchor="t" bIns="72850" lIns="72850" spcFirstLastPara="1" rIns="72850" wrap="square" tIns="72850">
              <a:noAutofit/>
            </a:bodyPr>
            <a:lstStyle/>
            <a:p>
              <a:pPr indent="0" lvl="0" marL="0" marR="0" rtl="0" algn="ctr">
                <a:lnSpc>
                  <a:spcPct val="115000"/>
                </a:lnSpc>
                <a:spcBef>
                  <a:spcPts val="0"/>
                </a:spcBef>
                <a:spcAft>
                  <a:spcPts val="1000"/>
                </a:spcAft>
                <a:buClr>
                  <a:srgbClr val="000000"/>
                </a:buClr>
                <a:buSzPts val="800"/>
                <a:buFont typeface="Arial"/>
                <a:buNone/>
              </a:pPr>
              <a:r>
                <a:rPr b="1" i="1" lang="fr" sz="2000" u="none" cap="none" strike="noStrike">
                  <a:solidFill>
                    <a:schemeClr val="lt1"/>
                  </a:solidFill>
                  <a:latin typeface="Raleway"/>
                  <a:ea typeface="Raleway"/>
                  <a:cs typeface="Raleway"/>
                  <a:sym typeface="Raleway"/>
                </a:rPr>
                <a:t>Énergie</a:t>
              </a:r>
              <a:endParaRPr b="1" i="0" sz="1400" u="none" cap="none" strike="noStrike">
                <a:solidFill>
                  <a:schemeClr val="lt1"/>
                </a:solidFill>
                <a:latin typeface="Raleway ExtraBold"/>
                <a:ea typeface="Raleway ExtraBold"/>
                <a:cs typeface="Raleway ExtraBold"/>
                <a:sym typeface="Raleway ExtraBold"/>
              </a:endParaRPr>
            </a:p>
          </p:txBody>
        </p:sp>
        <p:sp>
          <p:nvSpPr>
            <p:cNvPr id="250" name="Google Shape;250;p3"/>
            <p:cNvSpPr txBox="1"/>
            <p:nvPr/>
          </p:nvSpPr>
          <p:spPr>
            <a:xfrm>
              <a:off x="5164338" y="2745158"/>
              <a:ext cx="26433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
                <a:buFont typeface="Arial"/>
                <a:buNone/>
              </a:pPr>
              <a:r>
                <a:rPr b="1" i="0" lang="fr" sz="1500" u="none" cap="none" strike="noStrike">
                  <a:solidFill>
                    <a:schemeClr val="lt1"/>
                  </a:solidFill>
                  <a:latin typeface="Raleway"/>
                  <a:ea typeface="Raleway"/>
                  <a:cs typeface="Raleway"/>
                  <a:sym typeface="Raleway"/>
                </a:rPr>
                <a:t>Épanouissement</a:t>
              </a:r>
              <a:endParaRPr b="1" i="0" sz="1500" u="none" cap="none" strike="noStrike">
                <a:solidFill>
                  <a:schemeClr val="lt1"/>
                </a:solidFill>
                <a:latin typeface="Raleway"/>
                <a:ea typeface="Raleway"/>
                <a:cs typeface="Raleway"/>
                <a:sym typeface="Raleway"/>
              </a:endParaRPr>
            </a:p>
          </p:txBody>
        </p:sp>
        <p:grpSp>
          <p:nvGrpSpPr>
            <p:cNvPr id="251" name="Google Shape;251;p3"/>
            <p:cNvGrpSpPr/>
            <p:nvPr/>
          </p:nvGrpSpPr>
          <p:grpSpPr>
            <a:xfrm>
              <a:off x="5682865" y="441044"/>
              <a:ext cx="1581600" cy="766628"/>
              <a:chOff x="3767615" y="255942"/>
              <a:chExt cx="1581600" cy="766628"/>
            </a:xfrm>
          </p:grpSpPr>
          <p:sp>
            <p:nvSpPr>
              <p:cNvPr id="252" name="Google Shape;252;p3"/>
              <p:cNvSpPr/>
              <p:nvPr/>
            </p:nvSpPr>
            <p:spPr>
              <a:xfrm>
                <a:off x="3767615" y="255942"/>
                <a:ext cx="1581600" cy="502200"/>
              </a:xfrm>
              <a:prstGeom prst="rect">
                <a:avLst/>
              </a:prstGeom>
              <a:solidFill>
                <a:srgbClr val="85E2F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53" name="Google Shape;253;p3"/>
              <p:cNvSpPr/>
              <p:nvPr/>
            </p:nvSpPr>
            <p:spPr>
              <a:xfrm rot="5400000">
                <a:off x="4295392" y="106070"/>
                <a:ext cx="552900" cy="1280100"/>
              </a:xfrm>
              <a:prstGeom prst="homePlate">
                <a:avLst>
                  <a:gd fmla="val 48431" name="adj"/>
                </a:avLst>
              </a:prstGeom>
              <a:solidFill>
                <a:srgbClr val="86E1FD"/>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grpSp>
        <p:sp>
          <p:nvSpPr>
            <p:cNvPr id="254" name="Google Shape;254;p3"/>
            <p:cNvSpPr txBox="1"/>
            <p:nvPr/>
          </p:nvSpPr>
          <p:spPr>
            <a:xfrm>
              <a:off x="5164338" y="394646"/>
              <a:ext cx="2643300" cy="288000"/>
            </a:xfrm>
            <a:prstGeom prst="rect">
              <a:avLst/>
            </a:prstGeom>
            <a:noFill/>
            <a:ln>
              <a:noFill/>
            </a:ln>
          </p:spPr>
          <p:txBody>
            <a:bodyPr anchorCtr="0" anchor="t" bIns="72850" lIns="72850" spcFirstLastPara="1" rIns="72850" wrap="square" tIns="72850">
              <a:noAutofit/>
            </a:bodyPr>
            <a:lstStyle/>
            <a:p>
              <a:pPr indent="0" lvl="0" marL="0" marR="0" rtl="0" algn="ctr">
                <a:lnSpc>
                  <a:spcPct val="100000"/>
                </a:lnSpc>
                <a:spcBef>
                  <a:spcPts val="0"/>
                </a:spcBef>
                <a:spcAft>
                  <a:spcPts val="0"/>
                </a:spcAft>
                <a:buClr>
                  <a:srgbClr val="000000"/>
                </a:buClr>
                <a:buSzPts val="800"/>
                <a:buFont typeface="Arial"/>
                <a:buNone/>
              </a:pPr>
              <a:r>
                <a:rPr b="1" i="1" lang="fr" sz="2000" u="none" cap="none" strike="noStrike">
                  <a:solidFill>
                    <a:schemeClr val="lt1"/>
                  </a:solidFill>
                  <a:latin typeface="Raleway"/>
                  <a:ea typeface="Raleway"/>
                  <a:cs typeface="Raleway"/>
                  <a:sym typeface="Raleway"/>
                </a:rPr>
                <a:t>Plaisir</a:t>
              </a:r>
              <a:endParaRPr b="1" i="1" sz="2000" u="none" cap="none" strike="noStrike">
                <a:solidFill>
                  <a:schemeClr val="lt1"/>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800"/>
                <a:buFont typeface="Arial"/>
                <a:buNone/>
              </a:pPr>
              <a:r>
                <a:rPr b="1" i="1" lang="fr" sz="1300" u="none" cap="none" strike="noStrike">
                  <a:solidFill>
                    <a:schemeClr val="lt1"/>
                  </a:solidFill>
                  <a:latin typeface="Raleway"/>
                  <a:ea typeface="Raleway"/>
                  <a:cs typeface="Raleway"/>
                  <a:sym typeface="Raleway"/>
                </a:rPr>
                <a:t>(de faire)</a:t>
              </a:r>
              <a:endParaRPr b="1" i="1" sz="1300" u="none" cap="none" strike="noStrike">
                <a:solidFill>
                  <a:schemeClr val="lt1"/>
                </a:solidFill>
                <a:latin typeface="Raleway"/>
                <a:ea typeface="Raleway"/>
                <a:cs typeface="Raleway"/>
                <a:sym typeface="Raleway"/>
              </a:endParaRPr>
            </a:p>
          </p:txBody>
        </p:sp>
        <p:cxnSp>
          <p:nvCxnSpPr>
            <p:cNvPr id="255" name="Google Shape;255;p3"/>
            <p:cNvCxnSpPr/>
            <p:nvPr/>
          </p:nvCxnSpPr>
          <p:spPr>
            <a:xfrm flipH="1" rot="10800000">
              <a:off x="7010352" y="899415"/>
              <a:ext cx="316200" cy="134100"/>
            </a:xfrm>
            <a:prstGeom prst="straightConnector1">
              <a:avLst/>
            </a:prstGeom>
            <a:noFill/>
            <a:ln cap="flat" cmpd="sng" w="76200">
              <a:solidFill>
                <a:schemeClr val="lt1"/>
              </a:solidFill>
              <a:prstDash val="solid"/>
              <a:round/>
              <a:headEnd len="sm" w="sm" type="none"/>
              <a:tailEnd len="sm" w="sm" type="none"/>
            </a:ln>
          </p:spPr>
        </p:cxnSp>
        <p:cxnSp>
          <p:nvCxnSpPr>
            <p:cNvPr id="256" name="Google Shape;256;p3"/>
            <p:cNvCxnSpPr/>
            <p:nvPr/>
          </p:nvCxnSpPr>
          <p:spPr>
            <a:xfrm rot="10800000">
              <a:off x="5594802" y="872198"/>
              <a:ext cx="316200" cy="134100"/>
            </a:xfrm>
            <a:prstGeom prst="straightConnector1">
              <a:avLst/>
            </a:prstGeom>
            <a:noFill/>
            <a:ln cap="flat" cmpd="sng" w="76200">
              <a:solidFill>
                <a:schemeClr val="lt1"/>
              </a:solidFill>
              <a:prstDash val="solid"/>
              <a:round/>
              <a:headEnd len="sm" w="sm" type="none"/>
              <a:tailEnd len="sm" w="sm" type="none"/>
            </a:ln>
          </p:spPr>
        </p:cxnSp>
      </p:grpSp>
      <p:cxnSp>
        <p:nvCxnSpPr>
          <p:cNvPr id="257" name="Google Shape;257;p3"/>
          <p:cNvCxnSpPr/>
          <p:nvPr/>
        </p:nvCxnSpPr>
        <p:spPr>
          <a:xfrm flipH="1">
            <a:off x="5598533" y="3876147"/>
            <a:ext cx="579900" cy="524700"/>
          </a:xfrm>
          <a:prstGeom prst="straightConnector1">
            <a:avLst/>
          </a:prstGeom>
          <a:noFill/>
          <a:ln cap="flat" cmpd="sng" w="19050">
            <a:solidFill>
              <a:srgbClr val="191B48"/>
            </a:solidFill>
            <a:prstDash val="solid"/>
            <a:round/>
            <a:headEnd len="sm" w="sm" type="none"/>
            <a:tailEnd len="med" w="med" type="triangle"/>
          </a:ln>
        </p:spPr>
      </p:cxnSp>
      <p:cxnSp>
        <p:nvCxnSpPr>
          <p:cNvPr id="258" name="Google Shape;258;p3"/>
          <p:cNvCxnSpPr/>
          <p:nvPr/>
        </p:nvCxnSpPr>
        <p:spPr>
          <a:xfrm>
            <a:off x="7312331" y="3876147"/>
            <a:ext cx="579900" cy="524700"/>
          </a:xfrm>
          <a:prstGeom prst="straightConnector1">
            <a:avLst/>
          </a:prstGeom>
          <a:noFill/>
          <a:ln cap="flat" cmpd="sng" w="19050">
            <a:solidFill>
              <a:srgbClr val="191B48"/>
            </a:solidFill>
            <a:prstDash val="solid"/>
            <a:round/>
            <a:headEnd len="sm" w="sm" type="none"/>
            <a:tailEnd len="med" w="med" type="triangle"/>
          </a:ln>
        </p:spPr>
      </p:cxnSp>
      <p:grpSp>
        <p:nvGrpSpPr>
          <p:cNvPr id="259" name="Google Shape;259;p3"/>
          <p:cNvGrpSpPr/>
          <p:nvPr/>
        </p:nvGrpSpPr>
        <p:grpSpPr>
          <a:xfrm>
            <a:off x="4498059" y="4423108"/>
            <a:ext cx="1225711" cy="428100"/>
            <a:chOff x="2199188" y="4135531"/>
            <a:chExt cx="1225711" cy="428100"/>
          </a:xfrm>
        </p:grpSpPr>
        <p:sp>
          <p:nvSpPr>
            <p:cNvPr id="260" name="Google Shape;260;p3"/>
            <p:cNvSpPr/>
            <p:nvPr/>
          </p:nvSpPr>
          <p:spPr>
            <a:xfrm>
              <a:off x="2199188" y="4135531"/>
              <a:ext cx="1223400" cy="428100"/>
            </a:xfrm>
            <a:prstGeom prst="rect">
              <a:avLst/>
            </a:prstGeom>
            <a:solidFill>
              <a:srgbClr val="191B4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61" name="Google Shape;261;p3"/>
            <p:cNvSpPr txBox="1"/>
            <p:nvPr/>
          </p:nvSpPr>
          <p:spPr>
            <a:xfrm>
              <a:off x="2201499" y="4149473"/>
              <a:ext cx="1223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800"/>
                <a:buFont typeface="Arial"/>
                <a:buNone/>
              </a:pPr>
              <a:r>
                <a:rPr b="1" i="0" lang="fr" sz="1400" u="none" cap="none" strike="noStrike">
                  <a:solidFill>
                    <a:schemeClr val="lt1"/>
                  </a:solidFill>
                  <a:latin typeface="Raleway"/>
                  <a:ea typeface="Raleway"/>
                  <a:cs typeface="Raleway"/>
                  <a:sym typeface="Raleway"/>
                </a:rPr>
                <a:t>Individuelle</a:t>
              </a:r>
              <a:endParaRPr b="1" i="0" sz="1400" u="none" cap="none" strike="noStrike">
                <a:solidFill>
                  <a:schemeClr val="lt1"/>
                </a:solidFill>
                <a:latin typeface="Raleway"/>
                <a:ea typeface="Raleway"/>
                <a:cs typeface="Raleway"/>
                <a:sym typeface="Raleway"/>
              </a:endParaRPr>
            </a:p>
          </p:txBody>
        </p:sp>
      </p:grpSp>
      <p:grpSp>
        <p:nvGrpSpPr>
          <p:cNvPr id="262" name="Google Shape;262;p3"/>
          <p:cNvGrpSpPr/>
          <p:nvPr/>
        </p:nvGrpSpPr>
        <p:grpSpPr>
          <a:xfrm>
            <a:off x="7692070" y="4423108"/>
            <a:ext cx="1224267" cy="428100"/>
            <a:chOff x="2198321" y="4135531"/>
            <a:chExt cx="1224267" cy="428100"/>
          </a:xfrm>
        </p:grpSpPr>
        <p:sp>
          <p:nvSpPr>
            <p:cNvPr id="263" name="Google Shape;263;p3"/>
            <p:cNvSpPr/>
            <p:nvPr/>
          </p:nvSpPr>
          <p:spPr>
            <a:xfrm>
              <a:off x="2199188" y="4135531"/>
              <a:ext cx="1223400" cy="428100"/>
            </a:xfrm>
            <a:prstGeom prst="rect">
              <a:avLst/>
            </a:prstGeom>
            <a:solidFill>
              <a:srgbClr val="191B4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Raleway"/>
                <a:ea typeface="Raleway"/>
                <a:cs typeface="Raleway"/>
                <a:sym typeface="Raleway"/>
              </a:endParaRPr>
            </a:p>
          </p:txBody>
        </p:sp>
        <p:sp>
          <p:nvSpPr>
            <p:cNvPr id="264" name="Google Shape;264;p3"/>
            <p:cNvSpPr txBox="1"/>
            <p:nvPr/>
          </p:nvSpPr>
          <p:spPr>
            <a:xfrm>
              <a:off x="2198321" y="4149473"/>
              <a:ext cx="1223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chemeClr val="dk1"/>
                </a:buClr>
                <a:buSzPts val="800"/>
                <a:buFont typeface="Arial"/>
                <a:buNone/>
              </a:pPr>
              <a:r>
                <a:rPr b="1" i="0" lang="fr" sz="1400" u="none" cap="none" strike="noStrike">
                  <a:solidFill>
                    <a:schemeClr val="lt1"/>
                  </a:solidFill>
                  <a:latin typeface="Raleway"/>
                  <a:ea typeface="Raleway"/>
                  <a:cs typeface="Raleway"/>
                  <a:sym typeface="Raleway"/>
                </a:rPr>
                <a:t>Collective</a:t>
              </a:r>
              <a:endParaRPr b="1" i="0" sz="1400" u="none" cap="none" strike="noStrike">
                <a:solidFill>
                  <a:schemeClr val="lt1"/>
                </a:solidFill>
                <a:latin typeface="Raleway"/>
                <a:ea typeface="Raleway"/>
                <a:cs typeface="Raleway"/>
                <a:sym typeface="Raleway"/>
              </a:endParaRPr>
            </a:p>
          </p:txBody>
        </p:sp>
      </p:grpSp>
      <p:pic>
        <p:nvPicPr>
          <p:cNvPr id="265" name="Google Shape;265;p3"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sp>
        <p:nvSpPr>
          <p:cNvPr id="266" name="Google Shape;266;p3"/>
          <p:cNvSpPr txBox="1"/>
          <p:nvPr/>
        </p:nvSpPr>
        <p:spPr>
          <a:xfrm>
            <a:off x="439071" y="3822150"/>
            <a:ext cx="36645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fr">
                <a:solidFill>
                  <a:srgbClr val="1A1B47"/>
                </a:solidFill>
                <a:latin typeface="Raleway"/>
                <a:ea typeface="Raleway"/>
                <a:cs typeface="Raleway"/>
                <a:sym typeface="Raleway"/>
              </a:rPr>
              <a:t>« Choisis un travail que tu aimes,</a:t>
            </a:r>
            <a:endParaRPr i="1">
              <a:solidFill>
                <a:srgbClr val="1A1B47"/>
              </a:solidFill>
              <a:latin typeface="Raleway"/>
              <a:ea typeface="Raleway"/>
              <a:cs typeface="Raleway"/>
              <a:sym typeface="Raleway"/>
            </a:endParaRPr>
          </a:p>
          <a:p>
            <a:pPr indent="0" lvl="0" marL="0" rtl="0" algn="ctr">
              <a:spcBef>
                <a:spcPts val="0"/>
              </a:spcBef>
              <a:spcAft>
                <a:spcPts val="0"/>
              </a:spcAft>
              <a:buNone/>
            </a:pPr>
            <a:r>
              <a:rPr i="1" lang="fr">
                <a:solidFill>
                  <a:srgbClr val="1A1B47"/>
                </a:solidFill>
                <a:latin typeface="Raleway"/>
                <a:ea typeface="Raleway"/>
                <a:cs typeface="Raleway"/>
                <a:sym typeface="Raleway"/>
              </a:rPr>
              <a:t>et tu n'auras pas à travailler un seul jour dans ta vie. » - Confucius</a:t>
            </a:r>
            <a:endParaRPr>
              <a:solidFill>
                <a:srgbClr val="1A1B47"/>
              </a:solidFill>
              <a:latin typeface="Raleway"/>
              <a:ea typeface="Raleway"/>
              <a:cs typeface="Raleway"/>
              <a:sym typeface="Raleway"/>
            </a:endParaRPr>
          </a:p>
        </p:txBody>
      </p:sp>
      <p:sp>
        <p:nvSpPr>
          <p:cNvPr id="267" name="Google Shape;267;p3"/>
          <p:cNvSpPr txBox="1"/>
          <p:nvPr/>
        </p:nvSpPr>
        <p:spPr>
          <a:xfrm>
            <a:off x="313371" y="2554713"/>
            <a:ext cx="39159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fr">
                <a:solidFill>
                  <a:srgbClr val="1A1B47"/>
                </a:solidFill>
                <a:latin typeface="Raleway"/>
                <a:ea typeface="Raleway"/>
                <a:cs typeface="Raleway"/>
                <a:sym typeface="Raleway"/>
              </a:rPr>
              <a:t>« Le succès d'une équipe ne vient pas</a:t>
            </a:r>
            <a:endParaRPr i="1">
              <a:solidFill>
                <a:srgbClr val="1A1B47"/>
              </a:solidFill>
              <a:latin typeface="Raleway"/>
              <a:ea typeface="Raleway"/>
              <a:cs typeface="Raleway"/>
              <a:sym typeface="Raleway"/>
            </a:endParaRPr>
          </a:p>
          <a:p>
            <a:pPr indent="0" lvl="0" marL="0" rtl="0" algn="ctr">
              <a:spcBef>
                <a:spcPts val="0"/>
              </a:spcBef>
              <a:spcAft>
                <a:spcPts val="0"/>
              </a:spcAft>
              <a:buNone/>
            </a:pPr>
            <a:r>
              <a:rPr i="1" lang="fr">
                <a:solidFill>
                  <a:srgbClr val="1A1B47"/>
                </a:solidFill>
                <a:latin typeface="Raleway"/>
                <a:ea typeface="Raleway"/>
                <a:cs typeface="Raleway"/>
                <a:sym typeface="Raleway"/>
              </a:rPr>
              <a:t>de l'individualité, mais de la capacité</a:t>
            </a:r>
            <a:endParaRPr i="1">
              <a:solidFill>
                <a:srgbClr val="1A1B47"/>
              </a:solidFill>
              <a:latin typeface="Raleway"/>
              <a:ea typeface="Raleway"/>
              <a:cs typeface="Raleway"/>
              <a:sym typeface="Raleway"/>
            </a:endParaRPr>
          </a:p>
          <a:p>
            <a:pPr indent="0" lvl="0" marL="0" rtl="0" algn="ctr">
              <a:spcBef>
                <a:spcPts val="0"/>
              </a:spcBef>
              <a:spcAft>
                <a:spcPts val="0"/>
              </a:spcAft>
              <a:buNone/>
            </a:pPr>
            <a:r>
              <a:rPr i="1" lang="fr">
                <a:solidFill>
                  <a:srgbClr val="1A1B47"/>
                </a:solidFill>
                <a:latin typeface="Raleway"/>
                <a:ea typeface="Raleway"/>
                <a:cs typeface="Raleway"/>
                <a:sym typeface="Raleway"/>
              </a:rPr>
              <a:t>de ses membres à travailler ensemble</a:t>
            </a:r>
            <a:endParaRPr i="1">
              <a:solidFill>
                <a:srgbClr val="1A1B47"/>
              </a:solidFill>
              <a:latin typeface="Raleway"/>
              <a:ea typeface="Raleway"/>
              <a:cs typeface="Raleway"/>
              <a:sym typeface="Raleway"/>
            </a:endParaRPr>
          </a:p>
          <a:p>
            <a:pPr indent="0" lvl="0" marL="0" rtl="0" algn="ctr">
              <a:spcBef>
                <a:spcPts val="0"/>
              </a:spcBef>
              <a:spcAft>
                <a:spcPts val="0"/>
              </a:spcAft>
              <a:buNone/>
            </a:pPr>
            <a:r>
              <a:rPr i="1" lang="fr">
                <a:solidFill>
                  <a:srgbClr val="1A1B47"/>
                </a:solidFill>
                <a:latin typeface="Raleway"/>
                <a:ea typeface="Raleway"/>
                <a:cs typeface="Raleway"/>
                <a:sym typeface="Raleway"/>
              </a:rPr>
              <a:t>et à se compléter mutuellement. »</a:t>
            </a:r>
            <a:endParaRPr i="1">
              <a:solidFill>
                <a:srgbClr val="1A1B47"/>
              </a:solidFill>
              <a:latin typeface="Raleway"/>
              <a:ea typeface="Raleway"/>
              <a:cs typeface="Raleway"/>
              <a:sym typeface="Raleway"/>
            </a:endParaRPr>
          </a:p>
          <a:p>
            <a:pPr indent="0" lvl="0" marL="0" rtl="0" algn="ctr">
              <a:spcBef>
                <a:spcPts val="0"/>
              </a:spcBef>
              <a:spcAft>
                <a:spcPts val="0"/>
              </a:spcAft>
              <a:buNone/>
            </a:pPr>
            <a:r>
              <a:rPr i="1" lang="fr">
                <a:solidFill>
                  <a:srgbClr val="1A1B47"/>
                </a:solidFill>
                <a:latin typeface="Raleway"/>
                <a:ea typeface="Raleway"/>
                <a:cs typeface="Raleway"/>
                <a:sym typeface="Raleway"/>
              </a:rPr>
              <a:t>- Anonyme</a:t>
            </a:r>
            <a:endParaRPr/>
          </a:p>
        </p:txBody>
      </p:sp>
      <p:pic>
        <p:nvPicPr>
          <p:cNvPr id="268" name="Google Shape;268;p3" title="icônes pour présentation (5).png"/>
          <p:cNvPicPr preferRelativeResize="0"/>
          <p:nvPr/>
        </p:nvPicPr>
        <p:blipFill rotWithShape="1">
          <a:blip r:embed="rId4">
            <a:alphaModFix/>
          </a:blip>
          <a:srcRect b="17179" l="78037" r="4947" t="51699"/>
          <a:stretch/>
        </p:blipFill>
        <p:spPr>
          <a:xfrm>
            <a:off x="3470519" y="1031258"/>
            <a:ext cx="707774" cy="7282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72fb979c34_0_274"/>
          <p:cNvSpPr txBox="1"/>
          <p:nvPr>
            <p:ph idx="4294967295" type="title"/>
          </p:nvPr>
        </p:nvSpPr>
        <p:spPr>
          <a:xfrm>
            <a:off x="-39596" y="271100"/>
            <a:ext cx="7957200" cy="5088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Clr>
                <a:srgbClr val="03045E"/>
              </a:buClr>
              <a:buSzPct val="87301"/>
              <a:buFont typeface="Raleway ExtraBold"/>
              <a:buNone/>
            </a:pPr>
            <a:r>
              <a:rPr b="1" lang="fr">
                <a:solidFill>
                  <a:srgbClr val="2E3A8A"/>
                </a:solidFill>
                <a:latin typeface="Raleway"/>
                <a:ea typeface="Raleway"/>
                <a:cs typeface="Raleway"/>
                <a:sym typeface="Raleway"/>
              </a:rPr>
              <a:t>Map &amp; Match, révèle la force des </a:t>
            </a:r>
            <a:r>
              <a:rPr b="1" lang="fr">
                <a:solidFill>
                  <a:srgbClr val="04AFE3"/>
                </a:solidFill>
                <a:latin typeface="Raleway"/>
                <a:ea typeface="Raleway"/>
                <a:cs typeface="Raleway"/>
                <a:sym typeface="Raleway"/>
              </a:rPr>
              <a:t>Energy Skills™</a:t>
            </a:r>
            <a:endParaRPr b="1">
              <a:solidFill>
                <a:srgbClr val="04AFE3"/>
              </a:solidFill>
              <a:latin typeface="Raleway"/>
              <a:ea typeface="Raleway"/>
              <a:cs typeface="Raleway"/>
              <a:sym typeface="Raleway"/>
            </a:endParaRPr>
          </a:p>
        </p:txBody>
      </p:sp>
      <p:sp>
        <p:nvSpPr>
          <p:cNvPr id="274" name="Google Shape;274;g372fb979c34_0_274"/>
          <p:cNvSpPr/>
          <p:nvPr/>
        </p:nvSpPr>
        <p:spPr>
          <a:xfrm>
            <a:off x="332250" y="998064"/>
            <a:ext cx="3676200" cy="26877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sp>
        <p:nvSpPr>
          <p:cNvPr id="275" name="Google Shape;275;g372fb979c34_0_274"/>
          <p:cNvSpPr/>
          <p:nvPr/>
        </p:nvSpPr>
        <p:spPr>
          <a:xfrm>
            <a:off x="5135548" y="998064"/>
            <a:ext cx="3676200" cy="2687700"/>
          </a:xfrm>
          <a:prstGeom prst="rect">
            <a:avLst/>
          </a:prstGeom>
          <a:no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pic>
        <p:nvPicPr>
          <p:cNvPr id="276" name="Google Shape;276;g372fb979c34_0_274"/>
          <p:cNvPicPr preferRelativeResize="0"/>
          <p:nvPr/>
        </p:nvPicPr>
        <p:blipFill rotWithShape="1">
          <a:blip r:embed="rId3">
            <a:alphaModFix/>
          </a:blip>
          <a:srcRect b="42136" l="0" r="51186" t="0"/>
          <a:stretch/>
        </p:blipFill>
        <p:spPr>
          <a:xfrm>
            <a:off x="963808" y="1799304"/>
            <a:ext cx="2413094" cy="1609049"/>
          </a:xfrm>
          <a:prstGeom prst="rect">
            <a:avLst/>
          </a:prstGeom>
          <a:noFill/>
          <a:ln>
            <a:noFill/>
          </a:ln>
          <a:effectLst>
            <a:outerShdw blurRad="57150" rotWithShape="0" algn="bl" dir="5400000" dist="19050">
              <a:srgbClr val="000000">
                <a:alpha val="49020"/>
              </a:srgbClr>
            </a:outerShdw>
          </a:effectLst>
        </p:spPr>
      </p:pic>
      <p:pic>
        <p:nvPicPr>
          <p:cNvPr id="277" name="Google Shape;277;g372fb979c34_0_274"/>
          <p:cNvPicPr preferRelativeResize="0"/>
          <p:nvPr/>
        </p:nvPicPr>
        <p:blipFill rotWithShape="1">
          <a:blip r:embed="rId3">
            <a:alphaModFix/>
          </a:blip>
          <a:srcRect b="0" l="51186" r="0" t="42136"/>
          <a:stretch/>
        </p:blipFill>
        <p:spPr>
          <a:xfrm>
            <a:off x="5707378" y="1774657"/>
            <a:ext cx="2532533" cy="1658343"/>
          </a:xfrm>
          <a:prstGeom prst="rect">
            <a:avLst/>
          </a:prstGeom>
          <a:noFill/>
          <a:ln>
            <a:noFill/>
          </a:ln>
          <a:effectLst>
            <a:outerShdw blurRad="57150" rotWithShape="0" algn="bl" dir="5400000" dist="19050">
              <a:srgbClr val="000000">
                <a:alpha val="49020"/>
              </a:srgbClr>
            </a:outerShdw>
          </a:effectLst>
        </p:spPr>
      </p:pic>
      <p:sp>
        <p:nvSpPr>
          <p:cNvPr id="278" name="Google Shape;278;g372fb979c34_0_274"/>
          <p:cNvSpPr txBox="1"/>
          <p:nvPr/>
        </p:nvSpPr>
        <p:spPr>
          <a:xfrm>
            <a:off x="424805" y="1102787"/>
            <a:ext cx="3491100" cy="6306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1000"/>
              </a:spcBef>
              <a:spcAft>
                <a:spcPts val="0"/>
              </a:spcAft>
              <a:buClr>
                <a:srgbClr val="000000"/>
              </a:buClr>
              <a:buSzPts val="1300"/>
              <a:buFont typeface="Arial"/>
              <a:buNone/>
            </a:pPr>
            <a:r>
              <a:rPr b="0" i="0" lang="fr" sz="1300" u="none" cap="none" strike="noStrike">
                <a:solidFill>
                  <a:srgbClr val="1E2253"/>
                </a:solidFill>
                <a:latin typeface="Raleway"/>
                <a:ea typeface="Raleway"/>
                <a:cs typeface="Raleway"/>
                <a:sym typeface="Raleway"/>
              </a:rPr>
              <a:t>Les outils présents sur le marché adressent le </a:t>
            </a:r>
            <a:r>
              <a:rPr b="1" i="0" lang="fr" sz="1300" u="none" cap="none" strike="noStrike">
                <a:solidFill>
                  <a:srgbClr val="1E2253"/>
                </a:solidFill>
                <a:latin typeface="Raleway"/>
                <a:ea typeface="Raleway"/>
                <a:cs typeface="Raleway"/>
                <a:sym typeface="Raleway"/>
              </a:rPr>
              <a:t>relationnel</a:t>
            </a:r>
            <a:r>
              <a:rPr b="0" i="0" lang="fr" sz="1300" u="none" cap="none" strike="noStrike">
                <a:solidFill>
                  <a:srgbClr val="1E2253"/>
                </a:solidFill>
                <a:latin typeface="Raleway"/>
                <a:ea typeface="Raleway"/>
                <a:cs typeface="Raleway"/>
                <a:sym typeface="Raleway"/>
              </a:rPr>
              <a:t> dans les équipes</a:t>
            </a:r>
            <a:endParaRPr b="1" i="0" sz="1300" u="none" cap="none" strike="noStrike">
              <a:solidFill>
                <a:srgbClr val="1E2253"/>
              </a:solidFill>
              <a:latin typeface="Raleway"/>
              <a:ea typeface="Raleway"/>
              <a:cs typeface="Raleway"/>
              <a:sym typeface="Raleway"/>
            </a:endParaRPr>
          </a:p>
        </p:txBody>
      </p:sp>
      <p:pic>
        <p:nvPicPr>
          <p:cNvPr id="279" name="Google Shape;279;g372fb979c34_0_274" title="Copie de Copie de MAP&amp;MATCH-LOGO-FINAL.png"/>
          <p:cNvPicPr preferRelativeResize="0"/>
          <p:nvPr/>
        </p:nvPicPr>
        <p:blipFill>
          <a:blip r:embed="rId4">
            <a:alphaModFix/>
          </a:blip>
          <a:stretch>
            <a:fillRect/>
          </a:stretch>
        </p:blipFill>
        <p:spPr>
          <a:xfrm>
            <a:off x="7950547" y="4888840"/>
            <a:ext cx="965473" cy="191875"/>
          </a:xfrm>
          <a:prstGeom prst="rect">
            <a:avLst/>
          </a:prstGeom>
          <a:noFill/>
          <a:ln>
            <a:noFill/>
          </a:ln>
        </p:spPr>
      </p:pic>
      <p:grpSp>
        <p:nvGrpSpPr>
          <p:cNvPr id="280" name="Google Shape;280;g372fb979c34_0_274"/>
          <p:cNvGrpSpPr/>
          <p:nvPr/>
        </p:nvGrpSpPr>
        <p:grpSpPr>
          <a:xfrm>
            <a:off x="5423240" y="1102787"/>
            <a:ext cx="3179098" cy="366585"/>
            <a:chOff x="5000922" y="1074450"/>
            <a:chExt cx="3179098" cy="366585"/>
          </a:xfrm>
        </p:grpSpPr>
        <p:grpSp>
          <p:nvGrpSpPr>
            <p:cNvPr id="281" name="Google Shape;281;g372fb979c34_0_274"/>
            <p:cNvGrpSpPr/>
            <p:nvPr/>
          </p:nvGrpSpPr>
          <p:grpSpPr>
            <a:xfrm>
              <a:off x="5000922" y="1074450"/>
              <a:ext cx="3179098" cy="313770"/>
              <a:chOff x="4905747" y="1074450"/>
              <a:chExt cx="3179098" cy="313770"/>
            </a:xfrm>
          </p:grpSpPr>
          <p:sp>
            <p:nvSpPr>
              <p:cNvPr id="282" name="Google Shape;282;g372fb979c34_0_274"/>
              <p:cNvSpPr txBox="1"/>
              <p:nvPr/>
            </p:nvSpPr>
            <p:spPr>
              <a:xfrm>
                <a:off x="5849845" y="1074450"/>
                <a:ext cx="2235000" cy="1668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300"/>
                  <a:buFont typeface="Arial"/>
                  <a:buNone/>
                </a:pPr>
                <a:r>
                  <a:rPr lang="fr" sz="1300">
                    <a:solidFill>
                      <a:srgbClr val="1E2253"/>
                    </a:solidFill>
                    <a:latin typeface="Raleway"/>
                    <a:ea typeface="Raleway"/>
                    <a:cs typeface="Raleway"/>
                    <a:sym typeface="Raleway"/>
                  </a:rPr>
                  <a:t>r</a:t>
                </a:r>
                <a:r>
                  <a:rPr b="0" i="0" lang="fr" sz="1300" u="none" cap="none" strike="noStrike">
                    <a:solidFill>
                      <a:srgbClr val="1E2253"/>
                    </a:solidFill>
                    <a:latin typeface="Raleway"/>
                    <a:ea typeface="Raleway"/>
                    <a:cs typeface="Raleway"/>
                    <a:sym typeface="Raleway"/>
                  </a:rPr>
                  <a:t>évèle la </a:t>
                </a:r>
                <a:r>
                  <a:rPr b="1" i="0" lang="fr" sz="1300" u="none" cap="none" strike="noStrike">
                    <a:solidFill>
                      <a:srgbClr val="1E2253"/>
                    </a:solidFill>
                    <a:latin typeface="Raleway"/>
                    <a:ea typeface="Raleway"/>
                    <a:cs typeface="Raleway"/>
                    <a:sym typeface="Raleway"/>
                  </a:rPr>
                  <a:t>complémentarité</a:t>
                </a:r>
                <a:endParaRPr b="0" i="0" sz="1300" u="none" cap="none" strike="noStrike">
                  <a:solidFill>
                    <a:srgbClr val="1E2253"/>
                  </a:solidFill>
                  <a:latin typeface="Raleway"/>
                  <a:ea typeface="Raleway"/>
                  <a:cs typeface="Raleway"/>
                  <a:sym typeface="Raleway"/>
                </a:endParaRPr>
              </a:p>
            </p:txBody>
          </p:sp>
          <p:pic>
            <p:nvPicPr>
              <p:cNvPr id="283" name="Google Shape;283;g372fb979c34_0_274" title="Copie de Copie de MAP&amp;MATCH-LOGO-FINAL.png"/>
              <p:cNvPicPr preferRelativeResize="0"/>
              <p:nvPr/>
            </p:nvPicPr>
            <p:blipFill rotWithShape="1">
              <a:blip r:embed="rId4">
                <a:alphaModFix/>
              </a:blip>
              <a:srcRect b="0" l="23809" r="0" t="0"/>
              <a:stretch/>
            </p:blipFill>
            <p:spPr>
              <a:xfrm>
                <a:off x="4905747" y="1136394"/>
                <a:ext cx="965473" cy="251825"/>
              </a:xfrm>
              <a:prstGeom prst="rect">
                <a:avLst/>
              </a:prstGeom>
              <a:noFill/>
              <a:ln>
                <a:noFill/>
              </a:ln>
            </p:spPr>
          </p:pic>
        </p:grpSp>
        <p:sp>
          <p:nvSpPr>
            <p:cNvPr id="284" name="Google Shape;284;g372fb979c34_0_274"/>
            <p:cNvSpPr txBox="1"/>
            <p:nvPr/>
          </p:nvSpPr>
          <p:spPr>
            <a:xfrm>
              <a:off x="5059578" y="1274235"/>
              <a:ext cx="3052800" cy="1668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300"/>
                <a:buFont typeface="Arial"/>
                <a:buNone/>
              </a:pPr>
              <a:r>
                <a:rPr b="0" i="0" lang="fr" sz="1300" u="none" cap="none" strike="noStrike">
                  <a:solidFill>
                    <a:srgbClr val="1E2253"/>
                  </a:solidFill>
                  <a:latin typeface="Raleway"/>
                  <a:ea typeface="Raleway"/>
                  <a:cs typeface="Raleway"/>
                  <a:sym typeface="Raleway"/>
                </a:rPr>
                <a:t>au sein de l’équipe</a:t>
              </a:r>
              <a:endParaRPr b="0" i="0" sz="1300" u="none" cap="none" strike="noStrike">
                <a:solidFill>
                  <a:srgbClr val="1E2253"/>
                </a:solidFill>
                <a:latin typeface="Raleway"/>
                <a:ea typeface="Raleway"/>
                <a:cs typeface="Raleway"/>
                <a:sym typeface="Raleway"/>
              </a:endParaRPr>
            </a:p>
          </p:txBody>
        </p:sp>
      </p:grpSp>
      <p:sp>
        <p:nvSpPr>
          <p:cNvPr id="285" name="Google Shape;285;g372fb979c34_0_274"/>
          <p:cNvSpPr/>
          <p:nvPr/>
        </p:nvSpPr>
        <p:spPr>
          <a:xfrm>
            <a:off x="332255" y="3679037"/>
            <a:ext cx="3676200" cy="508800"/>
          </a:xfrm>
          <a:prstGeom prst="rect">
            <a:avLst/>
          </a:prstGeom>
          <a:solidFill>
            <a:srgbClr val="2E3A8A"/>
          </a:solid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sp>
        <p:nvSpPr>
          <p:cNvPr id="286" name="Google Shape;286;g372fb979c34_0_274"/>
          <p:cNvSpPr/>
          <p:nvPr/>
        </p:nvSpPr>
        <p:spPr>
          <a:xfrm>
            <a:off x="5135545" y="3679037"/>
            <a:ext cx="3676200" cy="508800"/>
          </a:xfrm>
          <a:prstGeom prst="rect">
            <a:avLst/>
          </a:prstGeom>
          <a:solidFill>
            <a:srgbClr val="2E3A8A"/>
          </a:solidFill>
          <a:ln cap="flat" cmpd="sng" w="19050">
            <a:solidFill>
              <a:srgbClr val="2E3A8A"/>
            </a:solidFill>
            <a:prstDash val="solid"/>
            <a:round/>
            <a:headEnd len="sm" w="sm" type="none"/>
            <a:tailEnd len="sm" w="sm" type="none"/>
          </a:ln>
        </p:spPr>
        <p:txBody>
          <a:bodyPr anchorCtr="0" anchor="t" bIns="91425" lIns="91425" spcFirstLastPara="1" rIns="91425" wrap="square" tIns="91425">
            <a:noAutofit/>
          </a:bodyPr>
          <a:lstStyle/>
          <a:p>
            <a:pPr indent="0" lvl="0" marL="72000" marR="0" rtl="0" algn="l">
              <a:lnSpc>
                <a:spcPct val="90000"/>
              </a:lnSpc>
              <a:spcBef>
                <a:spcPts val="490"/>
              </a:spcBef>
              <a:spcAft>
                <a:spcPts val="0"/>
              </a:spcAft>
              <a:buNone/>
            </a:pPr>
            <a:r>
              <a:t/>
            </a:r>
            <a:endParaRPr sz="1200">
              <a:solidFill>
                <a:srgbClr val="1A1B47"/>
              </a:solidFill>
              <a:latin typeface="Raleway"/>
              <a:ea typeface="Raleway"/>
              <a:cs typeface="Raleway"/>
              <a:sym typeface="Raleway"/>
            </a:endParaRPr>
          </a:p>
        </p:txBody>
      </p:sp>
      <p:sp>
        <p:nvSpPr>
          <p:cNvPr id="287" name="Google Shape;287;g372fb979c34_0_274"/>
          <p:cNvSpPr txBox="1"/>
          <p:nvPr/>
        </p:nvSpPr>
        <p:spPr>
          <a:xfrm>
            <a:off x="846755" y="3710634"/>
            <a:ext cx="2647200" cy="400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chemeClr val="dk1"/>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L’ESPRIT D'ÉQUIPE</a:t>
            </a:r>
            <a:endParaRPr i="0" sz="1400" u="none" cap="none" strike="noStrike">
              <a:solidFill>
                <a:schemeClr val="lt1"/>
              </a:solidFill>
              <a:latin typeface="Raleway SemiBold"/>
              <a:ea typeface="Raleway SemiBold"/>
              <a:cs typeface="Raleway SemiBold"/>
              <a:sym typeface="Raleway SemiBold"/>
            </a:endParaRPr>
          </a:p>
          <a:p>
            <a:pPr indent="0" lvl="0" marL="0" marR="0" rtl="0" algn="ctr">
              <a:lnSpc>
                <a:spcPct val="100000"/>
              </a:lnSpc>
              <a:spcBef>
                <a:spcPts val="0"/>
              </a:spcBef>
              <a:spcAft>
                <a:spcPts val="0"/>
              </a:spcAft>
              <a:buClr>
                <a:schemeClr val="dk1"/>
              </a:buClr>
              <a:buSzPts val="1400"/>
              <a:buFont typeface="Arial"/>
              <a:buNone/>
            </a:pPr>
            <a:r>
              <a:rPr i="1" lang="fr" sz="1200" u="none" cap="none" strike="noStrike">
                <a:solidFill>
                  <a:schemeClr val="lt1"/>
                </a:solidFill>
                <a:latin typeface="Raleway SemiBold"/>
                <a:ea typeface="Raleway SemiBold"/>
                <a:cs typeface="Raleway SemiBold"/>
                <a:sym typeface="Raleway SemiBold"/>
              </a:rPr>
              <a:t>La  bonne entente dans le vestiaire</a:t>
            </a:r>
            <a:endParaRPr i="1" sz="1300" u="none" cap="none" strike="noStrike">
              <a:solidFill>
                <a:schemeClr val="lt1"/>
              </a:solidFill>
              <a:latin typeface="Raleway SemiBold"/>
              <a:ea typeface="Raleway SemiBold"/>
              <a:cs typeface="Raleway SemiBold"/>
              <a:sym typeface="Raleway SemiBold"/>
            </a:endParaRPr>
          </a:p>
        </p:txBody>
      </p:sp>
      <p:sp>
        <p:nvSpPr>
          <p:cNvPr id="288" name="Google Shape;288;g372fb979c34_0_274"/>
          <p:cNvSpPr txBox="1"/>
          <p:nvPr/>
        </p:nvSpPr>
        <p:spPr>
          <a:xfrm>
            <a:off x="5383045" y="3712525"/>
            <a:ext cx="3181200" cy="400200"/>
          </a:xfrm>
          <a:prstGeom prst="rect">
            <a:avLst/>
          </a:prstGeom>
          <a:noFill/>
          <a:ln>
            <a:noFill/>
          </a:ln>
        </p:spPr>
        <p:txBody>
          <a:bodyPr anchorCtr="0" anchor="t" bIns="0" lIns="0" spcFirstLastPara="1" rIns="0" wrap="square" tIns="0">
            <a:spAutoFit/>
          </a:bodyPr>
          <a:lstStyle/>
          <a:p>
            <a:pPr indent="0" lvl="0" marL="12700" marR="0" rtl="0" algn="ctr">
              <a:lnSpc>
                <a:spcPct val="100000"/>
              </a:lnSpc>
              <a:spcBef>
                <a:spcPts val="0"/>
              </a:spcBef>
              <a:spcAft>
                <a:spcPts val="0"/>
              </a:spcAft>
              <a:buClr>
                <a:schemeClr val="dk1"/>
              </a:buClr>
              <a:buSzPts val="1400"/>
              <a:buFont typeface="Arial"/>
              <a:buNone/>
            </a:pPr>
            <a:r>
              <a:rPr i="0" lang="fr" sz="1400" u="none" cap="none" strike="noStrike">
                <a:solidFill>
                  <a:schemeClr val="lt1"/>
                </a:solidFill>
                <a:latin typeface="Raleway SemiBold"/>
                <a:ea typeface="Raleway SemiBold"/>
                <a:cs typeface="Raleway SemiBold"/>
                <a:sym typeface="Raleway SemiBold"/>
              </a:rPr>
              <a:t>LA  CRÉATION DE VALEUR </a:t>
            </a:r>
            <a:endParaRPr i="0" sz="1400" u="none" cap="none" strike="noStrike">
              <a:solidFill>
                <a:schemeClr val="lt1"/>
              </a:solidFill>
              <a:latin typeface="Raleway SemiBold"/>
              <a:ea typeface="Raleway SemiBold"/>
              <a:cs typeface="Raleway SemiBold"/>
              <a:sym typeface="Raleway SemiBold"/>
            </a:endParaRPr>
          </a:p>
          <a:p>
            <a:pPr indent="0" lvl="0" marL="12700" marR="0" rtl="0" algn="ctr">
              <a:lnSpc>
                <a:spcPct val="100000"/>
              </a:lnSpc>
              <a:spcBef>
                <a:spcPts val="0"/>
              </a:spcBef>
              <a:spcAft>
                <a:spcPts val="0"/>
              </a:spcAft>
              <a:buClr>
                <a:schemeClr val="dk1"/>
              </a:buClr>
              <a:buSzPts val="1400"/>
              <a:buFont typeface="Arial"/>
              <a:buNone/>
            </a:pPr>
            <a:r>
              <a:rPr i="1" lang="fr" sz="1200" u="none" cap="none" strike="noStrike">
                <a:solidFill>
                  <a:schemeClr val="lt1"/>
                </a:solidFill>
                <a:latin typeface="Raleway SemiBold"/>
                <a:ea typeface="Raleway SemiBold"/>
                <a:cs typeface="Raleway SemiBold"/>
                <a:sym typeface="Raleway SemiBold"/>
              </a:rPr>
              <a:t>L’alchimie du collectif SUR LE TERRAIN</a:t>
            </a:r>
            <a:endParaRPr i="0" sz="1400" u="none" cap="none" strike="noStrike">
              <a:solidFill>
                <a:schemeClr val="lt1"/>
              </a:solidFill>
              <a:latin typeface="Raleway SemiBold"/>
              <a:ea typeface="Raleway SemiBold"/>
              <a:cs typeface="Raleway SemiBold"/>
              <a:sym typeface="Raleway SemiBold"/>
            </a:endParaRPr>
          </a:p>
        </p:txBody>
      </p:sp>
      <p:sp>
        <p:nvSpPr>
          <p:cNvPr id="289" name="Google Shape;289;g372fb979c34_0_274"/>
          <p:cNvSpPr/>
          <p:nvPr/>
        </p:nvSpPr>
        <p:spPr>
          <a:xfrm>
            <a:off x="3834929" y="1875512"/>
            <a:ext cx="1636200" cy="1247700"/>
          </a:xfrm>
          <a:prstGeom prst="rightArrow">
            <a:avLst>
              <a:gd fmla="val 50000" name="adj1"/>
              <a:gd fmla="val 50000" name="adj2"/>
            </a:avLst>
          </a:prstGeom>
          <a:solidFill>
            <a:schemeClr val="lt1"/>
          </a:solidFill>
          <a:ln cap="flat" cmpd="sng" w="19050">
            <a:solidFill>
              <a:srgbClr val="2E3A8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sz="1200">
                <a:solidFill>
                  <a:srgbClr val="2E3A8A"/>
                </a:solidFill>
                <a:latin typeface="Raleway SemiBold"/>
                <a:ea typeface="Raleway SemiBold"/>
                <a:cs typeface="Raleway SemiBold"/>
                <a:sym typeface="Raleway SemiBold"/>
              </a:rPr>
              <a:t>NÉCESSAIRE MAIS PAS SUFFISANT</a:t>
            </a:r>
            <a:endParaRPr sz="1200">
              <a:solidFill>
                <a:srgbClr val="2E3A8A"/>
              </a:solidFill>
              <a:latin typeface="Raleway SemiBold"/>
              <a:ea typeface="Raleway SemiBold"/>
              <a:cs typeface="Raleway SemiBold"/>
              <a:sym typeface="Raleway SemiBold"/>
            </a:endParaRPr>
          </a:p>
        </p:txBody>
      </p:sp>
      <p:sp>
        <p:nvSpPr>
          <p:cNvPr id="290" name="Google Shape;290;g372fb979c34_0_274"/>
          <p:cNvSpPr txBox="1"/>
          <p:nvPr/>
        </p:nvSpPr>
        <p:spPr>
          <a:xfrm>
            <a:off x="332255" y="4306297"/>
            <a:ext cx="8479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fr">
                <a:solidFill>
                  <a:srgbClr val="1A1B47"/>
                </a:solidFill>
                <a:latin typeface="Raleway"/>
                <a:ea typeface="Raleway"/>
                <a:cs typeface="Raleway"/>
                <a:sym typeface="Raleway"/>
              </a:rPr>
              <a:t>« Le talent permet de gagner des matchs mais le travail d’équipe et l’intelligence collective</a:t>
            </a:r>
            <a:endParaRPr i="1">
              <a:solidFill>
                <a:srgbClr val="1A1B47"/>
              </a:solidFill>
              <a:latin typeface="Raleway"/>
              <a:ea typeface="Raleway"/>
              <a:cs typeface="Raleway"/>
              <a:sym typeface="Raleway"/>
            </a:endParaRPr>
          </a:p>
          <a:p>
            <a:pPr indent="0" lvl="0" marL="0" rtl="0" algn="ctr">
              <a:spcBef>
                <a:spcPts val="0"/>
              </a:spcBef>
              <a:spcAft>
                <a:spcPts val="0"/>
              </a:spcAft>
              <a:buNone/>
            </a:pPr>
            <a:r>
              <a:rPr i="1" lang="fr">
                <a:solidFill>
                  <a:srgbClr val="1A1B47"/>
                </a:solidFill>
                <a:latin typeface="Raleway"/>
                <a:ea typeface="Raleway"/>
                <a:cs typeface="Raleway"/>
                <a:sym typeface="Raleway"/>
              </a:rPr>
              <a:t>permettent de gagner des championnats. » - Michael Jordan</a:t>
            </a:r>
            <a:endParaRPr/>
          </a:p>
        </p:txBody>
      </p:sp>
      <p:pic>
        <p:nvPicPr>
          <p:cNvPr id="291" name="Google Shape;291;g372fb979c34_0_274" title="icônes pour présentation (8).png"/>
          <p:cNvPicPr preferRelativeResize="0"/>
          <p:nvPr/>
        </p:nvPicPr>
        <p:blipFill rotWithShape="1">
          <a:blip r:embed="rId5">
            <a:alphaModFix/>
          </a:blip>
          <a:srcRect b="52937" l="77695" r="4410" t="8283"/>
          <a:stretch/>
        </p:blipFill>
        <p:spPr>
          <a:xfrm rot="1752531">
            <a:off x="8290838" y="116782"/>
            <a:ext cx="659437" cy="8038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2E3A8A"/>
        </a:solidFill>
      </p:bgPr>
    </p:bg>
    <p:spTree>
      <p:nvGrpSpPr>
        <p:cNvPr id="295" name="Shape 295"/>
        <p:cNvGrpSpPr/>
        <p:nvPr/>
      </p:nvGrpSpPr>
      <p:grpSpPr>
        <a:xfrm>
          <a:off x="0" y="0"/>
          <a:ext cx="0" cy="0"/>
          <a:chOff x="0" y="0"/>
          <a:chExt cx="0" cy="0"/>
        </a:xfrm>
      </p:grpSpPr>
      <p:sp>
        <p:nvSpPr>
          <p:cNvPr id="296" name="Google Shape;296;g372fb979c34_0_253"/>
          <p:cNvSpPr/>
          <p:nvPr/>
        </p:nvSpPr>
        <p:spPr>
          <a:xfrm>
            <a:off x="427800" y="385650"/>
            <a:ext cx="8288400" cy="437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97" name="Google Shape;297;g372fb979c34_0_253"/>
          <p:cNvSpPr txBox="1"/>
          <p:nvPr>
            <p:ph idx="4294967295" type="title"/>
          </p:nvPr>
        </p:nvSpPr>
        <p:spPr>
          <a:xfrm>
            <a:off x="522591" y="504894"/>
            <a:ext cx="8469000" cy="5088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Clr>
                <a:srgbClr val="03045E"/>
              </a:buClr>
              <a:buSzPct val="87301"/>
              <a:buFont typeface="Raleway ExtraBold"/>
              <a:buNone/>
            </a:pPr>
            <a:r>
              <a:rPr b="1" lang="fr">
                <a:solidFill>
                  <a:srgbClr val="2E3A8A"/>
                </a:solidFill>
                <a:latin typeface="Raleway"/>
                <a:ea typeface="Raleway"/>
                <a:cs typeface="Raleway"/>
                <a:sym typeface="Raleway"/>
              </a:rPr>
              <a:t>Le </a:t>
            </a:r>
            <a:r>
              <a:rPr b="1" lang="fr">
                <a:solidFill>
                  <a:srgbClr val="04AFE3"/>
                </a:solidFill>
                <a:latin typeface="Raleway"/>
                <a:ea typeface="Raleway"/>
                <a:cs typeface="Raleway"/>
                <a:sym typeface="Raleway"/>
              </a:rPr>
              <a:t>pitch</a:t>
            </a:r>
            <a:endParaRPr b="1">
              <a:solidFill>
                <a:srgbClr val="2E3A8A"/>
              </a:solidFill>
              <a:latin typeface="Raleway"/>
              <a:ea typeface="Raleway"/>
              <a:cs typeface="Raleway"/>
              <a:sym typeface="Raleway"/>
            </a:endParaRPr>
          </a:p>
        </p:txBody>
      </p:sp>
      <p:pic>
        <p:nvPicPr>
          <p:cNvPr id="298" name="Google Shape;298;g372fb979c34_0_253" title="Copie de Copie de MAP&amp;MATCH-LOGO-FINAL.png"/>
          <p:cNvPicPr preferRelativeResize="0"/>
          <p:nvPr/>
        </p:nvPicPr>
        <p:blipFill>
          <a:blip r:embed="rId3">
            <a:alphaModFix/>
          </a:blip>
          <a:stretch>
            <a:fillRect/>
          </a:stretch>
        </p:blipFill>
        <p:spPr>
          <a:xfrm>
            <a:off x="7950547" y="4888840"/>
            <a:ext cx="965473" cy="191875"/>
          </a:xfrm>
          <a:prstGeom prst="rect">
            <a:avLst/>
          </a:prstGeom>
          <a:noFill/>
          <a:ln>
            <a:noFill/>
          </a:ln>
        </p:spPr>
      </p:pic>
      <p:sp>
        <p:nvSpPr>
          <p:cNvPr id="299" name="Google Shape;299;g372fb979c34_0_253"/>
          <p:cNvSpPr txBox="1"/>
          <p:nvPr>
            <p:ph idx="4294967295" type="body"/>
          </p:nvPr>
        </p:nvSpPr>
        <p:spPr>
          <a:xfrm>
            <a:off x="547300" y="1394700"/>
            <a:ext cx="8038200" cy="32853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4500"/>
              <a:buNone/>
            </a:pPr>
            <a:r>
              <a:rPr lang="fr" sz="1200">
                <a:solidFill>
                  <a:srgbClr val="1A1B47"/>
                </a:solidFill>
                <a:latin typeface="Raleway SemiBold"/>
                <a:ea typeface="Raleway SemiBold"/>
                <a:cs typeface="Raleway SemiBold"/>
                <a:sym typeface="Raleway SemiBold"/>
              </a:rPr>
              <a:t>Map &amp; Match est une plateforme SaaS qui permet de réconcilier les moteurs d’engagement des collaborateurs avec les enjeux de l‘entreprise.</a:t>
            </a:r>
            <a:endParaRPr sz="1200">
              <a:solidFill>
                <a:srgbClr val="1A1B47"/>
              </a:solidFill>
              <a:latin typeface="Raleway SemiBold"/>
              <a:ea typeface="Raleway SemiBold"/>
              <a:cs typeface="Raleway SemiBold"/>
              <a:sym typeface="Raleway SemiBold"/>
            </a:endParaRPr>
          </a:p>
          <a:p>
            <a:pPr indent="0" lvl="0" marL="0" rtl="0" algn="just">
              <a:lnSpc>
                <a:spcPct val="100000"/>
              </a:lnSpc>
              <a:spcBef>
                <a:spcPts val="0"/>
              </a:spcBef>
              <a:spcAft>
                <a:spcPts val="0"/>
              </a:spcAft>
              <a:buSzPts val="4500"/>
              <a:buNone/>
            </a:pPr>
            <a:r>
              <a:t/>
            </a:r>
            <a:endParaRPr sz="1200">
              <a:solidFill>
                <a:srgbClr val="1A1B47"/>
              </a:solidFill>
              <a:latin typeface="Raleway SemiBold"/>
              <a:ea typeface="Raleway SemiBold"/>
              <a:cs typeface="Raleway SemiBold"/>
              <a:sym typeface="Raleway SemiBold"/>
            </a:endParaRPr>
          </a:p>
          <a:p>
            <a:pPr indent="0" lvl="0" marL="0" rtl="0" algn="just">
              <a:lnSpc>
                <a:spcPct val="100000"/>
              </a:lnSpc>
              <a:spcBef>
                <a:spcPts val="0"/>
              </a:spcBef>
              <a:spcAft>
                <a:spcPts val="0"/>
              </a:spcAft>
              <a:buSzPts val="4500"/>
              <a:buNone/>
            </a:pPr>
            <a:r>
              <a:rPr lang="fr" sz="1200">
                <a:solidFill>
                  <a:srgbClr val="1A1B47"/>
                </a:solidFill>
                <a:latin typeface="Raleway SemiBold"/>
                <a:ea typeface="Raleway SemiBold"/>
                <a:cs typeface="Raleway SemiBold"/>
                <a:sym typeface="Raleway SemiBold"/>
              </a:rPr>
              <a:t>C’est un changement de paradigme ; on ne parle pas de compétences mais d’appétence.</a:t>
            </a:r>
            <a:endParaRPr sz="1200">
              <a:solidFill>
                <a:srgbClr val="1A1B47"/>
              </a:solidFill>
              <a:latin typeface="Raleway SemiBold"/>
              <a:ea typeface="Raleway SemiBold"/>
              <a:cs typeface="Raleway SemiBold"/>
              <a:sym typeface="Raleway SemiBold"/>
            </a:endParaRPr>
          </a:p>
          <a:p>
            <a:pPr indent="0" lvl="0" marL="0" rtl="0" algn="just">
              <a:lnSpc>
                <a:spcPct val="100000"/>
              </a:lnSpc>
              <a:spcBef>
                <a:spcPts val="0"/>
              </a:spcBef>
              <a:spcAft>
                <a:spcPts val="0"/>
              </a:spcAft>
              <a:buSzPts val="4500"/>
              <a:buNone/>
            </a:pPr>
            <a:r>
              <a:rPr i="1" lang="fr" sz="1200">
                <a:solidFill>
                  <a:srgbClr val="1A1B47"/>
                </a:solidFill>
                <a:latin typeface="Raleway"/>
                <a:ea typeface="Raleway"/>
                <a:cs typeface="Raleway"/>
                <a:sym typeface="Raleway"/>
              </a:rPr>
              <a:t>L'engagement des collaborateurs est à chercher dans le plaisir de faire et la performance dans la complémentarité du collectif. Car c'est dans le collectif qu'il y a la plus grande création de valeur et notre modèle a révélé les règles qui permettent à tout système de fonctionner de façon optimale et durable. </a:t>
            </a:r>
            <a:endParaRPr i="1" sz="1200">
              <a:solidFill>
                <a:srgbClr val="1A1B47"/>
              </a:solidFill>
              <a:latin typeface="Raleway"/>
              <a:ea typeface="Raleway"/>
              <a:cs typeface="Raleway"/>
              <a:sym typeface="Raleway"/>
            </a:endParaRPr>
          </a:p>
          <a:p>
            <a:pPr indent="0" lvl="0" marL="0" rtl="0" algn="just">
              <a:lnSpc>
                <a:spcPct val="100000"/>
              </a:lnSpc>
              <a:spcBef>
                <a:spcPts val="0"/>
              </a:spcBef>
              <a:spcAft>
                <a:spcPts val="0"/>
              </a:spcAft>
              <a:buSzPts val="4500"/>
              <a:buNone/>
            </a:pPr>
            <a:r>
              <a:t/>
            </a:r>
            <a:endParaRPr i="1" sz="1200">
              <a:solidFill>
                <a:srgbClr val="1A1B47"/>
              </a:solidFill>
              <a:latin typeface="Raleway"/>
              <a:ea typeface="Raleway"/>
              <a:cs typeface="Raleway"/>
              <a:sym typeface="Raleway"/>
            </a:endParaRPr>
          </a:p>
          <a:p>
            <a:pPr indent="0" lvl="0" marL="0" rtl="0" algn="just">
              <a:lnSpc>
                <a:spcPct val="100000"/>
              </a:lnSpc>
              <a:spcBef>
                <a:spcPts val="0"/>
              </a:spcBef>
              <a:spcAft>
                <a:spcPts val="0"/>
              </a:spcAft>
              <a:buSzPts val="4500"/>
              <a:buNone/>
            </a:pPr>
            <a:r>
              <a:rPr lang="fr" sz="1200">
                <a:solidFill>
                  <a:srgbClr val="1A1B47"/>
                </a:solidFill>
                <a:latin typeface="Raleway SemiBold"/>
                <a:ea typeface="Raleway SemiBold"/>
                <a:cs typeface="Raleway SemiBold"/>
                <a:sym typeface="Raleway SemiBold"/>
              </a:rPr>
              <a:t>Un questionnaire en ligne de 15’, qui s’appuie sur notre algorithme, cartographie (« map ») les Energy Skills™ </a:t>
            </a:r>
            <a:r>
              <a:rPr lang="fr" sz="1200">
                <a:solidFill>
                  <a:srgbClr val="1A1B47"/>
                </a:solidFill>
                <a:latin typeface="Raleway"/>
                <a:ea typeface="Raleway"/>
                <a:cs typeface="Raleway"/>
                <a:sym typeface="Raleway"/>
              </a:rPr>
              <a:t>d’une personne (ce qui donne ou consomme de l'énergie).</a:t>
            </a:r>
            <a:r>
              <a:rPr lang="fr" sz="1200">
                <a:solidFill>
                  <a:srgbClr val="1A1B47"/>
                </a:solidFill>
                <a:latin typeface="Raleway SemiBold"/>
                <a:ea typeface="Raleway SemiBold"/>
                <a:cs typeface="Raleway SemiBold"/>
                <a:sym typeface="Raleway SemiBold"/>
              </a:rPr>
              <a:t> Dans la plateforme ces talents individuels sont analysés et alignés (c’est le « match ») avec les enjeux d’un rôle, d’une équipe ou de l'organisation tout entière. </a:t>
            </a:r>
            <a:endParaRPr sz="1200">
              <a:solidFill>
                <a:srgbClr val="1A1B47"/>
              </a:solidFill>
              <a:latin typeface="Raleway SemiBold"/>
              <a:ea typeface="Raleway SemiBold"/>
              <a:cs typeface="Raleway SemiBold"/>
              <a:sym typeface="Raleway SemiBold"/>
            </a:endParaRPr>
          </a:p>
          <a:p>
            <a:pPr indent="0" lvl="0" marL="0" rtl="0" algn="just">
              <a:lnSpc>
                <a:spcPct val="100000"/>
              </a:lnSpc>
              <a:spcBef>
                <a:spcPts val="0"/>
              </a:spcBef>
              <a:spcAft>
                <a:spcPts val="0"/>
              </a:spcAft>
              <a:buSzPts val="4500"/>
              <a:buNone/>
            </a:pPr>
            <a:r>
              <a:t/>
            </a:r>
            <a:endParaRPr sz="1200">
              <a:solidFill>
                <a:srgbClr val="1A1B47"/>
              </a:solidFill>
              <a:latin typeface="Raleway"/>
              <a:ea typeface="Raleway"/>
              <a:cs typeface="Raleway"/>
              <a:sym typeface="Raleway"/>
            </a:endParaRPr>
          </a:p>
          <a:p>
            <a:pPr indent="0" lvl="0" marL="0" rtl="0" algn="just">
              <a:lnSpc>
                <a:spcPct val="100000"/>
              </a:lnSpc>
              <a:spcBef>
                <a:spcPts val="0"/>
              </a:spcBef>
              <a:spcAft>
                <a:spcPts val="0"/>
              </a:spcAft>
              <a:buSzPts val="4500"/>
              <a:buNone/>
            </a:pPr>
            <a:r>
              <a:rPr lang="fr" sz="1200">
                <a:solidFill>
                  <a:srgbClr val="1A1B47"/>
                </a:solidFill>
                <a:latin typeface="Raleway SemiBold"/>
                <a:ea typeface="Raleway SemiBold"/>
                <a:cs typeface="Raleway SemiBold"/>
                <a:sym typeface="Raleway SemiBold"/>
              </a:rPr>
              <a:t>Les applications sont multiples. </a:t>
            </a:r>
            <a:r>
              <a:rPr lang="fr" sz="1200">
                <a:solidFill>
                  <a:srgbClr val="1A1B47"/>
                </a:solidFill>
                <a:latin typeface="Raleway"/>
                <a:ea typeface="Raleway"/>
                <a:cs typeface="Raleway"/>
                <a:sym typeface="Raleway"/>
              </a:rPr>
              <a:t>La plateforme est utilisée par des consultants, des coachs ou des équipes RH pour de </a:t>
            </a:r>
            <a:r>
              <a:rPr lang="fr" sz="1200">
                <a:solidFill>
                  <a:srgbClr val="1A1B47"/>
                </a:solidFill>
                <a:latin typeface="Raleway SemiBold"/>
                <a:ea typeface="Raleway SemiBold"/>
                <a:cs typeface="Raleway SemiBold"/>
                <a:sym typeface="Raleway SemiBold"/>
              </a:rPr>
              <a:t>l'accompagnement individuel ou d’équipe, des programmes de formation managériales, l’onboarding, des projets de conduite du changement, ainsi que pour objectiver un recrutement, la mobilité ou les plans de succession.</a:t>
            </a:r>
            <a:endParaRPr b="1" i="0" sz="1200" u="none" strike="noStrike">
              <a:solidFill>
                <a:srgbClr val="000000"/>
              </a:solidFill>
              <a:latin typeface="Raleway"/>
              <a:ea typeface="Raleway"/>
              <a:cs typeface="Raleway"/>
              <a:sym typeface="Raleway"/>
            </a:endParaRPr>
          </a:p>
        </p:txBody>
      </p:sp>
      <p:pic>
        <p:nvPicPr>
          <p:cNvPr id="300" name="Google Shape;300;g372fb979c34_0_253" title="icônes pour présentation (6).png">
            <a:hlinkClick r:id="rId4"/>
          </p:cNvPr>
          <p:cNvPicPr preferRelativeResize="0"/>
          <p:nvPr/>
        </p:nvPicPr>
        <p:blipFill rotWithShape="1">
          <a:blip r:embed="rId5">
            <a:alphaModFix/>
          </a:blip>
          <a:srcRect b="14254" l="38957" r="35358" t="50001"/>
          <a:stretch/>
        </p:blipFill>
        <p:spPr>
          <a:xfrm>
            <a:off x="7418649" y="494137"/>
            <a:ext cx="1058352" cy="828438"/>
          </a:xfrm>
          <a:prstGeom prst="rect">
            <a:avLst/>
          </a:prstGeom>
          <a:noFill/>
          <a:ln>
            <a:noFill/>
          </a:ln>
        </p:spPr>
      </p:pic>
      <p:sp>
        <p:nvSpPr>
          <p:cNvPr id="301" name="Google Shape;301;g372fb979c34_0_253"/>
          <p:cNvSpPr txBox="1"/>
          <p:nvPr/>
        </p:nvSpPr>
        <p:spPr>
          <a:xfrm>
            <a:off x="5636700" y="851310"/>
            <a:ext cx="2384400" cy="328500"/>
          </a:xfrm>
          <a:prstGeom prst="rect">
            <a:avLst/>
          </a:prstGeom>
          <a:noFill/>
          <a:ln>
            <a:noFill/>
          </a:ln>
        </p:spPr>
        <p:txBody>
          <a:bodyPr anchorCtr="0" anchor="t" bIns="85250" lIns="85250" spcFirstLastPara="1" rIns="85250" wrap="square" tIns="85250">
            <a:noAutofit/>
          </a:bodyPr>
          <a:lstStyle/>
          <a:p>
            <a:pPr indent="0" lvl="0" marL="0" rtl="0" algn="ctr">
              <a:lnSpc>
                <a:spcPct val="80000"/>
              </a:lnSpc>
              <a:spcBef>
                <a:spcPts val="0"/>
              </a:spcBef>
              <a:spcAft>
                <a:spcPts val="0"/>
              </a:spcAft>
              <a:buNone/>
            </a:pPr>
            <a:r>
              <a:rPr lang="fr" sz="1398">
                <a:solidFill>
                  <a:srgbClr val="2E3A8A"/>
                </a:solidFill>
                <a:latin typeface="Caveat Medium"/>
                <a:ea typeface="Caveat Medium"/>
                <a:cs typeface="Caveat Medium"/>
                <a:sym typeface="Caveat Medium"/>
              </a:rPr>
              <a:t>Cliquez ici</a:t>
            </a:r>
            <a:endParaRPr sz="1398">
              <a:solidFill>
                <a:srgbClr val="2E3A8A"/>
              </a:solidFill>
              <a:latin typeface="Caveat Medium"/>
              <a:ea typeface="Caveat Medium"/>
              <a:cs typeface="Caveat Medium"/>
              <a:sym typeface="Caveat Medium"/>
            </a:endParaRPr>
          </a:p>
          <a:p>
            <a:pPr indent="0" lvl="0" marL="0" rtl="0" algn="ctr">
              <a:lnSpc>
                <a:spcPct val="80000"/>
              </a:lnSpc>
              <a:spcBef>
                <a:spcPts val="0"/>
              </a:spcBef>
              <a:spcAft>
                <a:spcPts val="0"/>
              </a:spcAft>
              <a:buNone/>
            </a:pPr>
            <a:r>
              <a:rPr lang="fr" sz="1398">
                <a:solidFill>
                  <a:srgbClr val="2E3A8A"/>
                </a:solidFill>
                <a:latin typeface="Caveat Medium"/>
                <a:ea typeface="Caveat Medium"/>
                <a:cs typeface="Caveat Medium"/>
                <a:sym typeface="Caveat Medium"/>
              </a:rPr>
              <a:t>pour le voir en vidéo</a:t>
            </a:r>
            <a:endParaRPr sz="1398">
              <a:solidFill>
                <a:srgbClr val="2E3A8A"/>
              </a:solidFill>
              <a:latin typeface="Caveat Medium"/>
              <a:ea typeface="Caveat Medium"/>
              <a:cs typeface="Caveat Medium"/>
              <a:sym typeface="Caveat Medium"/>
            </a:endParaRPr>
          </a:p>
        </p:txBody>
      </p:sp>
      <p:pic>
        <p:nvPicPr>
          <p:cNvPr id="302" name="Google Shape;302;g372fb979c34_0_253" title="icônes pour présentation (7).png"/>
          <p:cNvPicPr preferRelativeResize="0"/>
          <p:nvPr/>
        </p:nvPicPr>
        <p:blipFill rotWithShape="1">
          <a:blip r:embed="rId6">
            <a:alphaModFix/>
          </a:blip>
          <a:srcRect b="66260" l="0" r="70033" t="0"/>
          <a:stretch/>
        </p:blipFill>
        <p:spPr>
          <a:xfrm rot="-1914384">
            <a:off x="6730448" y="508053"/>
            <a:ext cx="749007" cy="47436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Elodie PICARD</dc:creator>
</cp:coreProperties>
</file>